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erriweather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0e3a2dc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0e3a2dc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07dbec1aa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07dbec1aa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67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2504747"/>
            <a:ext cx="5656800" cy="98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None/>
              <a:defRPr sz="21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028" y="205557"/>
            <a:ext cx="1136378" cy="71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l="27888" r="28027" b="36426"/>
          <a:stretch/>
        </p:blipFill>
        <p:spPr>
          <a:xfrm>
            <a:off x="3816626" y="-1"/>
            <a:ext cx="3765859" cy="1464797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231821" y="5426454"/>
            <a:ext cx="483254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by: Archana Chandola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VikasAnvesh Foundation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31821" y="2420314"/>
            <a:ext cx="7202649" cy="22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baskets of consumption in rural areas and reflection in rural markets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Synthesis from 4 field work based research studies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0" y="1464797"/>
            <a:ext cx="12192000" cy="772732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0" y="6467192"/>
            <a:ext cx="12192000" cy="390807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4649" y="2189065"/>
            <a:ext cx="3965530" cy="3965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146028" y="11"/>
            <a:ext cx="105156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Consumption as a concept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70275" y="1165525"/>
            <a:ext cx="11621400" cy="54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Defined as a process in which consumers use goods and services from market</a:t>
            </a:r>
            <a:endParaRPr sz="240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component of Gross Domestic Product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/>
              <a:t>Economic development leads to capital formation increasing the disposable income at household level </a:t>
            </a:r>
            <a:endParaRPr sz="240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/>
              <a:t>Keynesian psychological law of consumption states that increased income is distributed between consumption and saving</a:t>
            </a:r>
            <a:endParaRPr sz="2400"/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/>
              <a:t>C</a:t>
            </a: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onsumption is a measure for the overall well-being of the households, measure of distribution of wealth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>
                <a:solidFill>
                  <a:srgbClr val="000000"/>
                </a:solidFill>
              </a:rPr>
              <a:t>I</a:t>
            </a:r>
            <a:r>
              <a:rPr lang="en-IN" sz="2400"/>
              <a:t>n a market economy, consumption drives retail markets as consumer money is spent here</a:t>
            </a:r>
            <a:endParaRPr sz="2400">
              <a:solidFill>
                <a:srgbClr val="000000"/>
              </a:solidFill>
            </a:endParaRPr>
          </a:p>
          <a:p>
            <a:pPr marL="2286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/>
              <a:t> </a:t>
            </a: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Consumption as a social and cultural phenomenon</a:t>
            </a:r>
            <a:r>
              <a:rPr lang="en-IN" sz="2400"/>
              <a:t>, governed by social structures</a:t>
            </a:r>
            <a:endParaRPr sz="2400"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196325" y="1286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Consumption and Rural Areas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54725" y="1385125"/>
            <a:ext cx="10999200" cy="514228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Rural areas considered as engines of growth 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Household Survey on India’s Citizen Environment &amp; Consumer Economy’, ICE 360° survey, 2016 states that rural households in India contribute to around </a:t>
            </a:r>
            <a:r>
              <a:rPr lang="en-IN" sz="2400" b="1" dirty="0"/>
              <a:t>46 per cent</a:t>
            </a:r>
            <a:r>
              <a:rPr lang="en-IN" sz="2400" dirty="0"/>
              <a:t> of the country’s income and </a:t>
            </a:r>
            <a:r>
              <a:rPr lang="en-IN" sz="2400" b="1" dirty="0"/>
              <a:t>57 per cent </a:t>
            </a:r>
            <a:r>
              <a:rPr lang="en-IN" sz="2400" dirty="0"/>
              <a:t>of the aggregate spending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More than 6 lakh villages contribute to large consumer base; dynamic and evolving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Socio-economic conditions of households, the primary driver of consumption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Evolving rural environment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Diversity of income, consumption and assets across different regions in the country </a:t>
            </a:r>
            <a:endParaRPr sz="2400" dirty="0"/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Association between rural societal factors and emerging rural markets</a:t>
            </a:r>
            <a:endParaRPr sz="2400" dirty="0"/>
          </a:p>
          <a:p>
            <a:pPr marL="0" lvl="0" indent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Exploratory Questions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92369" y="1336432"/>
            <a:ext cx="10861456" cy="511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changes in the consumption patterns of households?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products in the consumption basket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dirty="0"/>
              <a:t>What is  the change in spending pattern as compared to 5 &amp; 10 years interval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is the shift of expenditure from food to non-food, as estimated in NSSO reports, happening?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dirty="0"/>
              <a:t>How 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income is driving the consumption basket?</a:t>
            </a:r>
            <a:r>
              <a:rPr lang="en-IN" sz="2400" dirty="0"/>
              <a:t> Ot</a:t>
            </a: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factors?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Impact of various factors such mass media, internet, advertisement on consumption decisions?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markets  are transforming and influencing the household consumption?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dirty="0"/>
              <a:t>What are the implications on livelihoods</a:t>
            </a:r>
            <a:r>
              <a:rPr lang="en-IN" sz="2400" dirty="0">
                <a:solidFill>
                  <a:srgbClr val="000000"/>
                </a:solidFill>
              </a:rPr>
              <a:t>?</a:t>
            </a:r>
            <a:endParaRPr sz="2400" dirty="0"/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210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52406" y="4"/>
            <a:ext cx="105156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areas and Methods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6756650" y="1114850"/>
            <a:ext cx="5172600" cy="5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Characterisation at two levels- Household and Market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Quantitative and qualitative instruments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Household level questionnaire, with focus group discussions with community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FGDs and Interviews with shopkeepers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of a sample of  268 households across 18 villages and 16 markets, both at block level and village level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•"/>
            </a:pPr>
            <a:r>
              <a:rPr lang="en-I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collected for 3 time periods i.e. 2017-18, 2012-13 and 2007-08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600"/>
            <a:ext cx="4782900" cy="54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96300" y="94850"/>
            <a:ext cx="105156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Consumption basket of households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270275" y="1041009"/>
            <a:ext cx="11672100" cy="563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Consumption expenditure as indicator of consumption patterns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Production patterns changing in study areas, subsidised food supply scheme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I</a:t>
            </a:r>
            <a:r>
              <a:rPr lang="en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ncrease in disposable income; diversification of income sources</a:t>
            </a:r>
            <a:endParaRPr sz="2400"/>
          </a:p>
          <a:p>
            <a:pPr marL="914400" marR="0" lvl="1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IN" sz="2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emittances from migration </a:t>
            </a:r>
            <a:r>
              <a:rPr lang="en-IN" sz="2200" i="1"/>
              <a:t>a major source</a:t>
            </a:r>
            <a:endParaRPr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  Increased expenditure on non-food items as compared to food items</a:t>
            </a:r>
            <a:endParaRPr sz="2400"/>
          </a:p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IN" sz="2400"/>
              <a:t>Disposable income utilised towards non-food items</a:t>
            </a:r>
            <a:r>
              <a:rPr lang="en-IN">
                <a:solidFill>
                  <a:srgbClr val="000000"/>
                </a:solidFill>
              </a:rPr>
              <a:t>- </a:t>
            </a:r>
            <a:r>
              <a:rPr lang="en-IN" sz="2400"/>
              <a:t>Aspirations, luxury, social constructs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Major heads of expenditure mobile, private tutions for children, and toiletries and cosmetics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Consumption of packaged and processed food- a new entrant in the consumption basket</a:t>
            </a:r>
            <a:endParaRPr sz="2400"/>
          </a:p>
          <a:p>
            <a:pPr marL="457200" marR="0" lvl="0" indent="-3810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Consumption basket is more dependent on the market; especially in food category, a major shift in past ten years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79425" y="145525"/>
            <a:ext cx="105156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Emerging Rural </a:t>
            </a:r>
            <a:r>
              <a:rPr lang="en-IN"/>
              <a:t>M</a:t>
            </a: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arkets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270275" y="1148725"/>
            <a:ext cx="11604600" cy="57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16 markets studied across 4 study locations</a:t>
            </a:r>
            <a:endParaRPr sz="24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Transformation from small markets to thriving big markets; increased number of shops and variety of products and services</a:t>
            </a:r>
            <a:endParaRPr sz="2400" dirty="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dirty="0"/>
              <a:t>Number of shops between 50-3000</a:t>
            </a:r>
            <a:endParaRPr dirty="0"/>
          </a:p>
          <a:p>
            <a: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dirty="0"/>
              <a:t>15 to 20 percent temporary </a:t>
            </a:r>
            <a:r>
              <a:rPr lang="en-IN" dirty="0" err="1"/>
              <a:t>thelas</a:t>
            </a:r>
            <a:r>
              <a:rPr lang="en-IN" dirty="0"/>
              <a:t> (food carts)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Rural consumer demand driving the markets to expand and shopkeepers to invest in opening new shops and increasing product portfolio in the existing ones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Investment ranges from 50,000 to 2,00,000 (small shop)</a:t>
            </a:r>
            <a:endParaRPr sz="24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Penetration of FMCGs, technology- mobile and internet and increased connectivity of markets to villages and to bigger town markets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Evolving demands of rural households- scope for business (profit), employment option for youth</a:t>
            </a:r>
            <a:endParaRPr sz="24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 dirty="0"/>
              <a:t>New additions to the markets- mobile, electronics, repairs, fast food , beauty parlours</a:t>
            </a:r>
            <a:endParaRPr sz="2400" dirty="0"/>
          </a:p>
          <a:p>
            <a:pPr marL="457200" marR="0" lvl="0" indent="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2400" dirty="0"/>
          </a:p>
          <a:p>
            <a:pPr marL="177800" marR="0" lvl="0" indent="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162550" y="77950"/>
            <a:ext cx="105156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Inferences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253375" y="1182550"/>
            <a:ext cx="11655300" cy="5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Access to markets, increased awareness, migration and penetration of mass media and mobile technology, increased brand awareness are major influencers in consumption choices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Households have evolved from basic need fulfillment to ‘constructed’ choices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The expenditure patterns of the households are an indicator of their evolving choices, preferences and aspirations </a:t>
            </a:r>
            <a:endParaRPr sz="2400"/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Symbiotic relationship between rural households and markets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Migration- a source of additional income?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Changes in the consumption basket has implications on livelihoods ,health, nutrition and overall well-being of the household</a:t>
            </a:r>
            <a:endParaRPr sz="240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IN" sz="2400"/>
              <a:t>Way forward- Scoping of livelihood opportunities given the changing landscape </a:t>
            </a:r>
            <a:endParaRPr sz="240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  <a:p>
            <a:pPr marL="228600" marR="0" lvl="0" indent="-50800" algn="l" rtl="0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IN" sz="2400"/>
              <a:t> </a:t>
            </a:r>
            <a:endParaRPr sz="2400"/>
          </a:p>
          <a:p>
            <a:pPr marL="177800" marR="0" lvl="0" indent="0" algn="l" rtl="0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838200" y="26792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Thank You!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838200" y="3158725"/>
            <a:ext cx="4110900" cy="301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726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Merriweather</vt:lpstr>
      <vt:lpstr>Roboto</vt:lpstr>
      <vt:lpstr>Calibri</vt:lpstr>
      <vt:lpstr>Paradigm</vt:lpstr>
      <vt:lpstr>PowerPoint Presentation</vt:lpstr>
      <vt:lpstr>Consumption as a concept</vt:lpstr>
      <vt:lpstr>Consumption and Rural Areas</vt:lpstr>
      <vt:lpstr>Exploratory Questions</vt:lpstr>
      <vt:lpstr>Study areas and Methods</vt:lpstr>
      <vt:lpstr>Consumption basket of households</vt:lpstr>
      <vt:lpstr>Emerging Rural Markets</vt:lpstr>
      <vt:lpstr>Inferences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HP99</cp:lastModifiedBy>
  <cp:revision>2</cp:revision>
  <dcterms:modified xsi:type="dcterms:W3CDTF">2018-08-25T08:50:12Z</dcterms:modified>
</cp:coreProperties>
</file>