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2" r:id="rId4"/>
    <p:sldId id="258" r:id="rId5"/>
    <p:sldId id="266" r:id="rId6"/>
    <p:sldId id="267" r:id="rId7"/>
    <p:sldId id="259" r:id="rId8"/>
    <p:sldId id="260" r:id="rId9"/>
    <p:sldId id="261"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4C997-73A9-4F18-80C5-60DF08525D93}" type="datetimeFigureOut">
              <a:rPr lang="en-US" smtClean="0"/>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D08FA-553C-453A-91CA-EE786FB41AB5}" type="slidenum">
              <a:rPr lang="en-US" smtClean="0"/>
              <a:t>‹#›</a:t>
            </a:fld>
            <a:endParaRPr lang="en-US"/>
          </a:p>
        </p:txBody>
      </p:sp>
    </p:spTree>
    <p:extLst>
      <p:ext uri="{BB962C8B-B14F-4D97-AF65-F5344CB8AC3E}">
        <p14:creationId xmlns:p14="http://schemas.microsoft.com/office/powerpoint/2010/main" val="415827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effective are consultations and collaborations ?</a:t>
            </a:r>
            <a:endParaRPr lang="en-GB" dirty="0"/>
          </a:p>
        </p:txBody>
      </p:sp>
      <p:sp>
        <p:nvSpPr>
          <p:cNvPr id="4" name="Slide Number Placeholder 3"/>
          <p:cNvSpPr>
            <a:spLocks noGrp="1"/>
          </p:cNvSpPr>
          <p:nvPr>
            <p:ph type="sldNum" sz="quarter" idx="10"/>
          </p:nvPr>
        </p:nvSpPr>
        <p:spPr/>
        <p:txBody>
          <a:bodyPr/>
          <a:lstStyle/>
          <a:p>
            <a:fld id="{287D08FA-553C-453A-91CA-EE786FB41AB5}" type="slidenum">
              <a:rPr lang="en-US" smtClean="0"/>
              <a:t>2</a:t>
            </a:fld>
            <a:endParaRPr lang="en-US"/>
          </a:p>
        </p:txBody>
      </p:sp>
    </p:spTree>
    <p:extLst>
      <p:ext uri="{BB962C8B-B14F-4D97-AF65-F5344CB8AC3E}">
        <p14:creationId xmlns:p14="http://schemas.microsoft.com/office/powerpoint/2010/main" val="384187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Network measures are about the overall network </a:t>
            </a:r>
          </a:p>
          <a:p>
            <a:r>
              <a:rPr lang="en-US" dirty="0" smtClean="0"/>
              <a:t>Actor level vs Whole Network </a:t>
            </a:r>
            <a:endParaRPr lang="en-GB" dirty="0"/>
          </a:p>
        </p:txBody>
      </p:sp>
      <p:sp>
        <p:nvSpPr>
          <p:cNvPr id="4" name="Slide Number Placeholder 3"/>
          <p:cNvSpPr>
            <a:spLocks noGrp="1"/>
          </p:cNvSpPr>
          <p:nvPr>
            <p:ph type="sldNum" sz="quarter" idx="10"/>
          </p:nvPr>
        </p:nvSpPr>
        <p:spPr/>
        <p:txBody>
          <a:bodyPr/>
          <a:lstStyle/>
          <a:p>
            <a:fld id="{287D08FA-553C-453A-91CA-EE786FB41AB5}" type="slidenum">
              <a:rPr lang="en-US" smtClean="0"/>
              <a:t>4</a:t>
            </a:fld>
            <a:endParaRPr lang="en-US"/>
          </a:p>
        </p:txBody>
      </p:sp>
    </p:spTree>
    <p:extLst>
      <p:ext uri="{BB962C8B-B14F-4D97-AF65-F5344CB8AC3E}">
        <p14:creationId xmlns:p14="http://schemas.microsoft.com/office/powerpoint/2010/main" val="138268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Ties are</a:t>
            </a:r>
            <a:r>
              <a:rPr lang="en-US" baseline="0" dirty="0" smtClean="0"/>
              <a:t> per member on an average establish </a:t>
            </a:r>
          </a:p>
          <a:p>
            <a:r>
              <a:rPr lang="en-US" baseline="0" dirty="0" smtClean="0"/>
              <a:t>In an intense relationship average degree. Highly connected network. People are not excluded. </a:t>
            </a:r>
          </a:p>
          <a:p>
            <a:r>
              <a:rPr lang="en-US" baseline="0" dirty="0" smtClean="0"/>
              <a:t>Density is in percentages. Talks about one person taking all the decision. No benchmark in literature to identify, where less centralization. Overall well connected. Decision making is very centralized. </a:t>
            </a:r>
          </a:p>
          <a:p>
            <a:r>
              <a:rPr lang="en-US" baseline="0" dirty="0" smtClean="0"/>
              <a:t>Number of ties ‘distance’ between the farthest points in the network. No one is above 5 in info sharing. Well connected. </a:t>
            </a:r>
          </a:p>
          <a:p>
            <a:r>
              <a:rPr lang="en-US" baseline="0" dirty="0" smtClean="0"/>
              <a:t>Arc Reciprocity : Give and take of info. Though it is an interconnected network, the reciprocity of the network is abysmally low, this could be attributed to decision making centralization. Not all actors are living in one village. </a:t>
            </a:r>
          </a:p>
          <a:p>
            <a:r>
              <a:rPr lang="en-US" baseline="0" dirty="0" smtClean="0"/>
              <a:t>Out degree centralization is very low. Information is being parked somewhere and not making a claim</a:t>
            </a:r>
          </a:p>
          <a:p>
            <a:endParaRPr lang="en-GB" dirty="0"/>
          </a:p>
        </p:txBody>
      </p:sp>
      <p:sp>
        <p:nvSpPr>
          <p:cNvPr id="4" name="Slide Number Placeholder 3"/>
          <p:cNvSpPr>
            <a:spLocks noGrp="1"/>
          </p:cNvSpPr>
          <p:nvPr>
            <p:ph type="sldNum" sz="quarter" idx="10"/>
          </p:nvPr>
        </p:nvSpPr>
        <p:spPr/>
        <p:txBody>
          <a:bodyPr/>
          <a:lstStyle/>
          <a:p>
            <a:fld id="{287D08FA-553C-453A-91CA-EE786FB41AB5}" type="slidenum">
              <a:rPr lang="en-US" smtClean="0"/>
              <a:t>7</a:t>
            </a:fld>
            <a:endParaRPr lang="en-US"/>
          </a:p>
        </p:txBody>
      </p:sp>
    </p:spTree>
    <p:extLst>
      <p:ext uri="{BB962C8B-B14F-4D97-AF65-F5344CB8AC3E}">
        <p14:creationId xmlns:p14="http://schemas.microsoft.com/office/powerpoint/2010/main" val="18303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Centralized network or a decentralized network </a:t>
            </a:r>
            <a:endParaRPr lang="en-GB" dirty="0"/>
          </a:p>
        </p:txBody>
      </p:sp>
      <p:sp>
        <p:nvSpPr>
          <p:cNvPr id="4" name="Slide Number Placeholder 3"/>
          <p:cNvSpPr>
            <a:spLocks noGrp="1"/>
          </p:cNvSpPr>
          <p:nvPr>
            <p:ph type="sldNum" sz="quarter" idx="10"/>
          </p:nvPr>
        </p:nvSpPr>
        <p:spPr/>
        <p:txBody>
          <a:bodyPr/>
          <a:lstStyle/>
          <a:p>
            <a:fld id="{287D08FA-553C-453A-91CA-EE786FB41AB5}" type="slidenum">
              <a:rPr lang="en-US" smtClean="0"/>
              <a:t>8</a:t>
            </a:fld>
            <a:endParaRPr lang="en-US"/>
          </a:p>
        </p:txBody>
      </p:sp>
    </p:spTree>
    <p:extLst>
      <p:ext uri="{BB962C8B-B14F-4D97-AF65-F5344CB8AC3E}">
        <p14:creationId xmlns:p14="http://schemas.microsoft.com/office/powerpoint/2010/main" val="66290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Closeness : No of ties cumulates the number of ties</a:t>
            </a:r>
            <a:r>
              <a:rPr lang="en-US" baseline="0" dirty="0" smtClean="0"/>
              <a:t> Independence and efficiency</a:t>
            </a:r>
          </a:p>
          <a:p>
            <a:r>
              <a:rPr lang="en-US" baseline="0" dirty="0" err="1" smtClean="0"/>
              <a:t>Betwenness</a:t>
            </a:r>
            <a:r>
              <a:rPr lang="en-US" baseline="0" dirty="0" smtClean="0"/>
              <a:t> : mediators </a:t>
            </a:r>
            <a:endParaRPr lang="en-GB" dirty="0"/>
          </a:p>
        </p:txBody>
      </p:sp>
      <p:sp>
        <p:nvSpPr>
          <p:cNvPr id="4" name="Slide Number Placeholder 3"/>
          <p:cNvSpPr>
            <a:spLocks noGrp="1"/>
          </p:cNvSpPr>
          <p:nvPr>
            <p:ph type="sldNum" sz="quarter" idx="10"/>
          </p:nvPr>
        </p:nvSpPr>
        <p:spPr/>
        <p:txBody>
          <a:bodyPr/>
          <a:lstStyle/>
          <a:p>
            <a:fld id="{287D08FA-553C-453A-91CA-EE786FB41AB5}" type="slidenum">
              <a:rPr lang="en-US" smtClean="0"/>
              <a:t>9</a:t>
            </a:fld>
            <a:endParaRPr lang="en-US"/>
          </a:p>
        </p:txBody>
      </p:sp>
    </p:spTree>
    <p:extLst>
      <p:ext uri="{BB962C8B-B14F-4D97-AF65-F5344CB8AC3E}">
        <p14:creationId xmlns:p14="http://schemas.microsoft.com/office/powerpoint/2010/main" val="322475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Betwenness</a:t>
            </a:r>
            <a:r>
              <a:rPr lang="en-US" dirty="0" smtClean="0"/>
              <a:t> is the measure</a:t>
            </a:r>
            <a:r>
              <a:rPr lang="en-US" baseline="0" dirty="0" smtClean="0"/>
              <a:t> of number of ties between two pair. </a:t>
            </a:r>
            <a:endParaRPr lang="en-US" dirty="0"/>
          </a:p>
        </p:txBody>
      </p:sp>
      <p:sp>
        <p:nvSpPr>
          <p:cNvPr id="4" name="Slide Number Placeholder 3"/>
          <p:cNvSpPr>
            <a:spLocks noGrp="1"/>
          </p:cNvSpPr>
          <p:nvPr>
            <p:ph type="sldNum" sz="quarter" idx="10"/>
          </p:nvPr>
        </p:nvSpPr>
        <p:spPr/>
        <p:txBody>
          <a:bodyPr/>
          <a:lstStyle/>
          <a:p>
            <a:fld id="{287D08FA-553C-453A-91CA-EE786FB41AB5}" type="slidenum">
              <a:rPr lang="en-US" smtClean="0"/>
              <a:t>10</a:t>
            </a:fld>
            <a:endParaRPr lang="en-US"/>
          </a:p>
        </p:txBody>
      </p:sp>
    </p:spTree>
    <p:extLst>
      <p:ext uri="{BB962C8B-B14F-4D97-AF65-F5344CB8AC3E}">
        <p14:creationId xmlns:p14="http://schemas.microsoft.com/office/powerpoint/2010/main" val="7510484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8/29/2018</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4623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345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50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531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D8BD707-D9CF-40AE-B4C6-C98DA3205C09}" type="datetimeFigureOut">
              <a:rPr lang="en-US" smtClean="0"/>
              <a:pPr/>
              <a:t>8/29/2018</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5558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000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8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D8BD707-D9CF-40AE-B4C6-C98DA3205C09}" type="datetimeFigureOut">
              <a:rPr lang="en-US" smtClean="0"/>
              <a:pPr/>
              <a:t>8/29/2018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20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497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1D8BD707-D9CF-40AE-B4C6-C98DA3205C09}" type="datetimeFigureOut">
              <a:rPr lang="en-US" smtClean="0"/>
              <a:pPr/>
              <a:t>8/29/2018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395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D8BD707-D9CF-40AE-B4C6-C98DA3205C09}" type="datetimeFigureOut">
              <a:rPr lang="en-US" smtClean="0"/>
              <a:pPr/>
              <a:t>8/29/2018</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30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D8BD707-D9CF-40AE-B4C6-C98DA3205C09}" type="datetimeFigureOut">
              <a:rPr lang="en-US" smtClean="0"/>
              <a:pPr/>
              <a:t>8/29/2018</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58563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b="1" dirty="0" smtClean="0"/>
              <a:t/>
            </a:r>
            <a:br>
              <a:rPr lang="en-US" sz="3100" b="1" dirty="0" smtClean="0"/>
            </a:br>
            <a:r>
              <a:rPr lang="en-US" sz="3100" b="1" dirty="0" smtClean="0"/>
              <a:t>Beyond Leading: Explicating collective leadership in community-based organizations through social network analysis </a:t>
            </a:r>
            <a:r>
              <a:rPr lang="en-US" dirty="0" smtClean="0"/>
              <a:t/>
            </a:r>
            <a:br>
              <a:rPr lang="en-US" dirty="0" smtClean="0"/>
            </a:br>
            <a:endParaRPr lang="en-US" dirty="0"/>
          </a:p>
        </p:txBody>
      </p:sp>
      <p:sp>
        <p:nvSpPr>
          <p:cNvPr id="3" name="Subtitle 2"/>
          <p:cNvSpPr>
            <a:spLocks noGrp="1"/>
          </p:cNvSpPr>
          <p:nvPr>
            <p:ph type="subTitle" idx="1"/>
          </p:nvPr>
        </p:nvSpPr>
        <p:spPr>
          <a:xfrm>
            <a:off x="810279" y="4648200"/>
            <a:ext cx="5918454" cy="1069848"/>
          </a:xfrm>
        </p:spPr>
        <p:txBody>
          <a:bodyPr/>
          <a:lstStyle/>
          <a:p>
            <a:r>
              <a:rPr lang="en-US" dirty="0" err="1" smtClean="0"/>
              <a:t>Bikalp</a:t>
            </a:r>
            <a:r>
              <a:rPr lang="en-US" dirty="0" smtClean="0"/>
              <a:t> </a:t>
            </a:r>
            <a:r>
              <a:rPr lang="en-US" dirty="0" err="1" smtClean="0"/>
              <a:t>Chamola</a:t>
            </a:r>
            <a:r>
              <a:rPr lang="en-US" dirty="0" smtClean="0"/>
              <a:t> (VAF)</a:t>
            </a:r>
          </a:p>
          <a:p>
            <a:r>
              <a:rPr lang="en-US" dirty="0" smtClean="0"/>
              <a:t>Shyam Singh (IRMA)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45719"/>
          </a:xfrm>
        </p:spPr>
        <p:txBody>
          <a:bodyPr>
            <a:normAutofit fontScale="90000"/>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93001615"/>
              </p:ext>
            </p:extLst>
          </p:nvPr>
        </p:nvGraphicFramePr>
        <p:xfrm>
          <a:off x="4826758" y="212905"/>
          <a:ext cx="3962400" cy="6659880"/>
        </p:xfrm>
        <a:graphic>
          <a:graphicData uri="http://schemas.openxmlformats.org/drawingml/2006/table">
            <a:tbl>
              <a:tblPr/>
              <a:tblGrid>
                <a:gridCol w="660400"/>
                <a:gridCol w="675535"/>
                <a:gridCol w="500116"/>
                <a:gridCol w="696859"/>
                <a:gridCol w="644576"/>
                <a:gridCol w="784914"/>
              </a:tblGrid>
              <a:tr h="109957">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Collaboration</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16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ID</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OutDeg</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Indeg</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OutClos</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InClose</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Between</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VO-1</a:t>
                      </a:r>
                      <a:endParaRPr lang="en-US" sz="1000" dirty="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highlight>
                            <a:srgbClr val="FFFF00"/>
                          </a:highlight>
                          <a:latin typeface="Calibri"/>
                          <a:ea typeface="Times New Roman"/>
                          <a:cs typeface="Times New Roman"/>
                        </a:rPr>
                        <a:t>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VO-5</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highlight>
                            <a:srgbClr val="FFFF00"/>
                          </a:highlight>
                          <a:latin typeface="Calibri"/>
                          <a:ea typeface="Times New Roman"/>
                          <a:cs typeface="Times New Roman"/>
                        </a:rPr>
                        <a:t>32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367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173</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VO-8</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VO-9</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dirty="0">
                          <a:solidFill>
                            <a:srgbClr val="FF0000"/>
                          </a:solidFill>
                          <a:latin typeface="Calibri"/>
                          <a:ea typeface="Times New Roman"/>
                          <a:cs typeface="Times New Roman"/>
                        </a:rPr>
                        <a:t>VO-10</a:t>
                      </a:r>
                      <a:endParaRPr lang="en-US" sz="1000" dirty="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FF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VO-11</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174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172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252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VO-18</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VO-19</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84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VO-20</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VO-21</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VO-22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90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25</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78</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VO-25</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36</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VO-28</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9</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VO-30</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VO-31</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48</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28</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VO-35</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27</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60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57">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VO-43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7</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9613639"/>
              </p:ext>
            </p:extLst>
          </p:nvPr>
        </p:nvGraphicFramePr>
        <p:xfrm>
          <a:off x="304800" y="212905"/>
          <a:ext cx="4114798" cy="6659880"/>
        </p:xfrm>
        <a:graphic>
          <a:graphicData uri="http://schemas.openxmlformats.org/drawingml/2006/table">
            <a:tbl>
              <a:tblPr/>
              <a:tblGrid>
                <a:gridCol w="685799"/>
                <a:gridCol w="701516"/>
                <a:gridCol w="519351"/>
                <a:gridCol w="723661"/>
                <a:gridCol w="669369"/>
                <a:gridCol w="815102"/>
              </a:tblGrid>
              <a:tr h="160818">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Consultation </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796">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ID</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OutDeg</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Indeg</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OutClos</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InClose</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Between</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VO-1</a:t>
                      </a:r>
                      <a:endParaRPr lang="en-US" sz="1000" dirty="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dirty="0">
                          <a:solidFill>
                            <a:srgbClr val="000000"/>
                          </a:solidFill>
                          <a:highlight>
                            <a:srgbClr val="FFFF00"/>
                          </a:highlight>
                          <a:latin typeface="Calibri"/>
                          <a:ea typeface="Times New Roman"/>
                          <a:cs typeface="Times New Roman"/>
                        </a:rPr>
                        <a:t>VO-2</a:t>
                      </a:r>
                      <a:endParaRPr lang="en-US" sz="1000" dirty="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VO-5</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31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434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VO-8</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329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VO-9</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VO-10</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FF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VO-11</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329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VO-18</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212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VO-19</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VO-20</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207</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VO-21</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VO-22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82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VO-25</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VO-27</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VO-28</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78</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VO-29</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VO-30</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42</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VO-31</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VO-32</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260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VO-33</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224</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116</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96">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VO-34</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233</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VO-35</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329</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VO-36</a:t>
                      </a:r>
                      <a:endParaRPr lang="en-US" sz="100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218</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120</a:t>
                      </a:r>
                      <a:endParaRPr lang="en-US" sz="100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18">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VO-37</a:t>
                      </a:r>
                      <a:endParaRPr lang="en-US" sz="1000" dirty="0">
                        <a:latin typeface="Calibri"/>
                        <a:ea typeface="Calibri"/>
                        <a:cs typeface="Times New Roman"/>
                      </a:endParaRPr>
                    </a:p>
                  </a:txBody>
                  <a:tcPr marL="39584" marR="39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8</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245</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98</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37</a:t>
                      </a:r>
                      <a:endParaRPr lang="en-US" sz="1000" dirty="0">
                        <a:latin typeface="Calibri"/>
                        <a:ea typeface="Calibri"/>
                        <a:cs typeface="Times New Roman"/>
                      </a:endParaRPr>
                    </a:p>
                  </a:txBody>
                  <a:tcPr marL="39584" marR="39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rmAutofit/>
          </a:bodyPr>
          <a:lstStyle/>
          <a:p>
            <a:r>
              <a:rPr lang="en-US" sz="2800" b="1" dirty="0" smtClean="0"/>
              <a:t>Major Findings</a:t>
            </a:r>
            <a:endParaRPr lang="en-US" sz="2800" b="1" dirty="0"/>
          </a:p>
        </p:txBody>
      </p:sp>
      <p:sp>
        <p:nvSpPr>
          <p:cNvPr id="5" name="Content Placeholder 4"/>
          <p:cNvSpPr>
            <a:spLocks noGrp="1"/>
          </p:cNvSpPr>
          <p:nvPr>
            <p:ph idx="1"/>
          </p:nvPr>
        </p:nvSpPr>
        <p:spPr>
          <a:xfrm>
            <a:off x="152400" y="914400"/>
            <a:ext cx="8763000" cy="5715000"/>
          </a:xfrm>
        </p:spPr>
        <p:txBody>
          <a:bodyPr>
            <a:normAutofit fontScale="92500" lnSpcReduction="20000"/>
          </a:bodyPr>
          <a:lstStyle/>
          <a:p>
            <a:pPr>
              <a:buNone/>
            </a:pPr>
            <a:r>
              <a:rPr lang="en-US" sz="2000" b="1" dirty="0" smtClean="0"/>
              <a:t>Network Level Findings</a:t>
            </a:r>
          </a:p>
          <a:p>
            <a:r>
              <a:rPr lang="en-US" sz="2000" dirty="0" smtClean="0"/>
              <a:t>An active network (no of ties are many and densities are quite higher)</a:t>
            </a:r>
          </a:p>
          <a:p>
            <a:r>
              <a:rPr lang="en-US" sz="2000" dirty="0" smtClean="0"/>
              <a:t>An inclusive network (not many isolates)</a:t>
            </a:r>
          </a:p>
          <a:p>
            <a:r>
              <a:rPr lang="en-US" sz="2000" dirty="0" smtClean="0"/>
              <a:t>Info sharing network is well connected, which is good sign! (there are gatekeepers) </a:t>
            </a:r>
          </a:p>
          <a:p>
            <a:r>
              <a:rPr lang="en-US" sz="2000" dirty="0" smtClean="0"/>
              <a:t>However, other networks are quite centralized.</a:t>
            </a:r>
          </a:p>
          <a:p>
            <a:r>
              <a:rPr lang="en-US" sz="2000" dirty="0" smtClean="0"/>
              <a:t>Reciprocity is not very high! </a:t>
            </a:r>
          </a:p>
          <a:p>
            <a:endParaRPr lang="en-US" sz="2000" b="1" dirty="0" smtClean="0"/>
          </a:p>
          <a:p>
            <a:pPr>
              <a:buNone/>
            </a:pPr>
            <a:r>
              <a:rPr lang="en-US" sz="2000" b="1" dirty="0" smtClean="0"/>
              <a:t>Actor level findings</a:t>
            </a:r>
          </a:p>
          <a:p>
            <a:r>
              <a:rPr lang="en-US" sz="2000" dirty="0" smtClean="0"/>
              <a:t>Few leaders are very dominant!</a:t>
            </a:r>
          </a:p>
          <a:p>
            <a:pPr lvl="1"/>
            <a:r>
              <a:rPr lang="en-US" sz="1600" dirty="0" smtClean="0"/>
              <a:t>Position</a:t>
            </a:r>
          </a:p>
          <a:p>
            <a:pPr lvl="1"/>
            <a:r>
              <a:rPr lang="en-US" sz="1600" dirty="0" smtClean="0"/>
              <a:t>Experience (no of years/no of tenures)</a:t>
            </a:r>
          </a:p>
          <a:p>
            <a:r>
              <a:rPr lang="en-US" sz="2000" dirty="0" smtClean="0"/>
              <a:t>Few leaders do not have reciprocal relationships</a:t>
            </a:r>
          </a:p>
          <a:p>
            <a:r>
              <a:rPr lang="en-US" sz="2000" dirty="0" smtClean="0"/>
              <a:t>Few are completely ignored/isolated </a:t>
            </a:r>
          </a:p>
          <a:p>
            <a:r>
              <a:rPr lang="en-US" sz="2000" dirty="0" smtClean="0"/>
              <a:t>While network characteristics indicate that social capital does exist, the collective  leadership needs to be oriented on basic principles of collective action</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rmAutofit/>
          </a:bodyPr>
          <a:lstStyle/>
          <a:p>
            <a:r>
              <a:rPr lang="en-US" sz="2800" b="1" dirty="0" smtClean="0"/>
              <a:t>Discussion</a:t>
            </a:r>
            <a:endParaRPr lang="en-US" sz="2800" b="1" dirty="0"/>
          </a:p>
        </p:txBody>
      </p:sp>
      <p:sp>
        <p:nvSpPr>
          <p:cNvPr id="5" name="Content Placeholder 4"/>
          <p:cNvSpPr>
            <a:spLocks noGrp="1"/>
          </p:cNvSpPr>
          <p:nvPr>
            <p:ph idx="1"/>
          </p:nvPr>
        </p:nvSpPr>
        <p:spPr>
          <a:xfrm>
            <a:off x="152400" y="914400"/>
            <a:ext cx="8763000" cy="5715000"/>
          </a:xfrm>
        </p:spPr>
        <p:txBody>
          <a:bodyPr>
            <a:normAutofit/>
          </a:bodyPr>
          <a:lstStyle/>
          <a:p>
            <a:r>
              <a:rPr lang="en-US" sz="2000" dirty="0" smtClean="0"/>
              <a:t>While network characteristics indicate that </a:t>
            </a:r>
            <a:r>
              <a:rPr lang="en-US" sz="2000" dirty="0" smtClean="0"/>
              <a:t>some form of social capital may exist, the leadership </a:t>
            </a:r>
            <a:r>
              <a:rPr lang="en-US" sz="2000" dirty="0" smtClean="0"/>
              <a:t>needs to be oriented on basic principles of collective </a:t>
            </a:r>
            <a:r>
              <a:rPr lang="en-US" sz="2000" dirty="0" smtClean="0"/>
              <a:t>action</a:t>
            </a:r>
            <a:endParaRPr lang="en-US" sz="2000" dirty="0" smtClean="0"/>
          </a:p>
          <a:p>
            <a:r>
              <a:rPr lang="en-US" sz="2000" dirty="0" smtClean="0"/>
              <a:t>Caste based analysis does not indicate any significant results whereas experience does play an important role in determining the key actors</a:t>
            </a:r>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458200" cy="762000"/>
          </a:xfrm>
        </p:spPr>
        <p:txBody>
          <a:bodyPr>
            <a:normAutofit/>
          </a:bodyPr>
          <a:lstStyle/>
          <a:p>
            <a:r>
              <a:rPr lang="en-US" sz="2400" b="1" dirty="0" smtClean="0"/>
              <a:t>Introduction</a:t>
            </a:r>
            <a:endParaRPr lang="en-US" sz="2400" b="1" dirty="0"/>
          </a:p>
        </p:txBody>
      </p:sp>
      <p:sp>
        <p:nvSpPr>
          <p:cNvPr id="5" name="Content Placeholder 4"/>
          <p:cNvSpPr>
            <a:spLocks noGrp="1"/>
          </p:cNvSpPr>
          <p:nvPr>
            <p:ph idx="1"/>
          </p:nvPr>
        </p:nvSpPr>
        <p:spPr>
          <a:xfrm>
            <a:off x="152400" y="990600"/>
            <a:ext cx="8763000" cy="5867400"/>
          </a:xfrm>
        </p:spPr>
        <p:txBody>
          <a:bodyPr>
            <a:normAutofit/>
          </a:bodyPr>
          <a:lstStyle/>
          <a:p>
            <a:pPr algn="just"/>
            <a:r>
              <a:rPr lang="en-US" sz="2400" b="1" dirty="0" smtClean="0"/>
              <a:t>What do we already know?</a:t>
            </a:r>
          </a:p>
          <a:p>
            <a:pPr lvl="1" algn="just"/>
            <a:r>
              <a:rPr lang="en-US" sz="1800" dirty="0" smtClean="0"/>
              <a:t>Community based collective actions are solutions to ineffective and inequitable delivery of public goods</a:t>
            </a:r>
          </a:p>
          <a:p>
            <a:pPr lvl="1" algn="just"/>
            <a:r>
              <a:rPr lang="en-US" sz="1800" dirty="0" smtClean="0"/>
              <a:t>Processes of such collective actions are democratic and decentralized, and the distribution of the benefits to its member is equitable</a:t>
            </a:r>
          </a:p>
          <a:p>
            <a:pPr lvl="1" algn="just"/>
            <a:r>
              <a:rPr lang="en-US" dirty="0"/>
              <a:t>T</a:t>
            </a:r>
            <a:r>
              <a:rPr lang="en-US" sz="1800" dirty="0" smtClean="0"/>
              <a:t>here </a:t>
            </a:r>
            <a:r>
              <a:rPr lang="en-US" sz="1800" dirty="0" smtClean="0"/>
              <a:t>could be the problem of free-riding  </a:t>
            </a:r>
          </a:p>
          <a:p>
            <a:pPr lvl="1" algn="just"/>
            <a:r>
              <a:rPr lang="en-US" sz="1800" dirty="0" smtClean="0"/>
              <a:t>Collective actions need initial support and handholding</a:t>
            </a:r>
          </a:p>
          <a:p>
            <a:pPr lvl="1" algn="just"/>
            <a:r>
              <a:rPr lang="en-US" sz="1800" dirty="0" smtClean="0"/>
              <a:t>Collective actions are suppose to be sustainable in long run</a:t>
            </a:r>
          </a:p>
          <a:p>
            <a:pPr algn="just"/>
            <a:r>
              <a:rPr lang="en-US" sz="2400" b="1" dirty="0" smtClean="0"/>
              <a:t>What do we want to know in a collective action?</a:t>
            </a:r>
          </a:p>
          <a:p>
            <a:pPr lvl="1" algn="just"/>
            <a:r>
              <a:rPr lang="en-US" sz="1800" dirty="0" smtClean="0"/>
              <a:t>How do members share information among themselves?</a:t>
            </a:r>
          </a:p>
          <a:p>
            <a:pPr lvl="1" algn="just"/>
            <a:r>
              <a:rPr lang="en-US" sz="1800" dirty="0" smtClean="0"/>
              <a:t>How does advice seeking behavior take shape?</a:t>
            </a:r>
          </a:p>
          <a:p>
            <a:pPr lvl="1" algn="just"/>
            <a:r>
              <a:rPr lang="en-US" sz="1800" dirty="0" smtClean="0"/>
              <a:t>How cohesive consultation and collaboration among the members is?  </a:t>
            </a:r>
          </a:p>
          <a:p>
            <a:pPr algn="just"/>
            <a:r>
              <a:rPr lang="en-US" sz="2400" b="1" dirty="0" smtClean="0"/>
              <a:t>What do we achieve?</a:t>
            </a:r>
          </a:p>
          <a:p>
            <a:pPr lvl="1" algn="just"/>
            <a:r>
              <a:rPr lang="en-US" sz="1800" dirty="0" smtClean="0"/>
              <a:t>We are able to understand structural properties of a collective action: cohesiveness, social capital, mutual trust, group dynamics, individual and group preferences </a:t>
            </a:r>
          </a:p>
          <a:p>
            <a:pPr algn="just"/>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458200" cy="762000"/>
          </a:xfrm>
        </p:spPr>
        <p:txBody>
          <a:bodyPr>
            <a:normAutofit/>
          </a:bodyPr>
          <a:lstStyle/>
          <a:p>
            <a:r>
              <a:rPr lang="en-US" sz="2400" b="1" dirty="0" smtClean="0"/>
              <a:t>Introduction</a:t>
            </a:r>
            <a:endParaRPr lang="en-US" sz="2400" b="1"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14764"/>
            <a:ext cx="7553810" cy="539114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458200" cy="762000"/>
          </a:xfrm>
        </p:spPr>
        <p:txBody>
          <a:bodyPr>
            <a:normAutofit/>
          </a:bodyPr>
          <a:lstStyle/>
          <a:p>
            <a:r>
              <a:rPr lang="en-US" sz="2400" b="1" dirty="0" smtClean="0"/>
              <a:t>Methodology</a:t>
            </a:r>
            <a:endParaRPr lang="en-US" sz="2400" b="1" dirty="0"/>
          </a:p>
        </p:txBody>
      </p:sp>
      <p:sp>
        <p:nvSpPr>
          <p:cNvPr id="5" name="Content Placeholder 4"/>
          <p:cNvSpPr>
            <a:spLocks noGrp="1"/>
          </p:cNvSpPr>
          <p:nvPr>
            <p:ph idx="1"/>
          </p:nvPr>
        </p:nvSpPr>
        <p:spPr>
          <a:xfrm>
            <a:off x="152400" y="1219200"/>
            <a:ext cx="8763000" cy="5334000"/>
          </a:xfrm>
        </p:spPr>
        <p:txBody>
          <a:bodyPr>
            <a:normAutofit/>
          </a:bodyPr>
          <a:lstStyle/>
          <a:p>
            <a:r>
              <a:rPr lang="en-US" sz="2000" b="1" dirty="0" smtClean="0"/>
              <a:t>Social Network Analysis: </a:t>
            </a:r>
            <a:r>
              <a:rPr lang="en-US" sz="2000" dirty="0" smtClean="0"/>
              <a:t>a method to understand a collective action within the framework of relational sociology</a:t>
            </a:r>
          </a:p>
          <a:p>
            <a:r>
              <a:rPr lang="en-US" sz="2000" b="1" dirty="0" smtClean="0"/>
              <a:t>Network Boundaries</a:t>
            </a:r>
            <a:r>
              <a:rPr lang="en-US" sz="2000" dirty="0" smtClean="0"/>
              <a:t>:</a:t>
            </a:r>
          </a:p>
          <a:p>
            <a:pPr lvl="1"/>
            <a:r>
              <a:rPr lang="en-US" sz="1600" dirty="0" smtClean="0"/>
              <a:t>Entire governing body: general members, members of the advisory committee &amp; board members</a:t>
            </a:r>
          </a:p>
          <a:p>
            <a:pPr lvl="1"/>
            <a:r>
              <a:rPr lang="en-US" sz="1600" dirty="0" smtClean="0"/>
              <a:t>Size of the network: 43</a:t>
            </a:r>
          </a:p>
          <a:p>
            <a:r>
              <a:rPr lang="en-US" sz="2000" b="1" dirty="0" smtClean="0"/>
              <a:t>Analytical Concepts</a:t>
            </a:r>
          </a:p>
          <a:p>
            <a:pPr lvl="1"/>
            <a:r>
              <a:rPr lang="en-US" sz="1600" b="1" i="1" dirty="0" smtClean="0"/>
              <a:t>Whole network measures</a:t>
            </a:r>
            <a:r>
              <a:rPr lang="en-US" sz="1600" dirty="0" smtClean="0"/>
              <a:t>: density, centralization, reciprocity, inter-group densities</a:t>
            </a:r>
          </a:p>
          <a:p>
            <a:pPr lvl="1"/>
            <a:r>
              <a:rPr lang="en-US" sz="1600" b="1" i="1" dirty="0" smtClean="0"/>
              <a:t>Actor level measures</a:t>
            </a:r>
            <a:r>
              <a:rPr lang="en-US" sz="1600" dirty="0" smtClean="0"/>
              <a:t>: Degree Centrality, closeness, betweenness   </a:t>
            </a:r>
          </a:p>
          <a:p>
            <a:r>
              <a:rPr lang="en-US" sz="2400" b="1" dirty="0" smtClean="0"/>
              <a:t>Data</a:t>
            </a:r>
            <a:r>
              <a:rPr lang="en-US" sz="2400" dirty="0" smtClean="0"/>
              <a:t>: </a:t>
            </a:r>
            <a:r>
              <a:rPr lang="en-US" sz="2000" dirty="0" smtClean="0"/>
              <a:t>primary data collected through a network survey and semi-structured interviews </a:t>
            </a:r>
            <a:endParaRPr lang="en-US" sz="2400" dirty="0" smtClean="0"/>
          </a:p>
          <a:p>
            <a:r>
              <a:rPr lang="en-US" sz="2000" b="1" dirty="0" smtClean="0"/>
              <a:t>Network Data Analysis: </a:t>
            </a:r>
            <a:r>
              <a:rPr lang="en-US" sz="2000" dirty="0" smtClean="0"/>
              <a:t>UCINET and </a:t>
            </a:r>
            <a:r>
              <a:rPr lang="en-US" sz="2000" dirty="0" err="1" smtClean="0"/>
              <a:t>NetDraw</a:t>
            </a:r>
            <a:r>
              <a:rPr lang="en-US" sz="2000" dirty="0" smtClean="0"/>
              <a:t> software</a:t>
            </a:r>
            <a:endParaRPr lang="en-US" sz="2000" b="1" dirty="0" smtClean="0"/>
          </a:p>
          <a:p>
            <a:pPr marL="457200" lvl="1" indent="0">
              <a:buNone/>
            </a:pP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Preliminary Definitions </a:t>
            </a:r>
            <a:endParaRPr lang="en-GB" dirty="0"/>
          </a:p>
        </p:txBody>
      </p:sp>
      <p:sp>
        <p:nvSpPr>
          <p:cNvPr id="3" name="Content Placeholder 2"/>
          <p:cNvSpPr>
            <a:spLocks noGrp="1"/>
          </p:cNvSpPr>
          <p:nvPr>
            <p:ph idx="1"/>
          </p:nvPr>
        </p:nvSpPr>
        <p:spPr/>
        <p:txBody>
          <a:bodyPr/>
          <a:lstStyle/>
          <a:p>
            <a:pPr marL="0" indent="0">
              <a:buNone/>
            </a:pPr>
            <a:r>
              <a:rPr lang="en-US" b="1" dirty="0"/>
              <a:t>Social network </a:t>
            </a:r>
            <a:endParaRPr lang="en-GB" dirty="0"/>
          </a:p>
          <a:p>
            <a:r>
              <a:rPr lang="en-US" dirty="0"/>
              <a:t>A finite set (or sets) of actors and the relations defined on them. It consists of three elements: (1) a set of actors; (2) each actor has a set of individual attributes; and (3) a set of ties that defines at least one relation among </a:t>
            </a:r>
            <a:r>
              <a:rPr lang="en-US" dirty="0" smtClean="0"/>
              <a:t>actors</a:t>
            </a:r>
          </a:p>
          <a:p>
            <a:pPr marL="0" indent="0">
              <a:buNone/>
            </a:pPr>
            <a:r>
              <a:rPr lang="en-US" b="1" dirty="0"/>
              <a:t>Density </a:t>
            </a:r>
            <a:endParaRPr lang="en-GB" dirty="0"/>
          </a:p>
          <a:p>
            <a:r>
              <a:rPr lang="en-US" dirty="0"/>
              <a:t>The number of ties in the network reported as a fraction of the total possible number of </a:t>
            </a:r>
            <a:r>
              <a:rPr lang="en-US" dirty="0" smtClean="0"/>
              <a:t>ties</a:t>
            </a:r>
          </a:p>
          <a:p>
            <a:pPr marL="0" indent="0">
              <a:buNone/>
            </a:pPr>
            <a:r>
              <a:rPr lang="en-US" b="1" dirty="0"/>
              <a:t>Reciprocity </a:t>
            </a:r>
            <a:endParaRPr lang="en-GB" dirty="0"/>
          </a:p>
          <a:p>
            <a:r>
              <a:rPr lang="en-US" dirty="0"/>
              <a:t>The proportion of mutual ties in a network</a:t>
            </a:r>
            <a:endParaRPr lang="en-GB" dirty="0"/>
          </a:p>
          <a:p>
            <a:endParaRPr lang="en-US" dirty="0" smtClean="0"/>
          </a:p>
          <a:p>
            <a:endParaRPr lang="en-GB" dirty="0"/>
          </a:p>
          <a:p>
            <a:endParaRPr lang="en-GB" dirty="0"/>
          </a:p>
        </p:txBody>
      </p:sp>
    </p:spTree>
    <p:extLst>
      <p:ext uri="{BB962C8B-B14F-4D97-AF65-F5344CB8AC3E}">
        <p14:creationId xmlns:p14="http://schemas.microsoft.com/office/powerpoint/2010/main" val="3641546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Preliminary Definitions </a:t>
            </a:r>
            <a:endParaRPr lang="en-GB" dirty="0"/>
          </a:p>
        </p:txBody>
      </p:sp>
      <p:sp>
        <p:nvSpPr>
          <p:cNvPr id="3" name="Content Placeholder 2"/>
          <p:cNvSpPr>
            <a:spLocks noGrp="1"/>
          </p:cNvSpPr>
          <p:nvPr>
            <p:ph idx="1"/>
          </p:nvPr>
        </p:nvSpPr>
        <p:spPr/>
        <p:txBody>
          <a:bodyPr/>
          <a:lstStyle/>
          <a:p>
            <a:pPr marL="0" indent="0">
              <a:buNone/>
            </a:pPr>
            <a:r>
              <a:rPr lang="en-US" b="1" dirty="0" err="1"/>
              <a:t>Betweenness</a:t>
            </a:r>
            <a:r>
              <a:rPr lang="en-US" b="1" dirty="0"/>
              <a:t> centrality</a:t>
            </a:r>
            <a:endParaRPr lang="en-GB" dirty="0"/>
          </a:p>
          <a:p>
            <a:r>
              <a:rPr lang="en-US" i="1" dirty="0"/>
              <a:t>An important node lies on a high proportion of paths between other nodes in the network.</a:t>
            </a:r>
            <a:r>
              <a:rPr lang="en-US" dirty="0"/>
              <a:t> Model based on communication flow. A person who lies on communication paths can control communication flow, and is thus </a:t>
            </a:r>
            <a:r>
              <a:rPr lang="en-US" dirty="0" smtClean="0"/>
              <a:t>important</a:t>
            </a:r>
          </a:p>
          <a:p>
            <a:pPr marL="0" indent="0">
              <a:buNone/>
            </a:pPr>
            <a:r>
              <a:rPr lang="en-US" b="1" dirty="0"/>
              <a:t>Closeness centrality</a:t>
            </a:r>
            <a:endParaRPr lang="en-GB" dirty="0"/>
          </a:p>
          <a:p>
            <a:r>
              <a:rPr lang="en-US" i="1" dirty="0"/>
              <a:t>An important node is typically “close” to, and can communicate quickly with, the </a:t>
            </a:r>
            <a:r>
              <a:rPr lang="en-US" i="1" dirty="0" err="1"/>
              <a:t>othernodes</a:t>
            </a:r>
            <a:r>
              <a:rPr lang="en-US" i="1" dirty="0"/>
              <a:t> in the </a:t>
            </a:r>
            <a:r>
              <a:rPr lang="en-US" i="1" dirty="0" err="1"/>
              <a:t>network.</a:t>
            </a:r>
            <a:r>
              <a:rPr lang="en-US" dirty="0" err="1"/>
              <a:t>Length</a:t>
            </a:r>
            <a:r>
              <a:rPr lang="en-US" dirty="0"/>
              <a:t> of the average shortest path between a given node and all other nodes in a graph</a:t>
            </a:r>
            <a:endParaRPr lang="en-US" dirty="0"/>
          </a:p>
        </p:txBody>
      </p:sp>
    </p:spTree>
    <p:extLst>
      <p:ext uri="{BB962C8B-B14F-4D97-AF65-F5344CB8AC3E}">
        <p14:creationId xmlns:p14="http://schemas.microsoft.com/office/powerpoint/2010/main" val="380218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a:bodyPr>
          <a:lstStyle/>
          <a:p>
            <a:r>
              <a:rPr lang="en-US" sz="2800" b="1" dirty="0" smtClean="0"/>
              <a:t>Analysis: Network measures </a:t>
            </a:r>
            <a:endParaRPr 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4211890945"/>
              </p:ext>
            </p:extLst>
          </p:nvPr>
        </p:nvGraphicFramePr>
        <p:xfrm>
          <a:off x="762000" y="1142996"/>
          <a:ext cx="7619999" cy="4724400"/>
        </p:xfrm>
        <a:graphic>
          <a:graphicData uri="http://schemas.openxmlformats.org/drawingml/2006/table">
            <a:tbl>
              <a:tblPr/>
              <a:tblGrid>
                <a:gridCol w="2626690"/>
                <a:gridCol w="1248327"/>
                <a:gridCol w="1248327"/>
                <a:gridCol w="1353656"/>
                <a:gridCol w="1142999"/>
              </a:tblGrid>
              <a:tr h="858981">
                <a:tc>
                  <a:txBody>
                    <a:bodyPr/>
                    <a:lstStyle/>
                    <a:p>
                      <a:pPr>
                        <a:lnSpc>
                          <a:spcPct val="115000"/>
                        </a:lnSpc>
                      </a:pPr>
                      <a:endParaRPr lang="en-US" sz="14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000000"/>
                          </a:solidFill>
                          <a:latin typeface="Calibri"/>
                          <a:ea typeface="Times New Roman"/>
                          <a:cs typeface="Times New Roman"/>
                        </a:rPr>
                        <a:t>Info sharing</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000000"/>
                          </a:solidFill>
                          <a:latin typeface="Calibri"/>
                          <a:ea typeface="Times New Roman"/>
                          <a:cs typeface="Times New Roman"/>
                        </a:rPr>
                        <a:t>Advice seeking</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000000"/>
                          </a:solidFill>
                          <a:latin typeface="Calibri"/>
                          <a:ea typeface="Times New Roman"/>
                          <a:cs typeface="Times New Roman"/>
                        </a:rPr>
                        <a:t>Consultation</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latin typeface="Calibri"/>
                          <a:ea typeface="Times New Roman"/>
                          <a:cs typeface="Times New Roman"/>
                        </a:rPr>
                        <a:t>Collaboration</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No of ties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172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159</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144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156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Isolates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1</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Avg Degree</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3.698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3.349</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3.628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Deg Centralization</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0.025</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0.057</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0.066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0.109</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mn-lt"/>
                          <a:ea typeface="Times New Roman"/>
                          <a:cs typeface="Times New Roman"/>
                        </a:rPr>
                        <a:t>Out-Deg Centralization</a:t>
                      </a:r>
                      <a:endParaRPr lang="en-US" sz="1400" dirty="0" smtClean="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0.024</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0.056</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0.065</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0.107</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latin typeface="+mn-lt"/>
                          <a:ea typeface="Times New Roman"/>
                          <a:cs typeface="Times New Roman"/>
                        </a:rPr>
                        <a:t>In-Deg Centralization</a:t>
                      </a:r>
                      <a:endParaRPr lang="en-US" sz="1400" dirty="0" smtClean="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0.756</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0.69</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0.674</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0.692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Density</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0.095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0.088</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000000"/>
                          </a:solidFill>
                          <a:latin typeface="Calibri"/>
                          <a:ea typeface="Times New Roman"/>
                          <a:cs typeface="Times New Roman"/>
                        </a:rPr>
                        <a:t>0.080</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0.086</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Diameter</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5</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7</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7</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5</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491">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Arc Reciprocity</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0.186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0.176</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0.194</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0.192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a:bodyPr>
          <a:lstStyle/>
          <a:p>
            <a:r>
              <a:rPr lang="en-US" sz="2800" b="1" dirty="0" smtClean="0"/>
              <a:t>Network Visualization </a:t>
            </a:r>
            <a:endParaRPr lang="en-US" sz="2800" b="1" dirty="0"/>
          </a:p>
        </p:txBody>
      </p:sp>
      <p:pic>
        <p:nvPicPr>
          <p:cNvPr id="6" name="Picture 5" descr="D:\publications\Tata\graphs\Info.jpg"/>
          <p:cNvPicPr/>
          <p:nvPr/>
        </p:nvPicPr>
        <p:blipFill>
          <a:blip r:embed="rId3" cstate="print"/>
          <a:srcRect/>
          <a:stretch>
            <a:fillRect/>
          </a:stretch>
        </p:blipFill>
        <p:spPr bwMode="auto">
          <a:xfrm>
            <a:off x="533400" y="1143000"/>
            <a:ext cx="4038600" cy="2286000"/>
          </a:xfrm>
          <a:prstGeom prst="rect">
            <a:avLst/>
          </a:prstGeom>
          <a:noFill/>
          <a:ln w="9525">
            <a:noFill/>
            <a:miter lim="800000"/>
            <a:headEnd/>
            <a:tailEnd/>
          </a:ln>
        </p:spPr>
      </p:pic>
      <p:pic>
        <p:nvPicPr>
          <p:cNvPr id="7" name="Picture 6" descr="D:\publications\Tata\graphs\Advice.jpg"/>
          <p:cNvPicPr/>
          <p:nvPr/>
        </p:nvPicPr>
        <p:blipFill>
          <a:blip r:embed="rId4" cstate="print"/>
          <a:srcRect/>
          <a:stretch>
            <a:fillRect/>
          </a:stretch>
        </p:blipFill>
        <p:spPr bwMode="auto">
          <a:xfrm>
            <a:off x="4495800" y="1066800"/>
            <a:ext cx="4114800" cy="2307946"/>
          </a:xfrm>
          <a:prstGeom prst="rect">
            <a:avLst/>
          </a:prstGeom>
          <a:noFill/>
          <a:ln w="9525">
            <a:noFill/>
            <a:miter lim="800000"/>
            <a:headEnd/>
            <a:tailEnd/>
          </a:ln>
        </p:spPr>
      </p:pic>
      <p:pic>
        <p:nvPicPr>
          <p:cNvPr id="8" name="Picture 7" descr="D:\publications\Tata\graphs\consult.jpg"/>
          <p:cNvPicPr/>
          <p:nvPr/>
        </p:nvPicPr>
        <p:blipFill>
          <a:blip r:embed="rId5" cstate="print"/>
          <a:srcRect/>
          <a:stretch>
            <a:fillRect/>
          </a:stretch>
        </p:blipFill>
        <p:spPr bwMode="auto">
          <a:xfrm>
            <a:off x="304800" y="3810000"/>
            <a:ext cx="3962400" cy="2590800"/>
          </a:xfrm>
          <a:prstGeom prst="rect">
            <a:avLst/>
          </a:prstGeom>
          <a:noFill/>
          <a:ln w="9525">
            <a:noFill/>
            <a:miter lim="800000"/>
            <a:headEnd/>
            <a:tailEnd/>
          </a:ln>
        </p:spPr>
      </p:pic>
      <p:pic>
        <p:nvPicPr>
          <p:cNvPr id="9" name="Picture 8" descr="D:\publications\Tata\graphs\collab.jpg"/>
          <p:cNvPicPr/>
          <p:nvPr/>
        </p:nvPicPr>
        <p:blipFill>
          <a:blip r:embed="rId6" cstate="print"/>
          <a:srcRect/>
          <a:stretch>
            <a:fillRect/>
          </a:stretch>
        </p:blipFill>
        <p:spPr bwMode="auto">
          <a:xfrm>
            <a:off x="4648200" y="3733800"/>
            <a:ext cx="4038600" cy="2590800"/>
          </a:xfrm>
          <a:prstGeom prst="rect">
            <a:avLst/>
          </a:prstGeom>
          <a:noFill/>
          <a:ln w="9525">
            <a:noFill/>
            <a:miter lim="800000"/>
            <a:headEnd/>
            <a:tailEnd/>
          </a:ln>
        </p:spPr>
      </p:pic>
      <p:sp>
        <p:nvSpPr>
          <p:cNvPr id="10" name="Title 3"/>
          <p:cNvSpPr txBox="1">
            <a:spLocks/>
          </p:cNvSpPr>
          <p:nvPr/>
        </p:nvSpPr>
        <p:spPr>
          <a:xfrm>
            <a:off x="1143000" y="762000"/>
            <a:ext cx="2286000" cy="38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solidFill>
                  <a:schemeClr val="tx1"/>
                </a:solidFill>
                <a:effectLst/>
                <a:uLnTx/>
                <a:uFillTx/>
                <a:latin typeface="+mj-lt"/>
                <a:ea typeface="+mj-ea"/>
                <a:cs typeface="+mj-cs"/>
              </a:rPr>
              <a:t>Info Sharing</a:t>
            </a:r>
            <a:endParaRPr kumimoji="0" lang="en-US" sz="1200"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3"/>
          <p:cNvSpPr txBox="1">
            <a:spLocks/>
          </p:cNvSpPr>
          <p:nvPr/>
        </p:nvSpPr>
        <p:spPr>
          <a:xfrm>
            <a:off x="5410200" y="685800"/>
            <a:ext cx="2286000" cy="38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solidFill>
                  <a:schemeClr val="tx1"/>
                </a:solidFill>
                <a:effectLst/>
                <a:uLnTx/>
                <a:uFillTx/>
                <a:latin typeface="+mj-lt"/>
                <a:ea typeface="+mj-ea"/>
                <a:cs typeface="+mj-cs"/>
              </a:rPr>
              <a:t>Advice Seeking </a:t>
            </a:r>
            <a:endParaRPr kumimoji="0" lang="en-US" sz="120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3"/>
          <p:cNvSpPr txBox="1">
            <a:spLocks/>
          </p:cNvSpPr>
          <p:nvPr/>
        </p:nvSpPr>
        <p:spPr>
          <a:xfrm>
            <a:off x="1143000" y="3505200"/>
            <a:ext cx="2286000" cy="38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solidFill>
                  <a:schemeClr val="tx1"/>
                </a:solidFill>
                <a:effectLst/>
                <a:uLnTx/>
                <a:uFillTx/>
                <a:latin typeface="+mj-lt"/>
                <a:ea typeface="+mj-ea"/>
                <a:cs typeface="+mj-cs"/>
              </a:rPr>
              <a:t>Consultation</a:t>
            </a:r>
            <a:endParaRPr kumimoji="0" lang="en-US" sz="1200" i="0" u="none" strike="noStrike" kern="1200" cap="none" spc="0" normalizeH="0" baseline="0" noProof="0" dirty="0">
              <a:ln>
                <a:noFill/>
              </a:ln>
              <a:solidFill>
                <a:schemeClr val="tx1"/>
              </a:solidFill>
              <a:effectLst/>
              <a:uLnTx/>
              <a:uFillTx/>
              <a:latin typeface="+mj-lt"/>
              <a:ea typeface="+mj-ea"/>
              <a:cs typeface="+mj-cs"/>
            </a:endParaRPr>
          </a:p>
        </p:txBody>
      </p:sp>
      <p:sp>
        <p:nvSpPr>
          <p:cNvPr id="13" name="Title 3"/>
          <p:cNvSpPr txBox="1">
            <a:spLocks/>
          </p:cNvSpPr>
          <p:nvPr/>
        </p:nvSpPr>
        <p:spPr>
          <a:xfrm>
            <a:off x="5638800" y="3352800"/>
            <a:ext cx="2286000" cy="38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solidFill>
                  <a:schemeClr val="tx1"/>
                </a:solidFill>
                <a:effectLst/>
                <a:uLnTx/>
                <a:uFillTx/>
                <a:latin typeface="+mj-lt"/>
                <a:ea typeface="+mj-ea"/>
                <a:cs typeface="+mj-cs"/>
              </a:rPr>
              <a:t>Collaboration</a:t>
            </a:r>
            <a:endParaRPr kumimoji="0" lang="en-US" sz="1200" i="0" u="none" strike="noStrike" kern="1200" cap="none" spc="0" normalizeH="0" baseline="0" noProof="0" dirty="0">
              <a:ln>
                <a:noFill/>
              </a:ln>
              <a:solidFill>
                <a:schemeClr val="tx1"/>
              </a:solidFill>
              <a:effectLst/>
              <a:uLnTx/>
              <a:uFillTx/>
              <a:latin typeface="+mj-lt"/>
              <a:ea typeface="+mj-ea"/>
              <a:cs typeface="+mj-cs"/>
            </a:endParaRPr>
          </a:p>
        </p:txBody>
      </p:sp>
      <p:sp>
        <p:nvSpPr>
          <p:cNvPr id="14" name="Title 3"/>
          <p:cNvSpPr txBox="1">
            <a:spLocks/>
          </p:cNvSpPr>
          <p:nvPr/>
        </p:nvSpPr>
        <p:spPr>
          <a:xfrm>
            <a:off x="76200" y="6324600"/>
            <a:ext cx="8915400" cy="381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Size</a:t>
            </a:r>
            <a:r>
              <a:rPr kumimoji="0" lang="en-US" sz="1200" i="0" u="none" strike="noStrike" kern="1200" cap="none" spc="0" normalizeH="0" baseline="0" noProof="0" dirty="0" smtClean="0">
                <a:ln>
                  <a:noFill/>
                </a:ln>
                <a:solidFill>
                  <a:schemeClr val="tx1"/>
                </a:solidFill>
                <a:effectLst/>
                <a:uLnTx/>
                <a:uFillTx/>
                <a:latin typeface="+mj-lt"/>
                <a:ea typeface="+mj-ea"/>
                <a:cs typeface="+mj-cs"/>
              </a:rPr>
              <a:t> </a:t>
            </a:r>
            <a:r>
              <a:rPr kumimoji="0" lang="en-US" sz="1200" i="0" u="none" strike="noStrike" kern="1200" cap="none" spc="0" normalizeH="0" noProof="0" dirty="0" smtClean="0">
                <a:ln>
                  <a:noFill/>
                </a:ln>
                <a:solidFill>
                  <a:schemeClr val="tx1"/>
                </a:solidFill>
                <a:effectLst/>
                <a:uLnTx/>
                <a:uFillTx/>
                <a:latin typeface="+mj-lt"/>
                <a:ea typeface="+mj-ea"/>
                <a:cs typeface="+mj-cs"/>
              </a:rPr>
              <a:t> - </a:t>
            </a:r>
            <a:r>
              <a:rPr kumimoji="0" lang="en-US" sz="1200" i="0" u="none" strike="noStrike" kern="1200" cap="none" spc="0" normalizeH="0" baseline="0" noProof="0" dirty="0" smtClean="0">
                <a:ln>
                  <a:noFill/>
                </a:ln>
                <a:solidFill>
                  <a:schemeClr val="tx1"/>
                </a:solidFill>
                <a:effectLst/>
                <a:uLnTx/>
                <a:uFillTx/>
                <a:latin typeface="+mj-lt"/>
                <a:ea typeface="+mj-ea"/>
                <a:cs typeface="+mj-cs"/>
              </a:rPr>
              <a:t>degree centrality;</a:t>
            </a:r>
            <a:r>
              <a:rPr kumimoji="0" lang="en-US" sz="1200" i="0" u="none" strike="noStrike" kern="1200" cap="none" spc="0" normalizeH="0" noProof="0" dirty="0" smtClean="0">
                <a:ln>
                  <a:noFill/>
                </a:ln>
                <a:solidFill>
                  <a:schemeClr val="tx1"/>
                </a:solidFill>
                <a:effectLst/>
                <a:uLnTx/>
                <a:uFillTx/>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Color</a:t>
            </a:r>
            <a:r>
              <a:rPr kumimoji="0" lang="en-US" sz="1200" i="0" u="none" strike="noStrike" kern="1200" cap="none" spc="0" normalizeH="0" baseline="0" noProof="0" dirty="0" smtClean="0">
                <a:ln>
                  <a:noFill/>
                </a:ln>
                <a:solidFill>
                  <a:schemeClr val="tx1"/>
                </a:solidFill>
                <a:effectLst/>
                <a:uLnTx/>
                <a:uFillTx/>
                <a:latin typeface="+mj-lt"/>
                <a:ea typeface="+mj-ea"/>
                <a:cs typeface="+mj-cs"/>
              </a:rPr>
              <a:t>: position (Yellow – board members, Green-</a:t>
            </a:r>
            <a:r>
              <a:rPr kumimoji="0" lang="en-US" sz="1200" i="0" u="none" strike="noStrike" kern="1200" cap="none" spc="0" normalizeH="0" noProof="0" dirty="0" smtClean="0">
                <a:ln>
                  <a:noFill/>
                </a:ln>
                <a:solidFill>
                  <a:schemeClr val="tx1"/>
                </a:solidFill>
                <a:effectLst/>
                <a:uLnTx/>
                <a:uFillTx/>
                <a:latin typeface="+mj-lt"/>
                <a:ea typeface="+mj-ea"/>
                <a:cs typeface="+mj-cs"/>
              </a:rPr>
              <a:t> advisory committee members, Red – general body members) </a:t>
            </a:r>
            <a:r>
              <a:rPr kumimoji="0" lang="en-US" sz="120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12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457200"/>
          </a:xfrm>
        </p:spPr>
        <p:txBody>
          <a:bodyPr>
            <a:normAutofit/>
          </a:bodyPr>
          <a:lstStyle/>
          <a:p>
            <a:r>
              <a:rPr lang="en-US" sz="2400" b="1" dirty="0" smtClean="0"/>
              <a:t>Actor level Analysis</a:t>
            </a:r>
            <a:endParaRPr lang="en-US" sz="2400" b="1" dirty="0"/>
          </a:p>
        </p:txBody>
      </p:sp>
      <p:graphicFrame>
        <p:nvGraphicFramePr>
          <p:cNvPr id="6" name="Table 5"/>
          <p:cNvGraphicFramePr>
            <a:graphicFrameLocks noGrp="1"/>
          </p:cNvGraphicFramePr>
          <p:nvPr/>
        </p:nvGraphicFramePr>
        <p:xfrm>
          <a:off x="304800" y="609600"/>
          <a:ext cx="4038599" cy="6134100"/>
        </p:xfrm>
        <a:graphic>
          <a:graphicData uri="http://schemas.openxmlformats.org/drawingml/2006/table">
            <a:tbl>
              <a:tblPr/>
              <a:tblGrid>
                <a:gridCol w="574667"/>
                <a:gridCol w="708565"/>
                <a:gridCol w="524728"/>
                <a:gridCol w="731001"/>
                <a:gridCol w="675995"/>
                <a:gridCol w="823643"/>
              </a:tblGrid>
              <a:tr h="134493">
                <a:tc gridSpan="6">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Info Sharing</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4493">
                <a:tc>
                  <a:txBody>
                    <a:bodyPr/>
                    <a:lstStyle/>
                    <a:p>
                      <a:pPr marL="0" marR="0">
                        <a:lnSpc>
                          <a:spcPct val="115000"/>
                        </a:lnSpc>
                        <a:spcBef>
                          <a:spcPts val="0"/>
                        </a:spcBef>
                        <a:spcAft>
                          <a:spcPts val="0"/>
                        </a:spcAft>
                      </a:pPr>
                      <a:r>
                        <a:rPr lang="en-US" sz="1000" b="1" dirty="0">
                          <a:solidFill>
                            <a:srgbClr val="000000"/>
                          </a:solidFill>
                          <a:latin typeface="Calibri"/>
                          <a:ea typeface="Times New Roman"/>
                          <a:cs typeface="Times New Roman"/>
                        </a:rPr>
                        <a:t> </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err="1">
                          <a:solidFill>
                            <a:srgbClr val="000000"/>
                          </a:solidFill>
                          <a:latin typeface="Calibri"/>
                          <a:ea typeface="Times New Roman"/>
                          <a:cs typeface="Times New Roman"/>
                        </a:rPr>
                        <a:t>OutDeg</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Indeg</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OutClos</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InClose</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Between</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dirty="0">
                          <a:solidFill>
                            <a:srgbClr val="000000"/>
                          </a:solidFill>
                          <a:highlight>
                            <a:srgbClr val="FFFF00"/>
                          </a:highlight>
                          <a:latin typeface="Calibri"/>
                          <a:ea typeface="Times New Roman"/>
                          <a:cs typeface="Times New Roman"/>
                        </a:rPr>
                        <a:t>VO-2</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31</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VO-4</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VO-5</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VO-6</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highlight>
                            <a:srgbClr val="FFFF00"/>
                          </a:highlight>
                          <a:latin typeface="Calibri"/>
                          <a:ea typeface="Times New Roman"/>
                          <a:cs typeface="Times New Roman"/>
                        </a:rPr>
                        <a:t>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highlight>
                            <a:srgbClr val="FFFF00"/>
                          </a:highlight>
                          <a:latin typeface="Calibri"/>
                          <a:ea typeface="Times New Roman"/>
                          <a:cs typeface="Times New Roman"/>
                        </a:rPr>
                        <a:t>35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VO-7</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VO-8</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VO-9</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VO-10</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VO-11</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VO-12</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173</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128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VO-13</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VO-14</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166</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VO-17</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169</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VO-18</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VO-19</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79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VO-20</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164</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VO-21</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VO-22</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68</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VO-23</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VO-24</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106</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VO-25</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VO-28</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VO-29</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VO-30</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115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VO-31</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VO-33</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VO-34</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181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252</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VO-35</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VO-36</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143</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VO-37</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195</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VO-41</a:t>
                      </a:r>
                      <a:endParaRPr lang="en-US" sz="1000" dirty="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167</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252</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93">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VO-42</a:t>
                      </a:r>
                      <a:endParaRPr lang="en-US" sz="1000">
                        <a:latin typeface="Calibri"/>
                        <a:ea typeface="Calibri"/>
                        <a:cs typeface="Times New Roman"/>
                      </a:endParaRPr>
                    </a:p>
                  </a:txBody>
                  <a:tcPr marL="35556" marR="3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157</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252</a:t>
                      </a:r>
                      <a:endParaRPr lang="en-US" sz="100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35556" marR="3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4800601" y="609600"/>
          <a:ext cx="3886198" cy="6134100"/>
        </p:xfrm>
        <a:graphic>
          <a:graphicData uri="http://schemas.openxmlformats.org/drawingml/2006/table">
            <a:tbl>
              <a:tblPr/>
              <a:tblGrid>
                <a:gridCol w="660022"/>
                <a:gridCol w="660022"/>
                <a:gridCol w="488632"/>
                <a:gridCol w="680858"/>
                <a:gridCol w="629776"/>
                <a:gridCol w="766888"/>
              </a:tblGrid>
              <a:tr h="12327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Advice Seeking</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27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OutDeg</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Indeg</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OutClos</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InClose</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Between</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626">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VO-2</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VO-4</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167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VO-5</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VO-6</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32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486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VO-7</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4</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VO-8</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VO-9</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198</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174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VO-10</a:t>
                      </a:r>
                      <a:endParaRPr lang="en-US" sz="1000" dirty="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VO-11</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323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VO-12</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VO-13</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VO-14</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VO-15</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201</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VO-18</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VO-19</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88</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VO-20</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66">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VO-22</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21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207</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81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VO-23</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VO-24</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157</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VO-25</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209</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VO-26</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336</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VO-27</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VO-28</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98</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58</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VO-29</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210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VO-30</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138</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VO-31</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12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199</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97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33</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VO-32</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262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VO-33</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222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54</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latin typeface="Calibri"/>
                          <a:ea typeface="Times New Roman"/>
                          <a:cs typeface="Times New Roman"/>
                        </a:rPr>
                        <a:t>VO-34</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0</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336</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0</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Times New Roman"/>
                        </a:rPr>
                        <a:t>VO-36</a:t>
                      </a:r>
                      <a:endParaRPr lang="en-US" sz="1000" dirty="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4</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202</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117</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20</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29">
                <a:tc>
                  <a:txBody>
                    <a:bodyPr/>
                    <a:lstStyle/>
                    <a:p>
                      <a:pPr marL="0" marR="0">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VO-37</a:t>
                      </a:r>
                      <a:endParaRPr lang="en-US" sz="1000">
                        <a:latin typeface="Calibri"/>
                        <a:ea typeface="Calibri"/>
                        <a:cs typeface="Times New Roman"/>
                      </a:endParaRPr>
                    </a:p>
                  </a:txBody>
                  <a:tcPr marL="43002" marR="4300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highlight>
                            <a:srgbClr val="FFFF00"/>
                          </a:highlight>
                          <a:latin typeface="Calibri"/>
                          <a:ea typeface="Times New Roman"/>
                          <a:cs typeface="Times New Roman"/>
                        </a:rPr>
                        <a:t>9</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245</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Calibri"/>
                          <a:ea typeface="Times New Roman"/>
                          <a:cs typeface="Times New Roman"/>
                        </a:rPr>
                        <a:t>103</a:t>
                      </a:r>
                      <a:endParaRPr lang="en-US" sz="100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Calibri"/>
                          <a:ea typeface="Times New Roman"/>
                          <a:cs typeface="Times New Roman"/>
                        </a:rPr>
                        <a:t>32</a:t>
                      </a:r>
                      <a:endParaRPr lang="en-US" sz="1000" dirty="0">
                        <a:latin typeface="Calibri"/>
                        <a:ea typeface="Calibri"/>
                        <a:cs typeface="Times New Roman"/>
                      </a:endParaRPr>
                    </a:p>
                  </a:txBody>
                  <a:tcPr marL="43002" marR="43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253</TotalTime>
  <Words>1723</Words>
  <Application>Microsoft Office PowerPoint</Application>
  <PresentationFormat>On-screen Show (4:3)</PresentationFormat>
  <Paragraphs>991</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Rockwell</vt:lpstr>
      <vt:lpstr>Rockwell Condensed</vt:lpstr>
      <vt:lpstr>Times New Roman</vt:lpstr>
      <vt:lpstr>Wingdings</vt:lpstr>
      <vt:lpstr>Wood Type</vt:lpstr>
      <vt:lpstr> Beyond Leading: Explicating collective leadership in community-based organizations through social network analysis  </vt:lpstr>
      <vt:lpstr>Introduction</vt:lpstr>
      <vt:lpstr>Introduction</vt:lpstr>
      <vt:lpstr>Methodology</vt:lpstr>
      <vt:lpstr>Preliminary Definitions </vt:lpstr>
      <vt:lpstr>Preliminary Definitions </vt:lpstr>
      <vt:lpstr>Analysis: Network measures </vt:lpstr>
      <vt:lpstr>Network Visualization </vt:lpstr>
      <vt:lpstr>Actor level Analysis</vt:lpstr>
      <vt:lpstr>PowerPoint Presentation</vt:lpstr>
      <vt:lpstr>Major Findings</vt:lpstr>
      <vt:lpstr>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Beyond Leading: Explicating collective leadership in community-based organizations  </dc:title>
  <dc:creator>shyam</dc:creator>
  <cp:lastModifiedBy>Bikalp Chamola</cp:lastModifiedBy>
  <cp:revision>50</cp:revision>
  <dcterms:created xsi:type="dcterms:W3CDTF">2006-08-16T00:00:00Z</dcterms:created>
  <dcterms:modified xsi:type="dcterms:W3CDTF">2018-08-29T02:39:02Z</dcterms:modified>
</cp:coreProperties>
</file>