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6" r:id="rId6"/>
    <p:sldId id="260" r:id="rId7"/>
    <p:sldId id="262" r:id="rId8"/>
    <p:sldId id="267" r:id="rId9"/>
    <p:sldId id="261" r:id="rId10"/>
    <p:sldId id="268" r:id="rId11"/>
    <p:sldId id="269" r:id="rId12"/>
    <p:sldId id="258" r:id="rId13"/>
    <p:sldId id="270" r:id="rId14"/>
    <p:sldId id="263" r:id="rId15"/>
    <p:sldId id="271" r:id="rId16"/>
    <p:sldId id="259"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40000"/>
          </a:blip>
          <a:srcRect/>
          <a:stretch>
            <a:fillRect/>
          </a:stretch>
        </p:blipFill>
        <p:spPr bwMode="auto">
          <a:xfrm>
            <a:off x="0" y="0"/>
            <a:ext cx="9208058" cy="6858000"/>
          </a:xfrm>
          <a:prstGeom prst="rect">
            <a:avLst/>
          </a:prstGeom>
          <a:noFill/>
          <a:ln w="9525">
            <a:noFill/>
            <a:miter lim="800000"/>
            <a:headEnd/>
            <a:tailEnd/>
          </a:ln>
        </p:spPr>
      </p:pic>
      <p:sp>
        <p:nvSpPr>
          <p:cNvPr id="7" name="Title 1"/>
          <p:cNvSpPr>
            <a:spLocks noGrp="1"/>
          </p:cNvSpPr>
          <p:nvPr>
            <p:ph type="ctrTitle"/>
          </p:nvPr>
        </p:nvSpPr>
        <p:spPr>
          <a:xfrm>
            <a:off x="533400" y="815975"/>
            <a:ext cx="7772400" cy="1470025"/>
          </a:xfrm>
        </p:spPr>
        <p:txBody>
          <a:bodyPr/>
          <a:lstStyle/>
          <a:p>
            <a:r>
              <a:rPr lang="en-US" b="1" dirty="0" smtClean="0"/>
              <a:t>Daily Chores and its health impacts on Women</a:t>
            </a:r>
            <a:endParaRPr lang="en-US" b="1" dirty="0"/>
          </a:p>
        </p:txBody>
      </p:sp>
      <p:sp>
        <p:nvSpPr>
          <p:cNvPr id="8" name="Subtitle 2"/>
          <p:cNvSpPr>
            <a:spLocks noGrp="1"/>
          </p:cNvSpPr>
          <p:nvPr>
            <p:ph type="subTitle" idx="1"/>
          </p:nvPr>
        </p:nvSpPr>
        <p:spPr>
          <a:xfrm>
            <a:off x="1219200" y="3429000"/>
            <a:ext cx="6400800" cy="1219200"/>
          </a:xfrm>
        </p:spPr>
        <p:txBody>
          <a:bodyPr/>
          <a:lstStyle/>
          <a:p>
            <a:r>
              <a:rPr lang="en-US" dirty="0" smtClean="0">
                <a:solidFill>
                  <a:schemeClr val="tx1"/>
                </a:solidFill>
              </a:rPr>
              <a:t>A qualitative study in rural tribal areas of Telangana State</a:t>
            </a:r>
            <a:endParaRPr lang="en-US" dirty="0">
              <a:solidFill>
                <a:schemeClr val="tx1"/>
              </a:solidFill>
            </a:endParaRPr>
          </a:p>
        </p:txBody>
      </p:sp>
      <p:sp>
        <p:nvSpPr>
          <p:cNvPr id="9" name="Subtitle 2"/>
          <p:cNvSpPr txBox="1">
            <a:spLocks/>
          </p:cNvSpPr>
          <p:nvPr/>
        </p:nvSpPr>
        <p:spPr>
          <a:xfrm>
            <a:off x="1219200" y="48768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Presented</a:t>
            </a:r>
            <a:r>
              <a:rPr kumimoji="0" lang="en-US" sz="3200" b="0" i="0" u="none" strike="noStrike" kern="1200" cap="none" spc="0" normalizeH="0" noProof="0" dirty="0" smtClean="0">
                <a:ln>
                  <a:noFill/>
                </a:ln>
                <a:solidFill>
                  <a:schemeClr val="tx1"/>
                </a:solidFill>
                <a:effectLst/>
                <a:uLnTx/>
                <a:uFillTx/>
                <a:latin typeface="+mn-lt"/>
                <a:ea typeface="+mn-ea"/>
                <a:cs typeface="+mn-cs"/>
              </a:rPr>
              <a:t> By: K.Spurthi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aseline="0" dirty="0" smtClean="0"/>
              <a:t>Research</a:t>
            </a:r>
            <a:r>
              <a:rPr lang="en-US" sz="3200" dirty="0" smtClean="0"/>
              <a:t> Guide: </a:t>
            </a:r>
            <a:r>
              <a:rPr lang="en-US" sz="3200" dirty="0" err="1" smtClean="0"/>
              <a:t>Dr.Abhijit</a:t>
            </a:r>
            <a:endParaRPr lang="en-US" sz="3200"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29-Sept-2018</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a:ln>
            <a:solidFill>
              <a:schemeClr val="tx1"/>
            </a:solidFill>
          </a:ln>
        </p:spPr>
        <p:txBody>
          <a:bodyPr>
            <a:normAutofit fontScale="85000" lnSpcReduction="10000"/>
          </a:bodyPr>
          <a:lstStyle/>
          <a:p>
            <a:pPr algn="ctr">
              <a:buNone/>
            </a:pPr>
            <a:r>
              <a:rPr lang="en-US" i="1" dirty="0" smtClean="0"/>
              <a:t>"...Use both fire wood and gas. </a:t>
            </a:r>
            <a:r>
              <a:rPr lang="en-US" i="1" dirty="0" smtClean="0">
                <a:solidFill>
                  <a:srgbClr val="FF0000"/>
                </a:solidFill>
              </a:rPr>
              <a:t>mostly fire wood as gas exhausts faster</a:t>
            </a:r>
            <a:r>
              <a:rPr lang="en-US" i="1" dirty="0" smtClean="0"/>
              <a:t>. So</a:t>
            </a:r>
            <a:r>
              <a:rPr lang="en-US" i="1" dirty="0" smtClean="0"/>
              <a:t>, we use gas only in the morning..." said a woman from </a:t>
            </a:r>
            <a:r>
              <a:rPr lang="en-US" i="1" dirty="0" err="1" smtClean="0"/>
              <a:t>Gudapur</a:t>
            </a:r>
            <a:endParaRPr lang="en-US" dirty="0" smtClean="0"/>
          </a:p>
          <a:p>
            <a:pPr algn="ctr">
              <a:buNone/>
            </a:pPr>
            <a:r>
              <a:rPr lang="en-US" i="1" dirty="0" smtClean="0"/>
              <a:t> </a:t>
            </a:r>
            <a:endParaRPr lang="en-US" dirty="0" smtClean="0"/>
          </a:p>
          <a:p>
            <a:pPr algn="ctr">
              <a:buNone/>
            </a:pPr>
            <a:r>
              <a:rPr lang="en-US" i="1" dirty="0" smtClean="0"/>
              <a:t>"...we mostly use firewood. But, </a:t>
            </a:r>
            <a:r>
              <a:rPr lang="en-US" i="1" dirty="0" smtClean="0">
                <a:solidFill>
                  <a:srgbClr val="FF0000"/>
                </a:solidFill>
              </a:rPr>
              <a:t>when anything is urgent</a:t>
            </a:r>
            <a:r>
              <a:rPr lang="en-US" i="1" dirty="0" smtClean="0"/>
              <a:t>, we use gas..."</a:t>
            </a:r>
            <a:endParaRPr lang="en-US" dirty="0" smtClean="0"/>
          </a:p>
          <a:p>
            <a:pPr algn="ctr">
              <a:buNone/>
            </a:pPr>
            <a:endParaRPr lang="en-US" dirty="0" smtClean="0"/>
          </a:p>
          <a:p>
            <a:pPr algn="ctr">
              <a:buNone/>
            </a:pPr>
            <a:r>
              <a:rPr lang="en-US" i="1" dirty="0" smtClean="0"/>
              <a:t>"...</a:t>
            </a:r>
            <a:r>
              <a:rPr lang="en-US" i="1" dirty="0" smtClean="0">
                <a:solidFill>
                  <a:srgbClr val="FF0000"/>
                </a:solidFill>
              </a:rPr>
              <a:t>we mostly use gas</a:t>
            </a:r>
            <a:r>
              <a:rPr lang="en-US" i="1" dirty="0" smtClean="0"/>
              <a:t>. But, when gas is over, then firewood. Hence, we end up mostly using firewood only</a:t>
            </a:r>
            <a:r>
              <a:rPr lang="en-US" i="1" dirty="0" smtClean="0"/>
              <a:t>...“</a:t>
            </a:r>
          </a:p>
          <a:p>
            <a:pPr algn="ctr">
              <a:buNone/>
            </a:pPr>
            <a:endParaRPr lang="en-US" dirty="0" smtClean="0"/>
          </a:p>
          <a:p>
            <a:pPr algn="ctr">
              <a:buNone/>
            </a:pPr>
            <a:r>
              <a:rPr lang="en-US" i="1" dirty="0" smtClean="0"/>
              <a:t>"...more on firewood, less gas. </a:t>
            </a:r>
            <a:r>
              <a:rPr lang="en-US" i="1" dirty="0" err="1" smtClean="0"/>
              <a:t>cuz</a:t>
            </a:r>
            <a:r>
              <a:rPr lang="en-US" i="1" dirty="0" smtClean="0"/>
              <a:t> </a:t>
            </a:r>
            <a:r>
              <a:rPr lang="en-US" i="1" dirty="0" smtClean="0">
                <a:solidFill>
                  <a:srgbClr val="FF0000"/>
                </a:solidFill>
              </a:rPr>
              <a:t>gas is more costly</a:t>
            </a:r>
            <a:r>
              <a:rPr lang="en-US" i="1" dirty="0" smtClean="0"/>
              <a:t>..."</a:t>
            </a:r>
            <a:endParaRPr lang="en-US" dirty="0" smtClean="0"/>
          </a:p>
          <a:p>
            <a:pPr algn="ctr"/>
            <a:endParaRPr lang="en-US" dirty="0"/>
          </a:p>
        </p:txBody>
      </p:sp>
      <p:sp>
        <p:nvSpPr>
          <p:cNvPr id="4" name="TextBox 3"/>
          <p:cNvSpPr txBox="1"/>
          <p:nvPr/>
        </p:nvSpPr>
        <p:spPr>
          <a:xfrm>
            <a:off x="3345223" y="304800"/>
            <a:ext cx="2591159" cy="584775"/>
          </a:xfrm>
          <a:prstGeom prst="rect">
            <a:avLst/>
          </a:prstGeom>
          <a:noFill/>
        </p:spPr>
        <p:txBody>
          <a:bodyPr wrap="none" rtlCol="0">
            <a:spAutoFit/>
          </a:bodyPr>
          <a:lstStyle/>
          <a:p>
            <a:r>
              <a:rPr lang="en-US" sz="3200" b="1" dirty="0" err="1" smtClean="0"/>
              <a:t>Ujwala</a:t>
            </a:r>
            <a:r>
              <a:rPr lang="en-US" sz="3200" b="1" dirty="0" smtClean="0"/>
              <a:t> much?</a:t>
            </a:r>
            <a:endParaRPr lang="en-US" sz="3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876800"/>
          </a:xfrm>
          <a:ln>
            <a:solidFill>
              <a:schemeClr val="tx1"/>
            </a:solidFill>
          </a:ln>
        </p:spPr>
        <p:txBody>
          <a:bodyPr>
            <a:normAutofit fontScale="85000" lnSpcReduction="10000"/>
          </a:bodyPr>
          <a:lstStyle/>
          <a:p>
            <a:pPr algn="ctr">
              <a:buNone/>
            </a:pPr>
            <a:r>
              <a:rPr lang="en-US" i="1" dirty="0" smtClean="0"/>
              <a:t>"...I leave my kids with neighbors and walk </a:t>
            </a:r>
            <a:r>
              <a:rPr lang="en-US" i="1" dirty="0" err="1" smtClean="0"/>
              <a:t>upto</a:t>
            </a:r>
            <a:r>
              <a:rPr lang="en-US" i="1" dirty="0" smtClean="0"/>
              <a:t> 1-2 km to bring fire wood, takes about 2 hours to go, fetch and come back. </a:t>
            </a:r>
            <a:r>
              <a:rPr lang="en-US" i="1" dirty="0" smtClean="0">
                <a:solidFill>
                  <a:srgbClr val="FF0000"/>
                </a:solidFill>
              </a:rPr>
              <a:t>I bring wood sufficient for 7-10days</a:t>
            </a:r>
            <a:r>
              <a:rPr lang="en-US" i="1" dirty="0" smtClean="0"/>
              <a:t>..." </a:t>
            </a:r>
            <a:r>
              <a:rPr lang="en-US" i="1" dirty="0" smtClean="0"/>
              <a:t>said </a:t>
            </a:r>
            <a:r>
              <a:rPr lang="en-US" i="1" dirty="0" smtClean="0"/>
              <a:t>a woman from </a:t>
            </a:r>
            <a:r>
              <a:rPr lang="en-US" i="1" dirty="0" err="1" smtClean="0"/>
              <a:t>Gudapur</a:t>
            </a:r>
            <a:r>
              <a:rPr lang="en-US" i="1" dirty="0" smtClean="0"/>
              <a:t>.</a:t>
            </a:r>
          </a:p>
          <a:p>
            <a:pPr algn="ctr">
              <a:buNone/>
            </a:pPr>
            <a:endParaRPr lang="en-US" i="1" dirty="0" smtClean="0"/>
          </a:p>
          <a:p>
            <a:pPr algn="ctr">
              <a:buNone/>
            </a:pPr>
            <a:r>
              <a:rPr lang="en-US" i="1" dirty="0" smtClean="0"/>
              <a:t>"...I go to forest for firewood. 1 hr to go and 1 hr to come and 1 hr to pick, tie. It gets very heavy, so it is difficult to carry all the way. </a:t>
            </a:r>
            <a:r>
              <a:rPr lang="en-US" i="1" dirty="0" smtClean="0">
                <a:solidFill>
                  <a:srgbClr val="FF0000"/>
                </a:solidFill>
              </a:rPr>
              <a:t>I stop wherever there is shade and put them down vertically</a:t>
            </a:r>
            <a:r>
              <a:rPr lang="en-US" i="1" dirty="0" smtClean="0"/>
              <a:t>. if we put them horizontally, it becomes difficult to raise them on head again. I go alone. We have to prepare for rainy season in advance. Have to dry them near stove, more trips..."</a:t>
            </a:r>
            <a:endParaRPr lang="en-US" dirty="0" smtClean="0"/>
          </a:p>
          <a:p>
            <a:pPr algn="ctr">
              <a:buNone/>
            </a:pPr>
            <a:endParaRPr lang="en-US" dirty="0" smtClean="0"/>
          </a:p>
          <a:p>
            <a:pPr algn="ct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1371601"/>
            <a:ext cx="9144001" cy="4343400"/>
          </a:xfrm>
          <a:prstGeom prst="rect">
            <a:avLst/>
          </a:prstGeom>
          <a:noFill/>
          <a:ln w="9525">
            <a:noFill/>
            <a:miter lim="800000"/>
            <a:headEnd/>
            <a:tailEnd/>
          </a:ln>
        </p:spPr>
      </p:pic>
      <p:sp>
        <p:nvSpPr>
          <p:cNvPr id="4" name="TextBox 3"/>
          <p:cNvSpPr txBox="1"/>
          <p:nvPr/>
        </p:nvSpPr>
        <p:spPr>
          <a:xfrm>
            <a:off x="2057400" y="152400"/>
            <a:ext cx="4452694" cy="584775"/>
          </a:xfrm>
          <a:prstGeom prst="rect">
            <a:avLst/>
          </a:prstGeom>
          <a:noFill/>
        </p:spPr>
        <p:txBody>
          <a:bodyPr wrap="none" rtlCol="0">
            <a:spAutoFit/>
          </a:bodyPr>
          <a:lstStyle/>
          <a:p>
            <a:r>
              <a:rPr lang="en-US" sz="3200" b="1" dirty="0" smtClean="0"/>
              <a:t>Chore 3 – Fetching Water</a:t>
            </a:r>
            <a:endParaRPr lang="en-US"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a:ln>
            <a:solidFill>
              <a:schemeClr val="tx1"/>
            </a:solidFill>
          </a:ln>
        </p:spPr>
        <p:txBody>
          <a:bodyPr>
            <a:normAutofit fontScale="85000" lnSpcReduction="10000"/>
          </a:bodyPr>
          <a:lstStyle/>
          <a:p>
            <a:pPr algn="ctr">
              <a:buNone/>
            </a:pPr>
            <a:r>
              <a:rPr lang="en-US" dirty="0" err="1" smtClean="0"/>
              <a:t>Mahabubabad</a:t>
            </a:r>
            <a:r>
              <a:rPr lang="en-US" dirty="0" smtClean="0"/>
              <a:t> – Iron Contamination</a:t>
            </a:r>
          </a:p>
          <a:p>
            <a:pPr algn="ctr">
              <a:buNone/>
            </a:pPr>
            <a:r>
              <a:rPr lang="en-US" dirty="0" smtClean="0"/>
              <a:t>Nalgonda – Fluoride Contamination</a:t>
            </a:r>
          </a:p>
          <a:p>
            <a:pPr algn="ctr">
              <a:buNone/>
            </a:pPr>
            <a:endParaRPr lang="en-US" dirty="0" smtClean="0"/>
          </a:p>
          <a:p>
            <a:pPr algn="ctr">
              <a:buNone/>
            </a:pPr>
            <a:r>
              <a:rPr lang="en-US" i="1" dirty="0" smtClean="0"/>
              <a:t>"...I just fill </a:t>
            </a:r>
            <a:r>
              <a:rPr lang="en-US" i="1" dirty="0" smtClean="0">
                <a:solidFill>
                  <a:srgbClr val="FF0000"/>
                </a:solidFill>
              </a:rPr>
              <a:t>one pot in one go and make around 2-3 trips </a:t>
            </a:r>
            <a:r>
              <a:rPr lang="en-US" i="1" dirty="0" smtClean="0"/>
              <a:t>per day. This is for drinking purposes. For washing, </a:t>
            </a:r>
            <a:r>
              <a:rPr lang="en-US" i="1" dirty="0" err="1" smtClean="0"/>
              <a:t>i</a:t>
            </a:r>
            <a:r>
              <a:rPr lang="en-US" i="1" dirty="0" smtClean="0"/>
              <a:t> either go to the lake or the </a:t>
            </a:r>
            <a:r>
              <a:rPr lang="en-US" i="1" dirty="0" err="1" smtClean="0"/>
              <a:t>borewell</a:t>
            </a:r>
            <a:r>
              <a:rPr lang="en-US" i="1" dirty="0" smtClean="0"/>
              <a:t>. This depends on availability of water in lake. In summer, lake is almost dried up and </a:t>
            </a:r>
            <a:r>
              <a:rPr lang="en-US" i="1" dirty="0" err="1" smtClean="0"/>
              <a:t>i</a:t>
            </a:r>
            <a:r>
              <a:rPr lang="en-US" i="1" dirty="0" smtClean="0"/>
              <a:t> have to make many trips to and from the </a:t>
            </a:r>
            <a:r>
              <a:rPr lang="en-US" i="1" dirty="0" err="1" smtClean="0"/>
              <a:t>borewell</a:t>
            </a:r>
            <a:r>
              <a:rPr lang="en-US" i="1" dirty="0" smtClean="0"/>
              <a:t>...“ - </a:t>
            </a:r>
            <a:r>
              <a:rPr lang="en-US" i="1" dirty="0" err="1" smtClean="0"/>
              <a:t>Nelavancha</a:t>
            </a:r>
            <a:endParaRPr lang="en-US" dirty="0" smtClean="0"/>
          </a:p>
          <a:p>
            <a:pPr algn="ctr">
              <a:buNone/>
            </a:pPr>
            <a:endParaRPr lang="en-US" dirty="0" smtClean="0"/>
          </a:p>
          <a:p>
            <a:pPr algn="ctr">
              <a:buNone/>
            </a:pPr>
            <a:r>
              <a:rPr lang="en-US" i="1" dirty="0" smtClean="0"/>
              <a:t>"...Just a year back, </a:t>
            </a:r>
            <a:r>
              <a:rPr lang="en-US" i="1" dirty="0" smtClean="0">
                <a:solidFill>
                  <a:srgbClr val="FF0000"/>
                </a:solidFill>
              </a:rPr>
              <a:t>we have got this piped connection </a:t>
            </a:r>
            <a:r>
              <a:rPr lang="en-US" i="1" dirty="0" smtClean="0"/>
              <a:t>in premises. Earlier, </a:t>
            </a:r>
            <a:r>
              <a:rPr lang="en-US" i="1" dirty="0" err="1" smtClean="0"/>
              <a:t>i</a:t>
            </a:r>
            <a:r>
              <a:rPr lang="en-US" i="1" dirty="0" smtClean="0"/>
              <a:t> would have to go to the village centre, which is far and exhausting</a:t>
            </a:r>
            <a:r>
              <a:rPr lang="en-US" i="1" dirty="0" smtClean="0"/>
              <a:t>...“ - </a:t>
            </a:r>
            <a:r>
              <a:rPr lang="en-US" i="1" dirty="0" err="1" smtClean="0"/>
              <a:t>Kongarigidda</a:t>
            </a:r>
            <a:endParaRPr lang="en-US" dirty="0" smtClean="0"/>
          </a:p>
          <a:p>
            <a:pPr algn="ct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1371600"/>
            <a:ext cx="9144000" cy="4038600"/>
          </a:xfrm>
          <a:prstGeom prst="rect">
            <a:avLst/>
          </a:prstGeom>
          <a:noFill/>
          <a:ln w="9525">
            <a:noFill/>
            <a:miter lim="800000"/>
            <a:headEnd/>
            <a:tailEnd/>
          </a:ln>
        </p:spPr>
      </p:pic>
      <p:sp>
        <p:nvSpPr>
          <p:cNvPr id="4" name="TextBox 3"/>
          <p:cNvSpPr txBox="1"/>
          <p:nvPr/>
        </p:nvSpPr>
        <p:spPr>
          <a:xfrm>
            <a:off x="1676400" y="329625"/>
            <a:ext cx="5800562" cy="584775"/>
          </a:xfrm>
          <a:prstGeom prst="rect">
            <a:avLst/>
          </a:prstGeom>
          <a:noFill/>
        </p:spPr>
        <p:txBody>
          <a:bodyPr wrap="none" rtlCol="0">
            <a:spAutoFit/>
          </a:bodyPr>
          <a:lstStyle/>
          <a:p>
            <a:r>
              <a:rPr lang="en-US" sz="3200" b="1" dirty="0" smtClean="0"/>
              <a:t>Chore 4 – </a:t>
            </a:r>
            <a:r>
              <a:rPr lang="en-US" sz="3200" b="1" dirty="0" smtClean="0"/>
              <a:t>Domestic Animals </a:t>
            </a:r>
            <a:r>
              <a:rPr lang="en-US" sz="3200" b="1" dirty="0" smtClean="0"/>
              <a:t>Care</a:t>
            </a:r>
            <a:endParaRPr lang="en-US" sz="32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00201"/>
            <a:ext cx="6629400" cy="2971800"/>
          </a:xfrm>
          <a:ln>
            <a:solidFill>
              <a:schemeClr val="tx1"/>
            </a:solidFill>
          </a:ln>
        </p:spPr>
        <p:txBody>
          <a:bodyPr/>
          <a:lstStyle/>
          <a:p>
            <a:pPr algn="ctr">
              <a:buNone/>
            </a:pPr>
            <a:r>
              <a:rPr lang="en-US" i="1" dirty="0" smtClean="0"/>
              <a:t>"...We have 7 cows and I alone take care of them before going to work</a:t>
            </a:r>
            <a:r>
              <a:rPr lang="en-US" i="1" dirty="0" smtClean="0"/>
              <a:t>...”</a:t>
            </a:r>
            <a:endParaRPr lang="en-US" dirty="0" smtClean="0"/>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371600"/>
            <a:ext cx="9148367" cy="4038599"/>
          </a:xfrm>
          <a:prstGeom prst="rect">
            <a:avLst/>
          </a:prstGeom>
          <a:noFill/>
          <a:ln w="9525">
            <a:noFill/>
            <a:miter lim="800000"/>
            <a:headEnd/>
            <a:tailEnd/>
          </a:ln>
        </p:spPr>
      </p:pic>
      <p:sp>
        <p:nvSpPr>
          <p:cNvPr id="4" name="TextBox 3"/>
          <p:cNvSpPr txBox="1"/>
          <p:nvPr/>
        </p:nvSpPr>
        <p:spPr>
          <a:xfrm>
            <a:off x="1447800" y="329625"/>
            <a:ext cx="6622519" cy="584775"/>
          </a:xfrm>
          <a:prstGeom prst="rect">
            <a:avLst/>
          </a:prstGeom>
          <a:noFill/>
        </p:spPr>
        <p:txBody>
          <a:bodyPr wrap="none" rtlCol="0">
            <a:spAutoFit/>
          </a:bodyPr>
          <a:lstStyle/>
          <a:p>
            <a:r>
              <a:rPr lang="en-US" sz="3200" b="1" dirty="0" smtClean="0"/>
              <a:t>Chore 5 – </a:t>
            </a:r>
            <a:r>
              <a:rPr lang="en-US" sz="3200" b="1" dirty="0" err="1" smtClean="0"/>
              <a:t>Agri</a:t>
            </a:r>
            <a:r>
              <a:rPr lang="en-US" sz="3200" b="1" dirty="0" smtClean="0"/>
              <a:t> Labour/ Manual labour</a:t>
            </a:r>
            <a:endParaRPr lang="en-US" sz="32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a:ln>
            <a:solidFill>
              <a:schemeClr val="tx1"/>
            </a:solidFill>
          </a:ln>
        </p:spPr>
        <p:txBody>
          <a:bodyPr>
            <a:normAutofit fontScale="77500" lnSpcReduction="20000"/>
          </a:bodyPr>
          <a:lstStyle/>
          <a:p>
            <a:pPr algn="ctr">
              <a:buNone/>
            </a:pPr>
            <a:r>
              <a:rPr lang="en-US" i="1" dirty="0" smtClean="0"/>
              <a:t>"...We basically work in agriculture land but when we run out of water we collect stuff from forest and sell it or we go for labor work. Since we live in forest areas, we have many forest produces. The ones </a:t>
            </a:r>
            <a:r>
              <a:rPr lang="en-US" i="1" dirty="0" err="1" smtClean="0"/>
              <a:t>i</a:t>
            </a:r>
            <a:r>
              <a:rPr lang="en-US" i="1" dirty="0" smtClean="0"/>
              <a:t> am breaking are called </a:t>
            </a:r>
            <a:r>
              <a:rPr lang="en-US" i="1" dirty="0" smtClean="0">
                <a:solidFill>
                  <a:srgbClr val="FF0000"/>
                </a:solidFill>
              </a:rPr>
              <a:t>'</a:t>
            </a:r>
            <a:r>
              <a:rPr lang="en-US" i="1" dirty="0" err="1" smtClean="0">
                <a:solidFill>
                  <a:srgbClr val="FF0000"/>
                </a:solidFill>
              </a:rPr>
              <a:t>ippa</a:t>
            </a:r>
            <a:r>
              <a:rPr lang="en-US" i="1" dirty="0" smtClean="0">
                <a:solidFill>
                  <a:srgbClr val="FF0000"/>
                </a:solidFill>
              </a:rPr>
              <a:t>' seeds.</a:t>
            </a:r>
            <a:r>
              <a:rPr lang="en-US" i="1" dirty="0" smtClean="0"/>
              <a:t> They are there everywhere in this season. If we sell a bag of these to the merchant in town, he gives either </a:t>
            </a:r>
            <a:r>
              <a:rPr lang="en-US" i="1" dirty="0" smtClean="0">
                <a:solidFill>
                  <a:srgbClr val="FF0000"/>
                </a:solidFill>
              </a:rPr>
              <a:t>Rs.20/- per bag or he gives us its oil of 1 </a:t>
            </a:r>
            <a:r>
              <a:rPr lang="en-US" i="1" dirty="0" err="1" smtClean="0">
                <a:solidFill>
                  <a:srgbClr val="FF0000"/>
                </a:solidFill>
              </a:rPr>
              <a:t>litre</a:t>
            </a:r>
            <a:r>
              <a:rPr lang="en-US" i="1" dirty="0" smtClean="0"/>
              <a:t>. This oil is used for cooking. Those who don’t prefer its taste, give it to the shopkeeper in return for </a:t>
            </a:r>
            <a:r>
              <a:rPr lang="en-US" i="1" dirty="0" err="1" smtClean="0"/>
              <a:t>palmolive</a:t>
            </a:r>
            <a:r>
              <a:rPr lang="en-US" i="1" dirty="0" smtClean="0"/>
              <a:t> oil. </a:t>
            </a:r>
            <a:r>
              <a:rPr lang="en-US" i="1" dirty="0" err="1" smtClean="0"/>
              <a:t>Ippa</a:t>
            </a:r>
            <a:r>
              <a:rPr lang="en-US" i="1" dirty="0" smtClean="0"/>
              <a:t> seeds oil is used majorly in lighting lamps. But, </a:t>
            </a:r>
            <a:r>
              <a:rPr lang="en-US" i="1" dirty="0" smtClean="0">
                <a:solidFill>
                  <a:srgbClr val="FF0000"/>
                </a:solidFill>
              </a:rPr>
              <a:t>these seeds are very heavy, must be 10-15kgs one bag</a:t>
            </a:r>
            <a:r>
              <a:rPr lang="en-US" i="1" dirty="0" smtClean="0"/>
              <a:t>, and </a:t>
            </a:r>
            <a:r>
              <a:rPr lang="en-US" i="1" dirty="0" err="1" smtClean="0"/>
              <a:t>i</a:t>
            </a:r>
            <a:r>
              <a:rPr lang="en-US" i="1" dirty="0" smtClean="0"/>
              <a:t> have to collect 2-3 bags for </a:t>
            </a:r>
            <a:r>
              <a:rPr lang="en-US" i="1" dirty="0" err="1" smtClean="0"/>
              <a:t>atleast</a:t>
            </a:r>
            <a:r>
              <a:rPr lang="en-US" i="1" dirty="0" smtClean="0"/>
              <a:t> one </a:t>
            </a:r>
            <a:r>
              <a:rPr lang="en-US" i="1" dirty="0" err="1" smtClean="0"/>
              <a:t>litre</a:t>
            </a:r>
            <a:r>
              <a:rPr lang="en-US" i="1" dirty="0" smtClean="0"/>
              <a:t> of oil.." said a woman surrounded by 10 other women who were busy breaking the shells of these seeds.</a:t>
            </a: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Perception on Most Strenuous work</a:t>
            </a:r>
            <a:endParaRPr lang="en-US" b="1" dirty="0"/>
          </a:p>
        </p:txBody>
      </p:sp>
      <p:sp>
        <p:nvSpPr>
          <p:cNvPr id="3" name="Content Placeholder 2"/>
          <p:cNvSpPr>
            <a:spLocks noGrp="1"/>
          </p:cNvSpPr>
          <p:nvPr>
            <p:ph idx="1"/>
          </p:nvPr>
        </p:nvSpPr>
        <p:spPr>
          <a:ln>
            <a:solidFill>
              <a:schemeClr val="tx1"/>
            </a:solidFill>
          </a:ln>
        </p:spPr>
        <p:txBody>
          <a:bodyPr>
            <a:normAutofit lnSpcReduction="10000"/>
          </a:bodyPr>
          <a:lstStyle/>
          <a:p>
            <a:pPr algn="ctr">
              <a:buNone/>
            </a:pPr>
            <a:r>
              <a:rPr lang="en-US" i="1" dirty="0" smtClean="0"/>
              <a:t>"...</a:t>
            </a:r>
            <a:r>
              <a:rPr lang="en-US" i="1" dirty="0" smtClean="0">
                <a:solidFill>
                  <a:srgbClr val="FF0000"/>
                </a:solidFill>
              </a:rPr>
              <a:t>agricultural work is very tiring</a:t>
            </a:r>
            <a:r>
              <a:rPr lang="en-US" i="1" dirty="0" smtClean="0"/>
              <a:t>. sowing is very difficult as we have to get into the muddy soil, bend and work. Harvesting is also very exhausting as we have to cut, tie into heaps and walk around with loads</a:t>
            </a:r>
            <a:r>
              <a:rPr lang="en-US" i="1" dirty="0" smtClean="0"/>
              <a:t>...“</a:t>
            </a:r>
          </a:p>
          <a:p>
            <a:pPr algn="ctr">
              <a:buNone/>
            </a:pPr>
            <a:endParaRPr lang="en-US" i="1" dirty="0" smtClean="0"/>
          </a:p>
          <a:p>
            <a:pPr algn="ctr">
              <a:buNone/>
            </a:pPr>
            <a:r>
              <a:rPr lang="en-US" i="1" dirty="0" smtClean="0"/>
              <a:t>"...housework only is very tiring. </a:t>
            </a:r>
            <a:r>
              <a:rPr lang="en-US" i="1" dirty="0" smtClean="0">
                <a:solidFill>
                  <a:srgbClr val="FF0000"/>
                </a:solidFill>
              </a:rPr>
              <a:t>what should </a:t>
            </a:r>
            <a:r>
              <a:rPr lang="en-US" i="1" dirty="0" err="1" smtClean="0">
                <a:solidFill>
                  <a:srgbClr val="FF0000"/>
                </a:solidFill>
              </a:rPr>
              <a:t>i</a:t>
            </a:r>
            <a:r>
              <a:rPr lang="en-US" i="1" dirty="0" smtClean="0">
                <a:solidFill>
                  <a:srgbClr val="FF0000"/>
                </a:solidFill>
              </a:rPr>
              <a:t> say which work! </a:t>
            </a:r>
            <a:r>
              <a:rPr lang="en-US" i="1" dirty="0" smtClean="0"/>
              <a:t>Maybe washing clothes, that is very tiring. Also, running around with kids..."</a:t>
            </a:r>
            <a:endParaRPr lang="en-US" dirty="0" smtClean="0"/>
          </a:p>
          <a:p>
            <a:pPr algn="ctr">
              <a:buNone/>
            </a:pPr>
            <a:endParaRPr lang="en-US" dirty="0" smtClean="0"/>
          </a:p>
          <a:p>
            <a:pPr algn="ct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Complaints</a:t>
            </a:r>
            <a:endParaRPr lang="en-US" b="1" dirty="0"/>
          </a:p>
        </p:txBody>
      </p:sp>
      <p:sp>
        <p:nvSpPr>
          <p:cNvPr id="3" name="Content Placeholder 2"/>
          <p:cNvSpPr>
            <a:spLocks noGrp="1"/>
          </p:cNvSpPr>
          <p:nvPr>
            <p:ph idx="1"/>
          </p:nvPr>
        </p:nvSpPr>
        <p:spPr>
          <a:ln>
            <a:solidFill>
              <a:schemeClr val="tx1"/>
            </a:solidFill>
          </a:ln>
        </p:spPr>
        <p:txBody>
          <a:bodyPr>
            <a:normAutofit lnSpcReduction="10000"/>
          </a:bodyPr>
          <a:lstStyle/>
          <a:p>
            <a:pPr algn="ctr">
              <a:buNone/>
            </a:pPr>
            <a:r>
              <a:rPr lang="en-US" i="1" dirty="0" smtClean="0"/>
              <a:t>" ...I have become very weak since 3 years. I also have thyroid. Knee pain, back pain is common, </a:t>
            </a:r>
            <a:r>
              <a:rPr lang="en-US" i="1" dirty="0" smtClean="0">
                <a:solidFill>
                  <a:srgbClr val="FF0000"/>
                </a:solidFill>
              </a:rPr>
              <a:t>we all have it</a:t>
            </a:r>
            <a:r>
              <a:rPr lang="en-US" i="1" dirty="0" smtClean="0"/>
              <a:t>. Full body pains, ask me which part doesn't ache." said a 35 year old woman from </a:t>
            </a:r>
            <a:r>
              <a:rPr lang="en-US" i="1" dirty="0" err="1" smtClean="0"/>
              <a:t>Kongarigidda</a:t>
            </a:r>
            <a:r>
              <a:rPr lang="en-US" i="1" dirty="0" smtClean="0"/>
              <a:t> village</a:t>
            </a:r>
            <a:endParaRPr lang="en-US" dirty="0" smtClean="0"/>
          </a:p>
          <a:p>
            <a:pPr algn="ctr">
              <a:buNone/>
            </a:pPr>
            <a:endParaRPr lang="en-US" dirty="0" smtClean="0"/>
          </a:p>
          <a:p>
            <a:pPr algn="ctr">
              <a:buNone/>
            </a:pPr>
            <a:r>
              <a:rPr lang="en-US" i="1" dirty="0" smtClean="0"/>
              <a:t>"...I have lower back pain especially </a:t>
            </a:r>
            <a:r>
              <a:rPr lang="en-US" i="1" dirty="0" smtClean="0">
                <a:solidFill>
                  <a:srgbClr val="FF0000"/>
                </a:solidFill>
              </a:rPr>
              <a:t>during my periods</a:t>
            </a:r>
            <a:r>
              <a:rPr lang="en-US" i="1" dirty="0" smtClean="0"/>
              <a:t>...", said a 27 year old woman from </a:t>
            </a:r>
            <a:r>
              <a:rPr lang="en-US" i="1" dirty="0" err="1" smtClean="0"/>
              <a:t>Nelavancha</a:t>
            </a:r>
            <a:r>
              <a:rPr lang="en-US" i="1" dirty="0" smtClean="0"/>
              <a:t>.</a:t>
            </a:r>
            <a:endParaRPr lang="en-US" dirty="0" smtClean="0"/>
          </a:p>
          <a:p>
            <a:pPr algn="ct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124200" y="3048000"/>
            <a:ext cx="2667000" cy="685801"/>
          </a:xfrm>
        </p:spPr>
        <p:txBody>
          <a:bodyPr/>
          <a:lstStyle/>
          <a:p>
            <a:pPr>
              <a:buNone/>
            </a:pPr>
            <a:r>
              <a:rPr lang="en-US" dirty="0" smtClean="0"/>
              <a:t>The Real Deal</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4144802"/>
            <a:ext cx="9143999" cy="271319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851" y="0"/>
            <a:ext cx="9159612"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Coping Mechanisms</a:t>
            </a:r>
            <a:endParaRPr lang="en-US" b="1" dirty="0"/>
          </a:p>
        </p:txBody>
      </p:sp>
      <p:sp>
        <p:nvSpPr>
          <p:cNvPr id="3" name="Content Placeholder 2"/>
          <p:cNvSpPr>
            <a:spLocks noGrp="1"/>
          </p:cNvSpPr>
          <p:nvPr>
            <p:ph idx="1"/>
          </p:nvPr>
        </p:nvSpPr>
        <p:spPr>
          <a:xfrm>
            <a:off x="457200" y="1447800"/>
            <a:ext cx="8229600" cy="4876800"/>
          </a:xfrm>
          <a:ln>
            <a:solidFill>
              <a:schemeClr val="tx1"/>
            </a:solidFill>
          </a:ln>
        </p:spPr>
        <p:txBody>
          <a:bodyPr>
            <a:normAutofit fontScale="85000" lnSpcReduction="10000"/>
          </a:bodyPr>
          <a:lstStyle/>
          <a:p>
            <a:pPr algn="ctr">
              <a:buNone/>
            </a:pPr>
            <a:r>
              <a:rPr lang="en-US" i="1" dirty="0" smtClean="0"/>
              <a:t>" ...I just </a:t>
            </a:r>
            <a:r>
              <a:rPr lang="en-US" i="1" dirty="0" smtClean="0">
                <a:solidFill>
                  <a:srgbClr val="FF0000"/>
                </a:solidFill>
              </a:rPr>
              <a:t>take some rest and the pain goes away </a:t>
            </a:r>
            <a:r>
              <a:rPr lang="en-US" i="1" dirty="0" smtClean="0"/>
              <a:t>by itself. I don’t use any tablets or oils..." said a 30 yr old woman from </a:t>
            </a:r>
            <a:r>
              <a:rPr lang="en-US" i="1" dirty="0" err="1" smtClean="0"/>
              <a:t>Gudapur</a:t>
            </a:r>
            <a:r>
              <a:rPr lang="en-US" i="1" dirty="0" smtClean="0"/>
              <a:t> </a:t>
            </a:r>
            <a:r>
              <a:rPr lang="en-US" i="1" dirty="0" smtClean="0"/>
              <a:t>village</a:t>
            </a:r>
          </a:p>
          <a:p>
            <a:pPr algn="ctr">
              <a:buNone/>
            </a:pPr>
            <a:endParaRPr lang="en-US" dirty="0" smtClean="0"/>
          </a:p>
          <a:p>
            <a:pPr algn="ctr">
              <a:buNone/>
            </a:pPr>
            <a:r>
              <a:rPr lang="en-US" i="1" dirty="0" smtClean="0"/>
              <a:t>" ...</a:t>
            </a:r>
            <a:r>
              <a:rPr lang="en-US" i="1" dirty="0" smtClean="0">
                <a:solidFill>
                  <a:srgbClr val="FF0000"/>
                </a:solidFill>
              </a:rPr>
              <a:t>bed rest, then it becomes okay</a:t>
            </a:r>
            <a:r>
              <a:rPr lang="en-US" i="1" dirty="0" smtClean="0"/>
              <a:t>. it is only because of stress so all it needs it rest, why doctor and all..." said a 20 year old woman from </a:t>
            </a:r>
            <a:r>
              <a:rPr lang="en-US" i="1" dirty="0" err="1" smtClean="0"/>
              <a:t>Jamasthanpalli</a:t>
            </a:r>
            <a:r>
              <a:rPr lang="en-US" i="1" dirty="0" smtClean="0"/>
              <a:t> </a:t>
            </a:r>
            <a:r>
              <a:rPr lang="en-US" i="1" dirty="0" smtClean="0"/>
              <a:t>village</a:t>
            </a:r>
          </a:p>
          <a:p>
            <a:pPr algn="ctr">
              <a:buNone/>
            </a:pPr>
            <a:endParaRPr lang="en-US" dirty="0" smtClean="0"/>
          </a:p>
          <a:p>
            <a:pPr algn="ctr">
              <a:buNone/>
            </a:pPr>
            <a:r>
              <a:rPr lang="en-US" i="1" dirty="0" smtClean="0"/>
              <a:t>"...It is of course difficult if you focus on it, </a:t>
            </a:r>
            <a:r>
              <a:rPr lang="en-US" i="1" dirty="0" smtClean="0">
                <a:solidFill>
                  <a:srgbClr val="FF0000"/>
                </a:solidFill>
              </a:rPr>
              <a:t>otherwise life goes on</a:t>
            </a:r>
            <a:r>
              <a:rPr lang="en-US" i="1" dirty="0" smtClean="0"/>
              <a:t>. Just bear with the pain and continue..." said a 60 year old woman from </a:t>
            </a:r>
            <a:r>
              <a:rPr lang="en-US" i="1" dirty="0" err="1" smtClean="0"/>
              <a:t>Kongarigidda</a:t>
            </a:r>
            <a:r>
              <a:rPr lang="en-US" i="1" dirty="0" smtClean="0"/>
              <a:t> village</a:t>
            </a:r>
            <a:endParaRPr lang="en-US" dirty="0" smtClean="0"/>
          </a:p>
          <a:p>
            <a:pPr algn="ct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a:ln>
            <a:solidFill>
              <a:schemeClr val="tx1"/>
            </a:solidFill>
          </a:ln>
        </p:spPr>
        <p:txBody>
          <a:bodyPr/>
          <a:lstStyle/>
          <a:p>
            <a:pPr algn="ctr">
              <a:buNone/>
            </a:pPr>
            <a:r>
              <a:rPr lang="en-US" i="1" dirty="0" smtClean="0"/>
              <a:t>" ...</a:t>
            </a:r>
            <a:r>
              <a:rPr lang="en-US" i="1" dirty="0" smtClean="0">
                <a:solidFill>
                  <a:srgbClr val="FF0000"/>
                </a:solidFill>
              </a:rPr>
              <a:t>We get painkillers from the RMP</a:t>
            </a:r>
            <a:r>
              <a:rPr lang="en-US" i="1" dirty="0" smtClean="0"/>
              <a:t>. Some days, we also get injections when, but only when its worse..." said a 55 year old woman from </a:t>
            </a:r>
            <a:r>
              <a:rPr lang="en-US" i="1" dirty="0" err="1" smtClean="0"/>
              <a:t>Kongarigidda</a:t>
            </a:r>
            <a:r>
              <a:rPr lang="en-US" i="1" dirty="0" smtClean="0"/>
              <a:t> </a:t>
            </a:r>
            <a:r>
              <a:rPr lang="en-US" i="1" dirty="0" smtClean="0"/>
              <a:t>village</a:t>
            </a:r>
          </a:p>
          <a:p>
            <a:pPr algn="ctr">
              <a:buNone/>
            </a:pPr>
            <a:endParaRPr lang="en-US" dirty="0" smtClean="0"/>
          </a:p>
          <a:p>
            <a:pPr algn="ctr">
              <a:buNone/>
            </a:pPr>
            <a:r>
              <a:rPr lang="en-US" i="1" dirty="0" smtClean="0"/>
              <a:t>"...When </a:t>
            </a:r>
            <a:r>
              <a:rPr lang="en-US" i="1" dirty="0" err="1" smtClean="0"/>
              <a:t>i</a:t>
            </a:r>
            <a:r>
              <a:rPr lang="en-US" i="1" dirty="0" smtClean="0"/>
              <a:t> fall sick I go to the RMP in my village and follow </a:t>
            </a:r>
            <a:r>
              <a:rPr lang="en-US" i="1" dirty="0" smtClean="0">
                <a:solidFill>
                  <a:srgbClr val="FF0000"/>
                </a:solidFill>
              </a:rPr>
              <a:t>whatever he says</a:t>
            </a:r>
            <a:r>
              <a:rPr lang="en-US" i="1" dirty="0" smtClean="0"/>
              <a:t>..." said a 35 year old woman from </a:t>
            </a:r>
            <a:r>
              <a:rPr lang="en-US" i="1" dirty="0" err="1" smtClean="0"/>
              <a:t>Kongarigidda</a:t>
            </a:r>
            <a:r>
              <a:rPr lang="en-US" i="1" dirty="0" smtClean="0"/>
              <a:t> village.</a:t>
            </a:r>
            <a:endParaRPr lang="en-US" dirty="0" smtClean="0"/>
          </a:p>
          <a:p>
            <a:pPr algn="ct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30763"/>
          </a:xfrm>
          <a:ln>
            <a:solidFill>
              <a:schemeClr val="tx1"/>
            </a:solidFill>
          </a:ln>
        </p:spPr>
        <p:txBody>
          <a:bodyPr>
            <a:normAutofit fontScale="92500" lnSpcReduction="10000"/>
          </a:bodyPr>
          <a:lstStyle/>
          <a:p>
            <a:pPr algn="ctr">
              <a:buNone/>
            </a:pPr>
            <a:r>
              <a:rPr lang="en-US" i="1" dirty="0" smtClean="0"/>
              <a:t>" ...I go to hospital in </a:t>
            </a:r>
            <a:r>
              <a:rPr lang="en-US" i="1" dirty="0" err="1" smtClean="0"/>
              <a:t>munugode</a:t>
            </a:r>
            <a:r>
              <a:rPr lang="en-US" i="1" dirty="0" smtClean="0"/>
              <a:t> block for me. </a:t>
            </a:r>
            <a:r>
              <a:rPr lang="en-US" i="1" dirty="0" smtClean="0">
                <a:solidFill>
                  <a:srgbClr val="FF0000"/>
                </a:solidFill>
              </a:rPr>
              <a:t>But, for my daughter and son, </a:t>
            </a:r>
            <a:r>
              <a:rPr lang="en-US" i="1" dirty="0" smtClean="0"/>
              <a:t>we go to Nalgonda district headquarters hospital..." said a 30 year old woman from </a:t>
            </a:r>
            <a:r>
              <a:rPr lang="en-US" i="1" dirty="0" err="1" smtClean="0"/>
              <a:t>jamasthanpalli</a:t>
            </a:r>
            <a:r>
              <a:rPr lang="en-US" i="1" dirty="0" smtClean="0"/>
              <a:t> village</a:t>
            </a:r>
            <a:endParaRPr lang="en-US" dirty="0" smtClean="0"/>
          </a:p>
          <a:p>
            <a:pPr algn="ctr">
              <a:buNone/>
            </a:pPr>
            <a:endParaRPr lang="en-US" dirty="0" smtClean="0"/>
          </a:p>
          <a:p>
            <a:pPr algn="ctr">
              <a:buNone/>
            </a:pPr>
            <a:r>
              <a:rPr lang="en-US" i="1" dirty="0" smtClean="0"/>
              <a:t>".. if high fever, we take injections. and carry on with our lives. For normal pains, as you can see, </a:t>
            </a:r>
            <a:r>
              <a:rPr lang="en-US" i="1" dirty="0" err="1" smtClean="0"/>
              <a:t>i</a:t>
            </a:r>
            <a:r>
              <a:rPr lang="en-US" i="1" dirty="0" smtClean="0"/>
              <a:t> have applied this seed oil. It is called </a:t>
            </a:r>
            <a:r>
              <a:rPr lang="en-US" i="1" dirty="0" err="1" smtClean="0">
                <a:solidFill>
                  <a:srgbClr val="FF0000"/>
                </a:solidFill>
              </a:rPr>
              <a:t>jeedi</a:t>
            </a:r>
            <a:r>
              <a:rPr lang="en-US" i="1" dirty="0" smtClean="0">
                <a:solidFill>
                  <a:srgbClr val="FF0000"/>
                </a:solidFill>
              </a:rPr>
              <a:t> seed</a:t>
            </a:r>
            <a:r>
              <a:rPr lang="en-US" i="1" dirty="0" smtClean="0"/>
              <a:t>, and its oil has healing properties. I have </a:t>
            </a:r>
            <a:r>
              <a:rPr lang="en-US" i="1" dirty="0" smtClean="0">
                <a:solidFill>
                  <a:srgbClr val="FF0000"/>
                </a:solidFill>
              </a:rPr>
              <a:t>applied it on my stomach, neck and ankles today</a:t>
            </a:r>
            <a:r>
              <a:rPr lang="en-US" i="1" dirty="0" smtClean="0"/>
              <a:t>..." said a 35 year old woman in </a:t>
            </a:r>
            <a:r>
              <a:rPr lang="en-US" i="1" dirty="0" err="1" smtClean="0"/>
              <a:t>Mahabubabad</a:t>
            </a:r>
            <a:endParaRPr lang="en-US" dirty="0" smtClean="0"/>
          </a:p>
          <a:p>
            <a:pPr algn="ct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962400"/>
          </a:xfrm>
          <a:ln>
            <a:solidFill>
              <a:schemeClr val="tx1"/>
            </a:solidFill>
          </a:ln>
        </p:spPr>
        <p:txBody>
          <a:bodyPr/>
          <a:lstStyle/>
          <a:p>
            <a:pPr algn="ctr">
              <a:buNone/>
            </a:pPr>
            <a:r>
              <a:rPr lang="en-US" i="1" dirty="0" smtClean="0"/>
              <a:t>"...We saw the ad on TV and all 4 of us wanted some cure for our unbearable knee pains. We pitched in Rs.4000 for two small boxes of 100 </a:t>
            </a:r>
            <a:r>
              <a:rPr lang="en-US" i="1" dirty="0" err="1" smtClean="0"/>
              <a:t>gms</a:t>
            </a:r>
            <a:r>
              <a:rPr lang="en-US" i="1" dirty="0" smtClean="0"/>
              <a:t> each. We shared it amongst us. The company was very nice. </a:t>
            </a:r>
            <a:r>
              <a:rPr lang="en-US" i="1" dirty="0" smtClean="0">
                <a:solidFill>
                  <a:srgbClr val="FF0000"/>
                </a:solidFill>
              </a:rPr>
              <a:t>They came all the way to our disconnected village to deliver this medicine</a:t>
            </a:r>
            <a:r>
              <a:rPr lang="en-US" i="1" dirty="0" smtClean="0"/>
              <a:t>..." - </a:t>
            </a:r>
            <a:r>
              <a:rPr lang="en-US" i="1" dirty="0" err="1" smtClean="0"/>
              <a:t>Nelavancha</a:t>
            </a:r>
            <a:r>
              <a:rPr lang="en-US" i="1" dirty="0" smtClean="0"/>
              <a:t> women</a:t>
            </a:r>
            <a:endParaRPr lang="en-US" dirty="0" smtClean="0"/>
          </a:p>
          <a:p>
            <a:pPr algn="ct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Hospitalization history</a:t>
            </a:r>
            <a:endParaRPr lang="en-US" b="1" dirty="0"/>
          </a:p>
        </p:txBody>
      </p:sp>
      <p:sp>
        <p:nvSpPr>
          <p:cNvPr id="3" name="Content Placeholder 2"/>
          <p:cNvSpPr>
            <a:spLocks noGrp="1"/>
          </p:cNvSpPr>
          <p:nvPr>
            <p:ph idx="1"/>
          </p:nvPr>
        </p:nvSpPr>
        <p:spPr>
          <a:ln>
            <a:solidFill>
              <a:schemeClr val="tx1"/>
            </a:solidFill>
          </a:ln>
        </p:spPr>
        <p:txBody>
          <a:bodyPr>
            <a:normAutofit lnSpcReduction="10000"/>
          </a:bodyPr>
          <a:lstStyle/>
          <a:p>
            <a:pPr algn="ctr">
              <a:buNone/>
            </a:pPr>
            <a:r>
              <a:rPr lang="en-US" i="1" dirty="0" smtClean="0"/>
              <a:t>" One day, </a:t>
            </a:r>
            <a:r>
              <a:rPr lang="en-US" i="1" dirty="0" err="1" smtClean="0"/>
              <a:t>i</a:t>
            </a:r>
            <a:r>
              <a:rPr lang="en-US" i="1" dirty="0" smtClean="0"/>
              <a:t> was feeling very weak, </a:t>
            </a:r>
            <a:r>
              <a:rPr lang="en-US" i="1" dirty="0" smtClean="0">
                <a:solidFill>
                  <a:srgbClr val="FF0000"/>
                </a:solidFill>
              </a:rPr>
              <a:t>which usually happens now and then like with everyone</a:t>
            </a:r>
            <a:r>
              <a:rPr lang="en-US" i="1" dirty="0" smtClean="0"/>
              <a:t>. So, </a:t>
            </a:r>
            <a:r>
              <a:rPr lang="en-US" i="1" dirty="0" err="1" smtClean="0"/>
              <a:t>i</a:t>
            </a:r>
            <a:r>
              <a:rPr lang="en-US" i="1" dirty="0" smtClean="0"/>
              <a:t> decided to rest. And </a:t>
            </a:r>
            <a:r>
              <a:rPr lang="en-US" i="1" dirty="0" err="1" smtClean="0"/>
              <a:t>i</a:t>
            </a:r>
            <a:r>
              <a:rPr lang="en-US" i="1" dirty="0" smtClean="0"/>
              <a:t> dint wake up for a very long time. People rushed me to hospital and they said </a:t>
            </a:r>
            <a:r>
              <a:rPr lang="en-US" i="1" dirty="0" err="1" smtClean="0"/>
              <a:t>i</a:t>
            </a:r>
            <a:r>
              <a:rPr lang="en-US" i="1" dirty="0" smtClean="0"/>
              <a:t> have a wound in brain. But they also said </a:t>
            </a:r>
            <a:r>
              <a:rPr lang="en-US" i="1" dirty="0" err="1" smtClean="0"/>
              <a:t>i</a:t>
            </a:r>
            <a:r>
              <a:rPr lang="en-US" i="1" dirty="0" smtClean="0"/>
              <a:t> had dengue. They took me to big hospital in </a:t>
            </a:r>
            <a:r>
              <a:rPr lang="en-US" i="1" dirty="0" err="1" smtClean="0"/>
              <a:t>mahbubabad</a:t>
            </a:r>
            <a:r>
              <a:rPr lang="en-US" i="1" dirty="0" smtClean="0"/>
              <a:t>. This was 2-3 years back" said a 35 year old woman from </a:t>
            </a:r>
            <a:r>
              <a:rPr lang="en-US" i="1" dirty="0" err="1" smtClean="0"/>
              <a:t>Kongarigidda</a:t>
            </a:r>
            <a:r>
              <a:rPr lang="en-US" i="1" dirty="0" smtClean="0"/>
              <a:t> while casually massaging the seed oil onto her body parts.</a:t>
            </a:r>
            <a:endParaRPr lang="en-US" dirty="0" smtClean="0"/>
          </a:p>
          <a:p>
            <a:pPr algn="ct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Perception on causes behind health issues</a:t>
            </a:r>
            <a:endParaRPr lang="en-US" b="1" dirty="0"/>
          </a:p>
        </p:txBody>
      </p:sp>
      <p:sp>
        <p:nvSpPr>
          <p:cNvPr id="3" name="Content Placeholder 2"/>
          <p:cNvSpPr>
            <a:spLocks noGrp="1"/>
          </p:cNvSpPr>
          <p:nvPr>
            <p:ph idx="1"/>
          </p:nvPr>
        </p:nvSpPr>
        <p:spPr>
          <a:ln>
            <a:solidFill>
              <a:schemeClr val="tx1"/>
            </a:solidFill>
          </a:ln>
        </p:spPr>
        <p:txBody>
          <a:bodyPr>
            <a:normAutofit fontScale="77500" lnSpcReduction="20000"/>
          </a:bodyPr>
          <a:lstStyle/>
          <a:p>
            <a:pPr algn="ctr">
              <a:buNone/>
            </a:pPr>
            <a:r>
              <a:rPr lang="en-US" i="1" dirty="0" smtClean="0"/>
              <a:t>"...</a:t>
            </a:r>
            <a:r>
              <a:rPr lang="en-US" i="1" dirty="0" smtClean="0">
                <a:solidFill>
                  <a:srgbClr val="FF0000"/>
                </a:solidFill>
              </a:rPr>
              <a:t>I never thought it that way, do you think it could be because of them</a:t>
            </a:r>
            <a:r>
              <a:rPr lang="en-US" i="1" dirty="0" smtClean="0"/>
              <a:t>. I thought maybe turning old has these additional burdens naturally...", says a 55 year old woman from </a:t>
            </a:r>
            <a:r>
              <a:rPr lang="en-US" i="1" dirty="0" err="1" smtClean="0"/>
              <a:t>Kongarigidda</a:t>
            </a:r>
            <a:r>
              <a:rPr lang="en-US" i="1" dirty="0" smtClean="0"/>
              <a:t>.</a:t>
            </a:r>
            <a:endParaRPr lang="en-US" dirty="0" smtClean="0"/>
          </a:p>
          <a:p>
            <a:pPr algn="ctr">
              <a:buNone/>
            </a:pPr>
            <a:endParaRPr lang="en-US" dirty="0" smtClean="0"/>
          </a:p>
          <a:p>
            <a:pPr algn="ctr">
              <a:buNone/>
            </a:pPr>
            <a:r>
              <a:rPr lang="en-US" i="1" dirty="0" smtClean="0"/>
              <a:t>"...No. I </a:t>
            </a:r>
            <a:r>
              <a:rPr lang="en-US" i="1" dirty="0" err="1" smtClean="0"/>
              <a:t>dont</a:t>
            </a:r>
            <a:r>
              <a:rPr lang="en-US" i="1" dirty="0" smtClean="0"/>
              <a:t> think so. </a:t>
            </a:r>
            <a:r>
              <a:rPr lang="en-US" i="1" dirty="0" smtClean="0">
                <a:solidFill>
                  <a:srgbClr val="FF0000"/>
                </a:solidFill>
              </a:rPr>
              <a:t>Because working hard is not new for me</a:t>
            </a:r>
            <a:r>
              <a:rPr lang="en-US" i="1" dirty="0" smtClean="0"/>
              <a:t>. It is never due to work. These body pains just come like that. But, wait a second, are you implying it could all be because of my work! I feel the pains since my operation only. Especially mornings, it is extremely difficult to bend and work. Sweeping is a nightmare. and these days even knees are cracking...", said a 60 year old woman from </a:t>
            </a:r>
            <a:r>
              <a:rPr lang="en-US" i="1" dirty="0" err="1" smtClean="0"/>
              <a:t>Nelavancha</a:t>
            </a:r>
            <a:endParaRPr lang="en-US" dirty="0" smtClean="0"/>
          </a:p>
          <a:p>
            <a:pPr algn="ct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2837"/>
            <a:ext cx="8229600" cy="4525963"/>
          </a:xfrm>
          <a:ln>
            <a:solidFill>
              <a:schemeClr val="tx1"/>
            </a:solidFill>
          </a:ln>
        </p:spPr>
        <p:txBody>
          <a:bodyPr>
            <a:normAutofit fontScale="92500" lnSpcReduction="20000"/>
          </a:bodyPr>
          <a:lstStyle/>
          <a:p>
            <a:pPr algn="ctr">
              <a:buNone/>
            </a:pPr>
            <a:r>
              <a:rPr lang="en-US" i="1" dirty="0" smtClean="0"/>
              <a:t>"...</a:t>
            </a:r>
            <a:r>
              <a:rPr lang="en-US" i="1" dirty="0" smtClean="0">
                <a:solidFill>
                  <a:srgbClr val="FF0000"/>
                </a:solidFill>
              </a:rPr>
              <a:t>I don’t know, may be the work</a:t>
            </a:r>
            <a:r>
              <a:rPr lang="en-US" i="1" dirty="0" smtClean="0"/>
              <a:t>. It is </a:t>
            </a:r>
            <a:r>
              <a:rPr lang="en-US" i="1" dirty="0" smtClean="0"/>
              <a:t>the agricultural work...", said a 30 year old woman from </a:t>
            </a:r>
            <a:r>
              <a:rPr lang="en-US" i="1" dirty="0" err="1" smtClean="0"/>
              <a:t>Gudapur</a:t>
            </a:r>
            <a:endParaRPr lang="en-US" dirty="0" smtClean="0"/>
          </a:p>
          <a:p>
            <a:pPr algn="ctr">
              <a:buNone/>
            </a:pPr>
            <a:endParaRPr lang="en-US" dirty="0" smtClean="0"/>
          </a:p>
          <a:p>
            <a:pPr algn="ctr">
              <a:buNone/>
            </a:pPr>
            <a:r>
              <a:rPr lang="en-US" i="1" dirty="0" smtClean="0"/>
              <a:t>"...</a:t>
            </a:r>
            <a:r>
              <a:rPr lang="en-US" i="1" dirty="0" smtClean="0">
                <a:solidFill>
                  <a:srgbClr val="FF0000"/>
                </a:solidFill>
              </a:rPr>
              <a:t>agricultural work is exhausting</a:t>
            </a:r>
            <a:r>
              <a:rPr lang="en-US" i="1" dirty="0" smtClean="0"/>
              <a:t>, we have to bend so much, </a:t>
            </a:r>
            <a:r>
              <a:rPr lang="en-US" i="1" dirty="0" smtClean="0"/>
              <a:t>that’s </a:t>
            </a:r>
            <a:r>
              <a:rPr lang="en-US" i="1" dirty="0" smtClean="0"/>
              <a:t>why...", said a 50 year old woman from </a:t>
            </a:r>
            <a:r>
              <a:rPr lang="en-US" i="1" dirty="0" err="1" smtClean="0"/>
              <a:t>Jamsthanpalli</a:t>
            </a:r>
            <a:endParaRPr lang="en-US" dirty="0" smtClean="0"/>
          </a:p>
          <a:p>
            <a:pPr algn="ctr">
              <a:buNone/>
            </a:pPr>
            <a:endParaRPr lang="en-US" i="1" dirty="0" smtClean="0"/>
          </a:p>
          <a:p>
            <a:pPr algn="ctr">
              <a:buNone/>
            </a:pPr>
            <a:r>
              <a:rPr lang="en-US" i="1" dirty="0" smtClean="0"/>
              <a:t>"...</a:t>
            </a:r>
            <a:r>
              <a:rPr lang="en-US" i="1" dirty="0" smtClean="0"/>
              <a:t>I feel all my health problems are </a:t>
            </a:r>
            <a:r>
              <a:rPr lang="en-US" i="1" dirty="0" smtClean="0">
                <a:solidFill>
                  <a:srgbClr val="FF0000"/>
                </a:solidFill>
              </a:rPr>
              <a:t>due to pesticides </a:t>
            </a:r>
            <a:r>
              <a:rPr lang="en-US" i="1" dirty="0" smtClean="0"/>
              <a:t>which are used to spray in the cultivation process and my knee joints are due to my daily works..."</a:t>
            </a:r>
            <a:endParaRPr lang="en-US" dirty="0" smtClean="0"/>
          </a:p>
          <a:p>
            <a:pPr algn="ct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Family’s reaction to Health complaints</a:t>
            </a:r>
            <a:endParaRPr lang="en-US" b="1" dirty="0"/>
          </a:p>
        </p:txBody>
      </p:sp>
      <p:sp>
        <p:nvSpPr>
          <p:cNvPr id="3" name="Content Placeholder 2"/>
          <p:cNvSpPr>
            <a:spLocks noGrp="1"/>
          </p:cNvSpPr>
          <p:nvPr>
            <p:ph idx="1"/>
          </p:nvPr>
        </p:nvSpPr>
        <p:spPr>
          <a:xfrm>
            <a:off x="457200" y="1600200"/>
            <a:ext cx="8229600" cy="4876800"/>
          </a:xfrm>
          <a:ln>
            <a:solidFill>
              <a:schemeClr val="tx1"/>
            </a:solidFill>
          </a:ln>
        </p:spPr>
        <p:txBody>
          <a:bodyPr>
            <a:normAutofit fontScale="77500" lnSpcReduction="20000"/>
          </a:bodyPr>
          <a:lstStyle/>
          <a:p>
            <a:pPr algn="ctr">
              <a:buNone/>
            </a:pPr>
            <a:r>
              <a:rPr lang="en-US" i="1" dirty="0" smtClean="0"/>
              <a:t>"...None of my family members come to </a:t>
            </a:r>
            <a:r>
              <a:rPr lang="en-US" i="1" dirty="0" smtClean="0">
                <a:solidFill>
                  <a:srgbClr val="FF0000"/>
                </a:solidFill>
              </a:rPr>
              <a:t>help</a:t>
            </a:r>
            <a:r>
              <a:rPr lang="en-US" i="1" dirty="0" smtClean="0"/>
              <a:t>. I take medicine and go on with my life..", says a 55 year old woman from </a:t>
            </a:r>
            <a:r>
              <a:rPr lang="en-US" i="1" dirty="0" err="1" smtClean="0"/>
              <a:t>Gudapur</a:t>
            </a:r>
            <a:endParaRPr lang="en-US" dirty="0" smtClean="0"/>
          </a:p>
          <a:p>
            <a:pPr algn="ctr">
              <a:buNone/>
            </a:pPr>
            <a:r>
              <a:rPr lang="en-US" i="1" dirty="0" smtClean="0"/>
              <a:t> </a:t>
            </a:r>
            <a:endParaRPr lang="en-US" dirty="0" smtClean="0"/>
          </a:p>
          <a:p>
            <a:pPr algn="ctr">
              <a:buNone/>
            </a:pPr>
            <a:r>
              <a:rPr lang="en-US" i="1" dirty="0" smtClean="0"/>
              <a:t>"...He shouts at me also.  But, I also shout back at him...", says a 50 yr old woman from </a:t>
            </a:r>
            <a:r>
              <a:rPr lang="en-US" i="1" dirty="0" err="1" smtClean="0"/>
              <a:t>Jamsthanpalli</a:t>
            </a:r>
            <a:endParaRPr lang="en-US" dirty="0" smtClean="0"/>
          </a:p>
          <a:p>
            <a:pPr algn="ctr">
              <a:buNone/>
            </a:pPr>
            <a:endParaRPr lang="en-US" dirty="0" smtClean="0"/>
          </a:p>
          <a:p>
            <a:pPr algn="ctr">
              <a:buNone/>
            </a:pPr>
            <a:r>
              <a:rPr lang="en-US" i="1" dirty="0" smtClean="0"/>
              <a:t>“...My mother taunts me for my frequent </a:t>
            </a:r>
            <a:r>
              <a:rPr lang="en-US" i="1" dirty="0" err="1" smtClean="0"/>
              <a:t>illnessess</a:t>
            </a:r>
            <a:r>
              <a:rPr lang="en-US" i="1" dirty="0" smtClean="0"/>
              <a:t>. Even if I’m not feeling well sometimes I do all the daily work, but if it gets too severe I take rest that day...", says a  20 yr old woman from </a:t>
            </a:r>
            <a:r>
              <a:rPr lang="en-US" i="1" dirty="0" err="1" smtClean="0"/>
              <a:t>Nelavancha</a:t>
            </a:r>
            <a:endParaRPr lang="en-US" i="1" dirty="0" smtClean="0"/>
          </a:p>
          <a:p>
            <a:pPr algn="ctr">
              <a:buNone/>
            </a:pPr>
            <a:endParaRPr lang="en-US" i="1" dirty="0" smtClean="0"/>
          </a:p>
          <a:p>
            <a:pPr algn="ctr">
              <a:buNone/>
            </a:pPr>
            <a:r>
              <a:rPr lang="en-US" i="1" dirty="0" smtClean="0"/>
              <a:t>"...</a:t>
            </a:r>
            <a:r>
              <a:rPr lang="en-US" i="1" dirty="0" smtClean="0">
                <a:solidFill>
                  <a:srgbClr val="FF0000"/>
                </a:solidFill>
              </a:rPr>
              <a:t>if </a:t>
            </a:r>
            <a:r>
              <a:rPr lang="en-US" i="1" dirty="0" smtClean="0">
                <a:solidFill>
                  <a:srgbClr val="FF0000"/>
                </a:solidFill>
              </a:rPr>
              <a:t>I don’t </a:t>
            </a:r>
            <a:r>
              <a:rPr lang="en-US" i="1" dirty="0" smtClean="0">
                <a:solidFill>
                  <a:srgbClr val="FF0000"/>
                </a:solidFill>
              </a:rPr>
              <a:t>get up at all</a:t>
            </a:r>
            <a:r>
              <a:rPr lang="en-US" i="1" dirty="0" smtClean="0"/>
              <a:t>, they only do all the work...", remarked a woman from </a:t>
            </a:r>
            <a:r>
              <a:rPr lang="en-US" i="1" dirty="0" err="1" smtClean="0"/>
              <a:t>Gudapur</a:t>
            </a:r>
            <a:endParaRPr lang="en-US" dirty="0" smtClean="0"/>
          </a:p>
          <a:p>
            <a:pPr algn="ctr">
              <a:buNone/>
            </a:pPr>
            <a:endParaRPr lang="en-US" dirty="0" smtClean="0"/>
          </a:p>
          <a:p>
            <a:pPr algn="ct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 and Discussions</a:t>
            </a:r>
            <a:endParaRPr lang="en-US" b="1" dirty="0"/>
          </a:p>
        </p:txBody>
      </p:sp>
      <p:sp>
        <p:nvSpPr>
          <p:cNvPr id="3" name="Content Placeholder 2"/>
          <p:cNvSpPr>
            <a:spLocks noGrp="1"/>
          </p:cNvSpPr>
          <p:nvPr>
            <p:ph idx="1"/>
          </p:nvPr>
        </p:nvSpPr>
        <p:spPr>
          <a:ln>
            <a:solidFill>
              <a:schemeClr val="tx1"/>
            </a:solidFill>
          </a:ln>
        </p:spPr>
        <p:txBody>
          <a:bodyPr/>
          <a:lstStyle/>
          <a:p>
            <a:r>
              <a:rPr lang="en-US" dirty="0" smtClean="0"/>
              <a:t>85% living in everyday pain</a:t>
            </a:r>
          </a:p>
          <a:p>
            <a:r>
              <a:rPr lang="en-US" dirty="0" smtClean="0"/>
              <a:t>Further research ~ software + hardware components</a:t>
            </a:r>
          </a:p>
          <a:p>
            <a:r>
              <a:rPr lang="en-US" dirty="0" smtClean="0"/>
              <a:t>Help? Roles and responsibilities</a:t>
            </a:r>
          </a:p>
          <a:p>
            <a:r>
              <a:rPr lang="en-US" dirty="0" smtClean="0"/>
              <a:t>Increasing gender inequality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200" dirty="0" smtClean="0"/>
              <a:t>Methodology – Qualitative, purposive sampling</a:t>
            </a:r>
            <a:endParaRPr lang="en-US" sz="3200" dirty="0"/>
          </a:p>
        </p:txBody>
      </p:sp>
      <p:pic>
        <p:nvPicPr>
          <p:cNvPr id="8194" name="Picture 2"/>
          <p:cNvPicPr>
            <a:picLocks noChangeAspect="1" noChangeArrowheads="1"/>
          </p:cNvPicPr>
          <p:nvPr/>
        </p:nvPicPr>
        <p:blipFill>
          <a:blip r:embed="rId2" cstate="print"/>
          <a:srcRect/>
          <a:stretch>
            <a:fillRect/>
          </a:stretch>
        </p:blipFill>
        <p:spPr bwMode="auto">
          <a:xfrm>
            <a:off x="-2047" y="2895601"/>
            <a:ext cx="9148089" cy="3962399"/>
          </a:xfrm>
          <a:prstGeom prst="rect">
            <a:avLst/>
          </a:prstGeom>
          <a:noFill/>
          <a:ln w="9525">
            <a:noFill/>
            <a:miter lim="800000"/>
            <a:headEnd/>
            <a:tailEnd/>
          </a:ln>
        </p:spPr>
      </p:pic>
      <p:sp>
        <p:nvSpPr>
          <p:cNvPr id="5" name="Title 1"/>
          <p:cNvSpPr txBox="1">
            <a:spLocks/>
          </p:cNvSpPr>
          <p:nvPr/>
        </p:nvSpPr>
        <p:spPr>
          <a:xfrm>
            <a:off x="457200" y="914400"/>
            <a:ext cx="8229600" cy="1981200"/>
          </a:xfrm>
          <a:prstGeom prst="rect">
            <a:avLst/>
          </a:prstGeom>
        </p:spPr>
        <p:txBody>
          <a:bodyPr vert="horz" lIns="91440" tIns="45720" rIns="91440" bIns="45720" rtlCol="0" anchor="ctr">
            <a:normAutofit fontScale="6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Geographical Coverage:</a:t>
            </a:r>
          </a:p>
          <a:p>
            <a:pPr marL="742950" marR="0" lvl="0" indent="-742950" defTabSz="914400" rtl="0" eaLnBrk="1" fontAlgn="auto" latinLnBrk="0" hangingPunct="1">
              <a:lnSpc>
                <a:spcPct val="100000"/>
              </a:lnSpc>
              <a:spcBef>
                <a:spcPct val="0"/>
              </a:spcBef>
              <a:spcAft>
                <a:spcPts val="0"/>
              </a:spcAft>
              <a:buClrTx/>
              <a:buSzTx/>
              <a:buFontTx/>
              <a:buAutoNum type="arabicPeriod"/>
              <a:tabLst/>
              <a:defRPr/>
            </a:pPr>
            <a:r>
              <a:rPr lang="en-US" sz="4400" dirty="0" err="1" smtClean="0">
                <a:latin typeface="+mj-lt"/>
                <a:ea typeface="+mj-ea"/>
                <a:cs typeface="+mj-cs"/>
              </a:rPr>
              <a:t>Mahabubabad</a:t>
            </a:r>
            <a:r>
              <a:rPr lang="en-US" sz="4400" dirty="0" smtClean="0">
                <a:latin typeface="+mj-lt"/>
                <a:ea typeface="+mj-ea"/>
                <a:cs typeface="+mj-cs"/>
              </a:rPr>
              <a:t> District – 2 Villages – </a:t>
            </a:r>
            <a:r>
              <a:rPr lang="en-US" sz="4400" dirty="0" err="1" smtClean="0">
                <a:latin typeface="+mj-lt"/>
                <a:ea typeface="+mj-ea"/>
                <a:cs typeface="+mj-cs"/>
              </a:rPr>
              <a:t>Nelvancha</a:t>
            </a:r>
            <a:r>
              <a:rPr lang="en-US" sz="4400" dirty="0" smtClean="0">
                <a:latin typeface="+mj-lt"/>
                <a:ea typeface="+mj-ea"/>
                <a:cs typeface="+mj-cs"/>
              </a:rPr>
              <a:t> (10) and </a:t>
            </a:r>
            <a:r>
              <a:rPr lang="en-US" sz="4400" dirty="0" err="1" smtClean="0">
                <a:latin typeface="+mj-lt"/>
                <a:ea typeface="+mj-ea"/>
                <a:cs typeface="+mj-cs"/>
              </a:rPr>
              <a:t>Kongarigidda</a:t>
            </a:r>
            <a:r>
              <a:rPr lang="en-US" sz="4400" dirty="0" smtClean="0">
                <a:latin typeface="+mj-lt"/>
                <a:ea typeface="+mj-ea"/>
                <a:cs typeface="+mj-cs"/>
              </a:rPr>
              <a:t> (10)</a:t>
            </a:r>
          </a:p>
          <a:p>
            <a:pPr marL="742950" marR="0" lvl="0" indent="-742950" defTabSz="914400" rtl="0" eaLnBrk="1" fontAlgn="auto" latinLnBrk="0" hangingPunct="1">
              <a:lnSpc>
                <a:spcPct val="100000"/>
              </a:lnSpc>
              <a:spcBef>
                <a:spcPct val="0"/>
              </a:spcBef>
              <a:spcAft>
                <a:spcPts val="0"/>
              </a:spcAft>
              <a:buClrTx/>
              <a:buSzTx/>
              <a:buFontTx/>
              <a:buAutoNum type="arabicPeriod"/>
              <a:tabLst/>
              <a:defRPr/>
            </a:pPr>
            <a:r>
              <a:rPr lang="en-US" sz="4400" dirty="0" smtClean="0">
                <a:latin typeface="+mj-lt"/>
                <a:ea typeface="+mj-ea"/>
                <a:cs typeface="+mj-cs"/>
              </a:rPr>
              <a:t>Nalgonda District – 2 villages – </a:t>
            </a:r>
            <a:r>
              <a:rPr lang="en-US" sz="4400" dirty="0" err="1" smtClean="0">
                <a:latin typeface="+mj-lt"/>
                <a:ea typeface="+mj-ea"/>
                <a:cs typeface="+mj-cs"/>
              </a:rPr>
              <a:t>Jamsthanpalli</a:t>
            </a:r>
            <a:r>
              <a:rPr lang="en-US" sz="4400" dirty="0" smtClean="0">
                <a:latin typeface="+mj-lt"/>
                <a:ea typeface="+mj-ea"/>
                <a:cs typeface="+mj-cs"/>
              </a:rPr>
              <a:t>  (10)and </a:t>
            </a:r>
            <a:r>
              <a:rPr lang="en-US" sz="4400" dirty="0" err="1" smtClean="0">
                <a:latin typeface="+mj-lt"/>
                <a:ea typeface="+mj-ea"/>
                <a:cs typeface="+mj-cs"/>
              </a:rPr>
              <a:t>Gudapur</a:t>
            </a:r>
            <a:r>
              <a:rPr lang="en-US" sz="4400" dirty="0" smtClean="0">
                <a:latin typeface="+mj-lt"/>
                <a:ea typeface="+mj-ea"/>
                <a:cs typeface="+mj-cs"/>
              </a:rPr>
              <a:t> (10)</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Demographics and Basic Necessities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514350" indent="-514350">
              <a:buAutoNum type="arabicPeriod"/>
            </a:pPr>
            <a:r>
              <a:rPr lang="en-US" sz="2800" dirty="0" smtClean="0"/>
              <a:t>Age Range: 20 yrs to 70 yrs (mean: 39.9 yrs)</a:t>
            </a:r>
          </a:p>
          <a:p>
            <a:pPr marL="514350" indent="-514350">
              <a:buAutoNum type="arabicPeriod"/>
            </a:pPr>
            <a:endParaRPr lang="en-US" sz="2800" dirty="0" smtClean="0"/>
          </a:p>
          <a:p>
            <a:pPr marL="514350" indent="-514350">
              <a:buAutoNum type="arabicPeriod"/>
            </a:pPr>
            <a:endParaRPr lang="en-US" sz="2800" dirty="0" smtClean="0"/>
          </a:p>
          <a:p>
            <a:pPr marL="514350" indent="-514350">
              <a:buAutoNum type="arabicPeriod"/>
            </a:pPr>
            <a:r>
              <a:rPr lang="en-US" sz="2800" dirty="0" smtClean="0"/>
              <a:t>Social demography</a:t>
            </a:r>
          </a:p>
          <a:p>
            <a:pPr marL="514350" indent="-514350">
              <a:buAutoNum type="arabicPeriod"/>
            </a:pPr>
            <a:endParaRPr lang="en-US" sz="2800" dirty="0" smtClean="0"/>
          </a:p>
          <a:p>
            <a:pPr marL="514350" indent="-514350">
              <a:buAutoNum type="arabicPeriod"/>
            </a:pPr>
            <a:endParaRPr lang="en-US" sz="2800" dirty="0" smtClean="0"/>
          </a:p>
          <a:p>
            <a:pPr marL="514350" indent="-514350">
              <a:buAutoNum type="arabicPeriod"/>
            </a:pPr>
            <a:r>
              <a:rPr lang="en-US" sz="2800" dirty="0" smtClean="0"/>
              <a:t>Education</a:t>
            </a:r>
          </a:p>
          <a:p>
            <a:pPr marL="514350" indent="-514350">
              <a:buNone/>
            </a:pPr>
            <a:endParaRPr lang="en-US" sz="2800" dirty="0" smtClean="0"/>
          </a:p>
          <a:p>
            <a:pPr marL="514350" indent="-514350">
              <a:buNone/>
            </a:pPr>
            <a:endParaRPr lang="en-US" sz="2800" dirty="0" smtClean="0"/>
          </a:p>
          <a:p>
            <a:pPr marL="514350" indent="-514350">
              <a:buNone/>
            </a:pPr>
            <a:endParaRPr lang="en-US" sz="2800" dirty="0"/>
          </a:p>
        </p:txBody>
      </p:sp>
      <p:graphicFrame>
        <p:nvGraphicFramePr>
          <p:cNvPr id="4" name="Table 3"/>
          <p:cNvGraphicFramePr>
            <a:graphicFrameLocks noGrp="1"/>
          </p:cNvGraphicFramePr>
          <p:nvPr/>
        </p:nvGraphicFramePr>
        <p:xfrm>
          <a:off x="2057400" y="2286000"/>
          <a:ext cx="3505200" cy="741680"/>
        </p:xfrm>
        <a:graphic>
          <a:graphicData uri="http://schemas.openxmlformats.org/drawingml/2006/table">
            <a:tbl>
              <a:tblPr firstRow="1" bandRow="1">
                <a:tableStyleId>{5C22544A-7EE6-4342-B048-85BDC9FD1C3A}</a:tableStyleId>
              </a:tblPr>
              <a:tblGrid>
                <a:gridCol w="1237130"/>
                <a:gridCol w="1277470"/>
                <a:gridCol w="990600"/>
              </a:tblGrid>
              <a:tr h="370840">
                <a:tc>
                  <a:txBody>
                    <a:bodyPr/>
                    <a:lstStyle/>
                    <a:p>
                      <a:pPr algn="ctr"/>
                      <a:r>
                        <a:rPr lang="en-US" dirty="0" smtClean="0"/>
                        <a:t>&lt; 30 yrs</a:t>
                      </a:r>
                      <a:endParaRPr lang="en-US" dirty="0"/>
                    </a:p>
                  </a:txBody>
                  <a:tcPr/>
                </a:tc>
                <a:tc>
                  <a:txBody>
                    <a:bodyPr/>
                    <a:lstStyle/>
                    <a:p>
                      <a:pPr algn="ctr"/>
                      <a:r>
                        <a:rPr lang="en-US" dirty="0" smtClean="0"/>
                        <a:t>31  - 50 yrs</a:t>
                      </a:r>
                      <a:endParaRPr lang="en-US" dirty="0"/>
                    </a:p>
                  </a:txBody>
                  <a:tcPr/>
                </a:tc>
                <a:tc>
                  <a:txBody>
                    <a:bodyPr/>
                    <a:lstStyle/>
                    <a:p>
                      <a:pPr algn="ctr"/>
                      <a:r>
                        <a:rPr lang="en-US" dirty="0" smtClean="0"/>
                        <a:t>&gt; 50 yrs</a:t>
                      </a:r>
                      <a:endParaRPr lang="en-US" dirty="0"/>
                    </a:p>
                  </a:txBody>
                  <a:tcPr/>
                </a:tc>
              </a:tr>
              <a:tr h="370840">
                <a:tc>
                  <a:txBody>
                    <a:bodyPr/>
                    <a:lstStyle/>
                    <a:p>
                      <a:pPr algn="ctr"/>
                      <a:r>
                        <a:rPr lang="en-US" dirty="0" smtClean="0"/>
                        <a:t>14</a:t>
                      </a:r>
                      <a:endParaRPr lang="en-US" dirty="0"/>
                    </a:p>
                  </a:txBody>
                  <a:tcPr/>
                </a:tc>
                <a:tc>
                  <a:txBody>
                    <a:bodyPr/>
                    <a:lstStyle/>
                    <a:p>
                      <a:pPr algn="ctr"/>
                      <a:r>
                        <a:rPr lang="en-US" dirty="0" smtClean="0"/>
                        <a:t>20</a:t>
                      </a:r>
                      <a:endParaRPr lang="en-US" dirty="0"/>
                    </a:p>
                  </a:txBody>
                  <a:tcPr/>
                </a:tc>
                <a:tc>
                  <a:txBody>
                    <a:bodyPr/>
                    <a:lstStyle/>
                    <a:p>
                      <a:pPr algn="ctr"/>
                      <a:r>
                        <a:rPr lang="en-US" dirty="0" smtClean="0"/>
                        <a:t>11</a:t>
                      </a:r>
                      <a:endParaRPr lang="en-US" dirty="0"/>
                    </a:p>
                  </a:txBody>
                  <a:tcPr/>
                </a:tc>
              </a:tr>
            </a:tbl>
          </a:graphicData>
        </a:graphic>
      </p:graphicFrame>
      <p:graphicFrame>
        <p:nvGraphicFramePr>
          <p:cNvPr id="5" name="Table 4"/>
          <p:cNvGraphicFramePr>
            <a:graphicFrameLocks noGrp="1"/>
          </p:cNvGraphicFramePr>
          <p:nvPr/>
        </p:nvGraphicFramePr>
        <p:xfrm>
          <a:off x="2133600" y="3733800"/>
          <a:ext cx="3505200" cy="741680"/>
        </p:xfrm>
        <a:graphic>
          <a:graphicData uri="http://schemas.openxmlformats.org/drawingml/2006/table">
            <a:tbl>
              <a:tblPr firstRow="1" bandRow="1">
                <a:tableStyleId>{5C22544A-7EE6-4342-B048-85BDC9FD1C3A}</a:tableStyleId>
              </a:tblPr>
              <a:tblGrid>
                <a:gridCol w="1237130"/>
                <a:gridCol w="1277470"/>
                <a:gridCol w="990600"/>
              </a:tblGrid>
              <a:tr h="370840">
                <a:tc>
                  <a:txBody>
                    <a:bodyPr/>
                    <a:lstStyle/>
                    <a:p>
                      <a:pPr algn="ctr"/>
                      <a:r>
                        <a:rPr lang="en-US" dirty="0" smtClean="0"/>
                        <a:t>ST</a:t>
                      </a:r>
                      <a:endParaRPr lang="en-US" dirty="0"/>
                    </a:p>
                  </a:txBody>
                  <a:tcPr/>
                </a:tc>
                <a:tc>
                  <a:txBody>
                    <a:bodyPr/>
                    <a:lstStyle/>
                    <a:p>
                      <a:pPr algn="ctr"/>
                      <a:r>
                        <a:rPr lang="en-US" dirty="0" smtClean="0"/>
                        <a:t>SC</a:t>
                      </a:r>
                      <a:endParaRPr lang="en-US" dirty="0"/>
                    </a:p>
                  </a:txBody>
                  <a:tcPr/>
                </a:tc>
                <a:tc>
                  <a:txBody>
                    <a:bodyPr/>
                    <a:lstStyle/>
                    <a:p>
                      <a:pPr algn="ctr"/>
                      <a:r>
                        <a:rPr lang="en-US" dirty="0" smtClean="0"/>
                        <a:t>BC</a:t>
                      </a:r>
                      <a:endParaRPr lang="en-US" dirty="0"/>
                    </a:p>
                  </a:txBody>
                  <a:tcPr/>
                </a:tc>
              </a:tr>
              <a:tr h="370840">
                <a:tc>
                  <a:txBody>
                    <a:bodyPr/>
                    <a:lstStyle/>
                    <a:p>
                      <a:pPr algn="ctr"/>
                      <a:r>
                        <a:rPr lang="en-US" dirty="0" smtClean="0"/>
                        <a:t>25</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r>
            </a:tbl>
          </a:graphicData>
        </a:graphic>
      </p:graphicFrame>
      <p:graphicFrame>
        <p:nvGraphicFramePr>
          <p:cNvPr id="6" name="Table 5"/>
          <p:cNvGraphicFramePr>
            <a:graphicFrameLocks noGrp="1"/>
          </p:cNvGraphicFramePr>
          <p:nvPr/>
        </p:nvGraphicFramePr>
        <p:xfrm>
          <a:off x="1752598" y="5389880"/>
          <a:ext cx="4724401" cy="1010920"/>
        </p:xfrm>
        <a:graphic>
          <a:graphicData uri="http://schemas.openxmlformats.org/drawingml/2006/table">
            <a:tbl>
              <a:tblPr firstRow="1" bandRow="1">
                <a:tableStyleId>{5C22544A-7EE6-4342-B048-85BDC9FD1C3A}</a:tableStyleId>
              </a:tblPr>
              <a:tblGrid>
                <a:gridCol w="661415"/>
                <a:gridCol w="1039368"/>
                <a:gridCol w="813819"/>
                <a:gridCol w="990600"/>
                <a:gridCol w="1219199"/>
              </a:tblGrid>
              <a:tr h="370840">
                <a:tc>
                  <a:txBody>
                    <a:bodyPr/>
                    <a:lstStyle/>
                    <a:p>
                      <a:pPr algn="ctr"/>
                      <a:r>
                        <a:rPr lang="en-US" dirty="0" smtClean="0"/>
                        <a:t>Nil</a:t>
                      </a:r>
                      <a:endParaRPr lang="en-US" dirty="0"/>
                    </a:p>
                  </a:txBody>
                  <a:tcPr/>
                </a:tc>
                <a:tc>
                  <a:txBody>
                    <a:bodyPr/>
                    <a:lstStyle/>
                    <a:p>
                      <a:pPr algn="ctr"/>
                      <a:r>
                        <a:rPr lang="en-US" dirty="0" smtClean="0"/>
                        <a:t>Mid</a:t>
                      </a:r>
                      <a:r>
                        <a:rPr lang="en-US" baseline="0" dirty="0" smtClean="0"/>
                        <a:t> school</a:t>
                      </a:r>
                      <a:endParaRPr lang="en-US" dirty="0"/>
                    </a:p>
                  </a:txBody>
                  <a:tcPr/>
                </a:tc>
                <a:tc>
                  <a:txBody>
                    <a:bodyPr/>
                    <a:lstStyle/>
                    <a:p>
                      <a:pPr algn="ctr"/>
                      <a:r>
                        <a:rPr lang="en-US" dirty="0" smtClean="0"/>
                        <a:t>X grade</a:t>
                      </a:r>
                      <a:endParaRPr lang="en-US" dirty="0"/>
                    </a:p>
                  </a:txBody>
                  <a:tcPr/>
                </a:tc>
                <a:tc>
                  <a:txBody>
                    <a:bodyPr/>
                    <a:lstStyle/>
                    <a:p>
                      <a:pPr algn="ctr"/>
                      <a:r>
                        <a:rPr lang="en-US" dirty="0" smtClean="0"/>
                        <a:t>XII grade</a:t>
                      </a:r>
                      <a:endParaRPr lang="en-US" dirty="0"/>
                    </a:p>
                  </a:txBody>
                  <a:tcPr/>
                </a:tc>
                <a:tc>
                  <a:txBody>
                    <a:bodyPr/>
                    <a:lstStyle/>
                    <a:p>
                      <a:pPr algn="ctr"/>
                      <a:r>
                        <a:rPr lang="en-US" dirty="0" smtClean="0"/>
                        <a:t>Graduates</a:t>
                      </a:r>
                      <a:endParaRPr lang="en-US" dirty="0"/>
                    </a:p>
                  </a:txBody>
                  <a:tcPr/>
                </a:tc>
              </a:tr>
              <a:tr h="370840">
                <a:tc>
                  <a:txBody>
                    <a:bodyPr/>
                    <a:lstStyle/>
                    <a:p>
                      <a:pPr algn="ctr"/>
                      <a:r>
                        <a:rPr lang="en-US" dirty="0" smtClean="0"/>
                        <a:t>32</a:t>
                      </a:r>
                      <a:endParaRPr lang="en-US" dirty="0"/>
                    </a:p>
                  </a:txBody>
                  <a:tcPr/>
                </a:tc>
                <a:tc>
                  <a:txBody>
                    <a:bodyPr/>
                    <a:lstStyle/>
                    <a:p>
                      <a:pPr algn="ctr"/>
                      <a:r>
                        <a:rPr lang="en-US" dirty="0" smtClean="0"/>
                        <a:t>4</a:t>
                      </a:r>
                      <a:endParaRPr lang="en-US" dirty="0"/>
                    </a:p>
                  </a:txBody>
                  <a:tcPr/>
                </a:tc>
                <a:tc>
                  <a:txBody>
                    <a:bodyPr/>
                    <a:lstStyle/>
                    <a:p>
                      <a:pPr algn="ctr"/>
                      <a:r>
                        <a:rPr lang="en-US" dirty="0" smtClean="0"/>
                        <a:t>4</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Demographics and Basic Necessities</a:t>
            </a:r>
            <a:endParaRPr lang="en-US" dirty="0"/>
          </a:p>
        </p:txBody>
      </p:sp>
      <p:sp>
        <p:nvSpPr>
          <p:cNvPr id="3" name="Content Placeholder 2"/>
          <p:cNvSpPr>
            <a:spLocks noGrp="1"/>
          </p:cNvSpPr>
          <p:nvPr>
            <p:ph idx="1"/>
          </p:nvPr>
        </p:nvSpPr>
        <p:spPr/>
        <p:txBody>
          <a:bodyPr/>
          <a:lstStyle/>
          <a:p>
            <a:pPr>
              <a:buNone/>
            </a:pPr>
            <a:r>
              <a:rPr lang="en-US" dirty="0" smtClean="0"/>
              <a:t>4. Marital Status</a:t>
            </a:r>
          </a:p>
          <a:p>
            <a:pPr>
              <a:buNone/>
            </a:pPr>
            <a:endParaRPr lang="en-US" dirty="0" smtClean="0"/>
          </a:p>
          <a:p>
            <a:pPr>
              <a:buNone/>
            </a:pPr>
            <a:endParaRPr lang="en-US" dirty="0" smtClean="0"/>
          </a:p>
          <a:p>
            <a:pPr>
              <a:buNone/>
            </a:pPr>
            <a:r>
              <a:rPr lang="en-US" dirty="0" smtClean="0"/>
              <a:t>5. House</a:t>
            </a:r>
          </a:p>
          <a:p>
            <a:pPr>
              <a:buNone/>
            </a:pPr>
            <a:endParaRPr lang="en-US" dirty="0" smtClean="0"/>
          </a:p>
          <a:p>
            <a:pPr>
              <a:buNone/>
            </a:pPr>
            <a:endParaRPr lang="en-US" dirty="0" smtClean="0"/>
          </a:p>
          <a:p>
            <a:pPr>
              <a:buNone/>
            </a:pPr>
            <a:r>
              <a:rPr lang="en-US" dirty="0" smtClean="0"/>
              <a:t>6. All the HHs had access to electricity</a:t>
            </a:r>
            <a:endParaRPr lang="en-US" dirty="0"/>
          </a:p>
        </p:txBody>
      </p:sp>
      <p:graphicFrame>
        <p:nvGraphicFramePr>
          <p:cNvPr id="4" name="Table 3"/>
          <p:cNvGraphicFramePr>
            <a:graphicFrameLocks noGrp="1"/>
          </p:cNvGraphicFramePr>
          <p:nvPr/>
        </p:nvGraphicFramePr>
        <p:xfrm>
          <a:off x="2057400" y="2286000"/>
          <a:ext cx="3733799" cy="741680"/>
        </p:xfrm>
        <a:graphic>
          <a:graphicData uri="http://schemas.openxmlformats.org/drawingml/2006/table">
            <a:tbl>
              <a:tblPr firstRow="1" bandRow="1">
                <a:tableStyleId>{5C22544A-7EE6-4342-B048-85BDC9FD1C3A}</a:tableStyleId>
              </a:tblPr>
              <a:tblGrid>
                <a:gridCol w="1219200"/>
                <a:gridCol w="1219200"/>
                <a:gridCol w="1295399"/>
              </a:tblGrid>
              <a:tr h="370840">
                <a:tc>
                  <a:txBody>
                    <a:bodyPr/>
                    <a:lstStyle/>
                    <a:p>
                      <a:pPr algn="ctr"/>
                      <a:r>
                        <a:rPr lang="en-US" dirty="0" smtClean="0"/>
                        <a:t>Married</a:t>
                      </a:r>
                      <a:endParaRPr lang="en-US" dirty="0"/>
                    </a:p>
                  </a:txBody>
                  <a:tcPr/>
                </a:tc>
                <a:tc>
                  <a:txBody>
                    <a:bodyPr/>
                    <a:lstStyle/>
                    <a:p>
                      <a:pPr algn="ctr"/>
                      <a:r>
                        <a:rPr lang="en-US" dirty="0" smtClean="0"/>
                        <a:t>Widowed</a:t>
                      </a:r>
                      <a:endParaRPr lang="en-US" dirty="0"/>
                    </a:p>
                  </a:txBody>
                  <a:tcPr/>
                </a:tc>
                <a:tc>
                  <a:txBody>
                    <a:bodyPr/>
                    <a:lstStyle/>
                    <a:p>
                      <a:pPr algn="ctr"/>
                      <a:r>
                        <a:rPr lang="en-US" dirty="0" smtClean="0"/>
                        <a:t>Unmarried</a:t>
                      </a:r>
                      <a:endParaRPr lang="en-US" dirty="0"/>
                    </a:p>
                  </a:txBody>
                  <a:tcPr/>
                </a:tc>
              </a:tr>
              <a:tr h="370840">
                <a:tc>
                  <a:txBody>
                    <a:bodyPr/>
                    <a:lstStyle/>
                    <a:p>
                      <a:pPr algn="ctr"/>
                      <a:r>
                        <a:rPr lang="en-US" dirty="0" smtClean="0"/>
                        <a:t>34</a:t>
                      </a:r>
                      <a:endParaRPr lang="en-US" dirty="0"/>
                    </a:p>
                  </a:txBody>
                  <a:tcPr/>
                </a:tc>
                <a:tc>
                  <a:txBody>
                    <a:bodyPr/>
                    <a:lstStyle/>
                    <a:p>
                      <a:pPr algn="ctr"/>
                      <a:r>
                        <a:rPr lang="en-US" dirty="0" smtClean="0"/>
                        <a:t>9</a:t>
                      </a:r>
                      <a:endParaRPr lang="en-US" dirty="0"/>
                    </a:p>
                  </a:txBody>
                  <a:tcPr/>
                </a:tc>
                <a:tc>
                  <a:txBody>
                    <a:bodyPr/>
                    <a:lstStyle/>
                    <a:p>
                      <a:pPr algn="ctr"/>
                      <a:r>
                        <a:rPr lang="en-US" dirty="0" smtClean="0"/>
                        <a:t>2</a:t>
                      </a:r>
                      <a:endParaRPr lang="en-US" dirty="0"/>
                    </a:p>
                  </a:txBody>
                  <a:tcPr/>
                </a:tc>
              </a:tr>
            </a:tbl>
          </a:graphicData>
        </a:graphic>
      </p:graphicFrame>
      <p:graphicFrame>
        <p:nvGraphicFramePr>
          <p:cNvPr id="5" name="Table 4"/>
          <p:cNvGraphicFramePr>
            <a:graphicFrameLocks noGrp="1"/>
          </p:cNvGraphicFramePr>
          <p:nvPr/>
        </p:nvGraphicFramePr>
        <p:xfrm>
          <a:off x="1981200" y="4038600"/>
          <a:ext cx="2514600" cy="1010920"/>
        </p:xfrm>
        <a:graphic>
          <a:graphicData uri="http://schemas.openxmlformats.org/drawingml/2006/table">
            <a:tbl>
              <a:tblPr firstRow="1" bandRow="1">
                <a:tableStyleId>{5C22544A-7EE6-4342-B048-85BDC9FD1C3A}</a:tableStyleId>
              </a:tblPr>
              <a:tblGrid>
                <a:gridCol w="1237130"/>
                <a:gridCol w="1277470"/>
              </a:tblGrid>
              <a:tr h="370840">
                <a:tc>
                  <a:txBody>
                    <a:bodyPr/>
                    <a:lstStyle/>
                    <a:p>
                      <a:pPr algn="ctr"/>
                      <a:r>
                        <a:rPr lang="en-US" dirty="0" err="1" smtClean="0"/>
                        <a:t>Kuchha</a:t>
                      </a:r>
                      <a:r>
                        <a:rPr lang="en-US" dirty="0" smtClean="0"/>
                        <a:t> house</a:t>
                      </a:r>
                      <a:endParaRPr lang="en-US" dirty="0"/>
                    </a:p>
                  </a:txBody>
                  <a:tcPr/>
                </a:tc>
                <a:tc>
                  <a:txBody>
                    <a:bodyPr/>
                    <a:lstStyle/>
                    <a:p>
                      <a:pPr algn="ctr"/>
                      <a:r>
                        <a:rPr lang="en-US" dirty="0" err="1" smtClean="0"/>
                        <a:t>Pucca</a:t>
                      </a:r>
                      <a:endParaRPr lang="en-US" dirty="0"/>
                    </a:p>
                  </a:txBody>
                  <a:tcPr/>
                </a:tc>
              </a:tr>
              <a:tr h="370840">
                <a:tc>
                  <a:txBody>
                    <a:bodyPr/>
                    <a:lstStyle/>
                    <a:p>
                      <a:pPr algn="ctr"/>
                      <a:r>
                        <a:rPr lang="en-US" dirty="0" smtClean="0"/>
                        <a:t>31</a:t>
                      </a:r>
                      <a:endParaRPr lang="en-US" dirty="0"/>
                    </a:p>
                  </a:txBody>
                  <a:tcPr/>
                </a:tc>
                <a:tc>
                  <a:txBody>
                    <a:bodyPr/>
                    <a:lstStyle/>
                    <a:p>
                      <a:pPr algn="ctr"/>
                      <a:r>
                        <a:rPr lang="en-US" dirty="0" smtClean="0"/>
                        <a:t>14</a:t>
                      </a:r>
                      <a:endParaRPr lang="en-US"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990600"/>
            <a:ext cx="9144000" cy="484287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purthi\Documents\VAF\223880478-balai-balayer-se-baisser-tamil-nadu.jpg"/>
          <p:cNvPicPr>
            <a:picLocks noChangeAspect="1" noChangeArrowheads="1"/>
          </p:cNvPicPr>
          <p:nvPr/>
        </p:nvPicPr>
        <p:blipFill>
          <a:blip r:embed="rId2" cstate="print"/>
          <a:srcRect/>
          <a:stretch>
            <a:fillRect/>
          </a:stretch>
        </p:blipFill>
        <p:spPr bwMode="auto">
          <a:xfrm>
            <a:off x="0" y="857250"/>
            <a:ext cx="9144000" cy="5143500"/>
          </a:xfrm>
          <a:prstGeom prst="rect">
            <a:avLst/>
          </a:prstGeom>
          <a:noFill/>
        </p:spPr>
      </p:pic>
      <p:sp>
        <p:nvSpPr>
          <p:cNvPr id="4" name="TextBox 3"/>
          <p:cNvSpPr txBox="1"/>
          <p:nvPr/>
        </p:nvSpPr>
        <p:spPr>
          <a:xfrm>
            <a:off x="1219200" y="152400"/>
            <a:ext cx="6991401" cy="584775"/>
          </a:xfrm>
          <a:prstGeom prst="rect">
            <a:avLst/>
          </a:prstGeom>
          <a:noFill/>
        </p:spPr>
        <p:txBody>
          <a:bodyPr wrap="none" rtlCol="0">
            <a:spAutoFit/>
          </a:bodyPr>
          <a:lstStyle/>
          <a:p>
            <a:r>
              <a:rPr lang="en-US" sz="3200" b="1" dirty="0" smtClean="0"/>
              <a:t>Chore 1 - Daily Domestic Work Schedule</a:t>
            </a:r>
            <a:endParaRPr lang="en-US"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7315200" cy="3810000"/>
          </a:xfrm>
          <a:ln>
            <a:solidFill>
              <a:schemeClr val="tx1"/>
            </a:solidFill>
          </a:ln>
        </p:spPr>
        <p:txBody>
          <a:bodyPr/>
          <a:lstStyle/>
          <a:p>
            <a:pPr algn="ctr">
              <a:buNone/>
            </a:pPr>
            <a:r>
              <a:rPr lang="en-US" i="1" dirty="0" smtClean="0"/>
              <a:t>"...</a:t>
            </a:r>
            <a:r>
              <a:rPr lang="en-US" i="1" dirty="0" smtClean="0">
                <a:solidFill>
                  <a:srgbClr val="FF0000"/>
                </a:solidFill>
              </a:rPr>
              <a:t>day begins at 4-5 AM</a:t>
            </a:r>
            <a:r>
              <a:rPr lang="en-US" i="1" dirty="0" smtClean="0"/>
              <a:t>, get up, clean, sweep, cook, eat, around 2 hours at home. Then go to work at 9 AM. come back at 6 PM</a:t>
            </a:r>
            <a:r>
              <a:rPr lang="en-US" i="1" dirty="0" smtClean="0"/>
              <a:t>. The </a:t>
            </a:r>
            <a:r>
              <a:rPr lang="en-US" i="1" dirty="0" smtClean="0"/>
              <a:t>routine again. feed kids etc. all seasons same..." </a:t>
            </a:r>
            <a:r>
              <a:rPr lang="en-US" i="1" dirty="0" smtClean="0"/>
              <a:t>said </a:t>
            </a:r>
            <a:r>
              <a:rPr lang="en-US" i="1" dirty="0" smtClean="0"/>
              <a:t>a woman from </a:t>
            </a:r>
            <a:r>
              <a:rPr lang="en-US" i="1" dirty="0" err="1" smtClean="0"/>
              <a:t>Jamasthanpalli</a:t>
            </a:r>
            <a:endParaRPr lang="en-US" dirty="0" smtClean="0"/>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purthi\Documents\VAF\81018a0c828888dc2910def6a31b3cae.jpg"/>
          <p:cNvPicPr>
            <a:picLocks noChangeAspect="1" noChangeArrowheads="1"/>
          </p:cNvPicPr>
          <p:nvPr/>
        </p:nvPicPr>
        <p:blipFill>
          <a:blip r:embed="rId2" cstate="print"/>
          <a:srcRect/>
          <a:stretch>
            <a:fillRect/>
          </a:stretch>
        </p:blipFill>
        <p:spPr bwMode="auto">
          <a:xfrm>
            <a:off x="2209800" y="0"/>
            <a:ext cx="4648200" cy="6865879"/>
          </a:xfrm>
          <a:prstGeom prst="rect">
            <a:avLst/>
          </a:prstGeom>
          <a:noFill/>
        </p:spPr>
      </p:pic>
      <p:sp>
        <p:nvSpPr>
          <p:cNvPr id="5" name="TextBox 4"/>
          <p:cNvSpPr txBox="1"/>
          <p:nvPr/>
        </p:nvSpPr>
        <p:spPr>
          <a:xfrm>
            <a:off x="2057400" y="152400"/>
            <a:ext cx="5008102" cy="584775"/>
          </a:xfrm>
          <a:prstGeom prst="rect">
            <a:avLst/>
          </a:prstGeom>
          <a:noFill/>
        </p:spPr>
        <p:txBody>
          <a:bodyPr wrap="none" rtlCol="0">
            <a:spAutoFit/>
          </a:bodyPr>
          <a:lstStyle/>
          <a:p>
            <a:r>
              <a:rPr lang="en-US" sz="3200" b="1" dirty="0" smtClean="0"/>
              <a:t>Chore 2 – Fetching Firewood</a:t>
            </a:r>
            <a:endParaRPr lang="en-US" sz="32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TotalTime>
  <Words>1558</Words>
  <Application>Microsoft Office PowerPoint</Application>
  <PresentationFormat>On-screen Show (4:3)</PresentationFormat>
  <Paragraphs>129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Daily Chores and its health impacts on Women</vt:lpstr>
      <vt:lpstr>Slide 2</vt:lpstr>
      <vt:lpstr>Methodology – Qualitative, purposive sampling</vt:lpstr>
      <vt:lpstr>Demographics and Basic Necessities</vt:lpstr>
      <vt:lpstr>Demographics and Basic Necessities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Perception on Most Strenuous work</vt:lpstr>
      <vt:lpstr>Health Complaints</vt:lpstr>
      <vt:lpstr>Coping Mechanisms</vt:lpstr>
      <vt:lpstr>Slide 21</vt:lpstr>
      <vt:lpstr>Slide 22</vt:lpstr>
      <vt:lpstr>Slide 23</vt:lpstr>
      <vt:lpstr>Hospitalization history</vt:lpstr>
      <vt:lpstr>Perception on causes behind health issues</vt:lpstr>
      <vt:lpstr>Slide 26</vt:lpstr>
      <vt:lpstr>Family’s reaction to Health complaints</vt:lpstr>
      <vt:lpstr>Conclusion and Discussions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Chores and its health impacts on Women</dc:title>
  <dc:creator>Spurthi Kolipaka</dc:creator>
  <cp:lastModifiedBy>Spurthi</cp:lastModifiedBy>
  <cp:revision>204</cp:revision>
  <dcterms:created xsi:type="dcterms:W3CDTF">2006-08-16T00:00:00Z</dcterms:created>
  <dcterms:modified xsi:type="dcterms:W3CDTF">2018-08-29T03:46:02Z</dcterms:modified>
</cp:coreProperties>
</file>