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sldIdLst>
    <p:sldId id="256" r:id="rId2"/>
    <p:sldId id="276" r:id="rId3"/>
    <p:sldId id="277" r:id="rId4"/>
    <p:sldId id="279" r:id="rId5"/>
    <p:sldId id="275" r:id="rId6"/>
    <p:sldId id="280" r:id="rId7"/>
    <p:sldId id="281" r:id="rId8"/>
    <p:sldId id="282" r:id="rId9"/>
    <p:sldId id="283" r:id="rId10"/>
    <p:sldId id="285" r:id="rId11"/>
    <p:sldId id="286" r:id="rId12"/>
    <p:sldId id="287" r:id="rId13"/>
    <p:sldId id="288" r:id="rId14"/>
    <p:sldId id="292" r:id="rId15"/>
    <p:sldId id="289" r:id="rId16"/>
    <p:sldId id="290" r:id="rId17"/>
    <p:sldId id="293" r:id="rId18"/>
    <p:sldId id="291" r:id="rId19"/>
    <p:sldId id="284" r:id="rId20"/>
    <p:sldId id="294" r:id="rId21"/>
    <p:sldId id="296" r:id="rId22"/>
    <p:sldId id="29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nge\Desktop\TSRDS\New%20Microsoft%20Excel%20Workshee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nge\Desktop\TSRDS\New%20Microsoft%20Excel%20Worksheet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nge\Desktop\TSRDS\New%20Microsoft%20Excel%20Workshee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ghna\Documents\farm%20ponds\New%20Microsoft%20Excel%20Workshee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nge\Desktop\TSRDS\New%20Microsoft%20Excel%20Workshee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nge\Desktop\TSRDS\New%20Microsoft%20Excel%20Worksheet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nge\Desktop\TSRDS\New%20Microsoft%20Excel%20Workshee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nge\Desktop\TSRDS\New%20Microsoft%20Excel%20Workshee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nge\Desktop\TSRDS\New%20Microsoft%20Excel%20Workshee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nge\Desktop\TSRDS\Herfindahl%20Index_NC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Sheet1!$B$12</c:f>
              <c:strCache>
                <c:ptCount val="1"/>
                <c:pt idx="0">
                  <c:v>Jharkhand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Sheet1!$C$11:$E$11</c:f>
              <c:strCache>
                <c:ptCount val="3"/>
                <c:pt idx="0">
                  <c:v>Cropping Intensity (2010-11)</c:v>
                </c:pt>
                <c:pt idx="1">
                  <c:v>NSA as % of Cultivable,Arable,Culturable Area (2010-11)</c:v>
                </c:pt>
                <c:pt idx="2">
                  <c:v>NIA as % of NSA (2010-11)</c:v>
                </c:pt>
              </c:strCache>
            </c:strRef>
          </c:cat>
          <c:val>
            <c:numRef>
              <c:f>Sheet1!$C$12:$E$12</c:f>
              <c:numCache>
                <c:formatCode>0</c:formatCode>
                <c:ptCount val="3"/>
                <c:pt idx="0">
                  <c:v>115.1152073732719</c:v>
                </c:pt>
                <c:pt idx="1">
                  <c:v>25.60169891458235</c:v>
                </c:pt>
                <c:pt idx="2" formatCode="General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E8-4755-8DBE-677BDCA19D1C}"/>
            </c:ext>
          </c:extLst>
        </c:ser>
        <c:ser>
          <c:idx val="1"/>
          <c:order val="1"/>
          <c:tx>
            <c:strRef>
              <c:f>Sheet1!$B$13</c:f>
              <c:strCache>
                <c:ptCount val="1"/>
                <c:pt idx="0">
                  <c:v>India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Sheet1!$C$11:$E$11</c:f>
              <c:strCache>
                <c:ptCount val="3"/>
                <c:pt idx="0">
                  <c:v>Cropping Intensity (2010-11)</c:v>
                </c:pt>
                <c:pt idx="1">
                  <c:v>NSA as % of Cultivable,Arable,Culturable Area (2010-11)</c:v>
                </c:pt>
                <c:pt idx="2">
                  <c:v>NIA as % of NSA (2010-11)</c:v>
                </c:pt>
              </c:strCache>
            </c:strRef>
          </c:cat>
          <c:val>
            <c:numRef>
              <c:f>Sheet1!$C$13:$E$13</c:f>
              <c:numCache>
                <c:formatCode>0</c:formatCode>
                <c:ptCount val="3"/>
                <c:pt idx="0">
                  <c:v>140.53567266331873</c:v>
                </c:pt>
                <c:pt idx="1">
                  <c:v>77.776984266502595</c:v>
                </c:pt>
                <c:pt idx="2" formatCode="General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E8-4755-8DBE-677BDCA19D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3131096"/>
        <c:axId val="493131424"/>
      </c:barChart>
      <c:catAx>
        <c:axId val="49313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3131424"/>
        <c:crosses val="autoZero"/>
        <c:auto val="1"/>
        <c:lblAlgn val="ctr"/>
        <c:lblOffset val="100"/>
        <c:noMultiLvlLbl val="0"/>
      </c:catAx>
      <c:valAx>
        <c:axId val="493131424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313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cap="none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Dietary Changes among the farm pond owners</a:t>
            </a:r>
          </a:p>
          <a:p>
            <a:pPr>
              <a:defRPr/>
            </a:pPr>
            <a:r>
              <a:rPr lang="en-US"/>
              <a:t> (% of respondents)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cap="none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lt1"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Sheet4!$Q$17</c:f>
              <c:strCache>
                <c:ptCount val="1"/>
                <c:pt idx="0">
                  <c:v>% of respondents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>
                  <a:lumMod val="7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translucentPowder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1.3888888888888888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0AD-4771-B354-C12DF2907575}"/>
                </c:ext>
              </c:extLst>
            </c:dLbl>
            <c:dLbl>
              <c:idx val="1"/>
              <c:layout>
                <c:manualLayout>
                  <c:x val="1.483500149226091E-2"/>
                  <c:y val="-5.6606445317522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0AD-4771-B354-C12DF2907575}"/>
                </c:ext>
              </c:extLst>
            </c:dLbl>
            <c:dLbl>
              <c:idx val="2"/>
              <c:layout>
                <c:manualLayout>
                  <c:x val="1.1111111111111112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0AD-4771-B354-C12DF2907575}"/>
                </c:ext>
              </c:extLst>
            </c:dLbl>
            <c:dLbl>
              <c:idx val="3"/>
              <c:layout>
                <c:manualLayout>
                  <c:x val="1.1111111111111009E-2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0AD-4771-B354-C12DF29075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Sheet4!$P$18:$P$21</c:f>
              <c:strCache>
                <c:ptCount val="4"/>
                <c:pt idx="0">
                  <c:v>Dietary Changes, Yes</c:v>
                </c:pt>
                <c:pt idx="1">
                  <c:v>Dietary Changes, No</c:v>
                </c:pt>
                <c:pt idx="2">
                  <c:v>Increase in meat fish milk and egg consumption</c:v>
                </c:pt>
                <c:pt idx="3">
                  <c:v>Increase in Vegetable and pulses consumption</c:v>
                </c:pt>
              </c:strCache>
            </c:strRef>
          </c:cat>
          <c:val>
            <c:numRef>
              <c:f>Sheet4!$Q$18:$Q$21</c:f>
              <c:numCache>
                <c:formatCode>General</c:formatCode>
                <c:ptCount val="4"/>
                <c:pt idx="0">
                  <c:v>60</c:v>
                </c:pt>
                <c:pt idx="1">
                  <c:v>40</c:v>
                </c:pt>
                <c:pt idx="2">
                  <c:v>79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0AD-4771-B354-C12DF29075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4818512"/>
        <c:axId val="448272320"/>
        <c:axId val="0"/>
      </c:bar3DChart>
      <c:catAx>
        <c:axId val="21481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8272320"/>
        <c:crosses val="autoZero"/>
        <c:auto val="1"/>
        <c:lblAlgn val="ctr"/>
        <c:lblOffset val="100"/>
        <c:noMultiLvlLbl val="0"/>
      </c:catAx>
      <c:valAx>
        <c:axId val="448272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818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Monthly Distribution of Mean Annual Rainfall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Sheet2!$B$35</c:f>
              <c:strCache>
                <c:ptCount val="1"/>
                <c:pt idx="0">
                  <c:v>India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Sheet2!$C$34:$N$34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Sheet2!$C$35:$N$35</c:f>
              <c:numCache>
                <c:formatCode>0</c:formatCode>
                <c:ptCount val="12"/>
                <c:pt idx="0">
                  <c:v>1.580476910025979</c:v>
                </c:pt>
                <c:pt idx="1">
                  <c:v>1.8233723026350672</c:v>
                </c:pt>
                <c:pt idx="2">
                  <c:v>2.4846243571390696</c:v>
                </c:pt>
                <c:pt idx="3">
                  <c:v>3.1374264355018284</c:v>
                </c:pt>
                <c:pt idx="4">
                  <c:v>5.3831318593923978</c:v>
                </c:pt>
                <c:pt idx="5">
                  <c:v>14.015031016383015</c:v>
                </c:pt>
                <c:pt idx="6">
                  <c:v>24.560435554848631</c:v>
                </c:pt>
                <c:pt idx="7">
                  <c:v>22.02908780022268</c:v>
                </c:pt>
                <c:pt idx="8">
                  <c:v>14.48060813318488</c:v>
                </c:pt>
                <c:pt idx="9">
                  <c:v>6.6963575632257033</c:v>
                </c:pt>
                <c:pt idx="10">
                  <c:v>2.4491675945071836</c:v>
                </c:pt>
                <c:pt idx="11">
                  <c:v>1.3576295000265095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FE-427F-BA1A-4748B2BE14EF}"/>
            </c:ext>
          </c:extLst>
        </c:ser>
        <c:ser>
          <c:idx val="1"/>
          <c:order val="1"/>
          <c:tx>
            <c:strRef>
              <c:f>Sheet2!$B$36</c:f>
              <c:strCache>
                <c:ptCount val="1"/>
                <c:pt idx="0">
                  <c:v>Jharkhand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Sheet2!$C$34:$N$34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Sheet2!$C$36:$N$36</c:f>
              <c:numCache>
                <c:formatCode>0</c:formatCode>
                <c:ptCount val="12"/>
                <c:pt idx="0">
                  <c:v>1.2150563414049389</c:v>
                </c:pt>
                <c:pt idx="1">
                  <c:v>1.2521377767122193</c:v>
                </c:pt>
                <c:pt idx="2">
                  <c:v>1.2671621513625828</c:v>
                </c:pt>
                <c:pt idx="3">
                  <c:v>1.4317909374250779</c:v>
                </c:pt>
                <c:pt idx="4">
                  <c:v>3.5195396787341169</c:v>
                </c:pt>
                <c:pt idx="5">
                  <c:v>15.250059937664828</c:v>
                </c:pt>
                <c:pt idx="6">
                  <c:v>25.613362103412445</c:v>
                </c:pt>
                <c:pt idx="7">
                  <c:v>23.807560137457045</c:v>
                </c:pt>
                <c:pt idx="8">
                  <c:v>19.253576280668103</c:v>
                </c:pt>
                <c:pt idx="9">
                  <c:v>6.0919044194038197</c:v>
                </c:pt>
                <c:pt idx="10">
                  <c:v>0.78350515463917525</c:v>
                </c:pt>
                <c:pt idx="11">
                  <c:v>0.5143450811156397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1FE-427F-BA1A-4748B2BE14EF}"/>
            </c:ext>
          </c:extLst>
        </c:ser>
        <c:ser>
          <c:idx val="2"/>
          <c:order val="2"/>
          <c:tx>
            <c:strRef>
              <c:f>Sheet2!$B$37</c:f>
              <c:strCache>
                <c:ptCount val="1"/>
                <c:pt idx="0">
                  <c:v>Kolhan Region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Sheet2!$C$34:$N$34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Sheet2!$C$37:$N$37</c:f>
              <c:numCache>
                <c:formatCode>0</c:formatCode>
                <c:ptCount val="12"/>
                <c:pt idx="0">
                  <c:v>1.1521261274918517</c:v>
                </c:pt>
                <c:pt idx="1">
                  <c:v>1.5488011319133885</c:v>
                </c:pt>
                <c:pt idx="2">
                  <c:v>1.657444604461962</c:v>
                </c:pt>
                <c:pt idx="3">
                  <c:v>2.0238005002652923</c:v>
                </c:pt>
                <c:pt idx="4">
                  <c:v>4.3305793476338463</c:v>
                </c:pt>
                <c:pt idx="5">
                  <c:v>17.034285858662422</c:v>
                </c:pt>
                <c:pt idx="6">
                  <c:v>23.530154880113194</c:v>
                </c:pt>
                <c:pt idx="7">
                  <c:v>24.689860784759592</c:v>
                </c:pt>
                <c:pt idx="8">
                  <c:v>17.655827585335658</c:v>
                </c:pt>
                <c:pt idx="9">
                  <c:v>5.1466686879405739</c:v>
                </c:pt>
                <c:pt idx="10">
                  <c:v>0.82366911746128002</c:v>
                </c:pt>
                <c:pt idx="11">
                  <c:v>0.40678137396093894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1FE-427F-BA1A-4748B2BE14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3137984"/>
        <c:axId val="493141264"/>
      </c:lineChart>
      <c:catAx>
        <c:axId val="493137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3141264"/>
        <c:crosses val="autoZero"/>
        <c:auto val="1"/>
        <c:lblAlgn val="ctr"/>
        <c:lblOffset val="100"/>
        <c:noMultiLvlLbl val="0"/>
      </c:catAx>
      <c:valAx>
        <c:axId val="493141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3137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Sheet1!$B$14</c:f>
              <c:strCache>
                <c:ptCount val="1"/>
                <c:pt idx="0">
                  <c:v>NO.OF PONDS CONSTRUCTED</c:v>
                </c:pt>
              </c:strCache>
            </c:strRef>
          </c:tx>
          <c:spPr>
            <a:noFill/>
            <a:ln w="25400" cap="flat" cmpd="sng" algn="ctr">
              <a:solidFill>
                <a:schemeClr val="accent1"/>
              </a:solidFill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Sheet1!$A$15:$A$18</c:f>
              <c:strCache>
                <c:ptCount val="4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</c:strCache>
            </c:strRef>
          </c:cat>
          <c:val>
            <c:numRef>
              <c:f>Sheet1!$B$15:$B$18</c:f>
              <c:numCache>
                <c:formatCode>General</c:formatCode>
                <c:ptCount val="4"/>
                <c:pt idx="0">
                  <c:v>92</c:v>
                </c:pt>
                <c:pt idx="1">
                  <c:v>366</c:v>
                </c:pt>
                <c:pt idx="2">
                  <c:v>168</c:v>
                </c:pt>
                <c:pt idx="3">
                  <c:v>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62-4A35-93FB-E18CC6FC17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35"/>
        <c:axId val="1229503936"/>
        <c:axId val="1229501216"/>
      </c:barChart>
      <c:catAx>
        <c:axId val="1229503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9501216"/>
        <c:crosses val="autoZero"/>
        <c:auto val="1"/>
        <c:lblAlgn val="ctr"/>
        <c:lblOffset val="100"/>
        <c:noMultiLvlLbl val="0"/>
      </c:catAx>
      <c:valAx>
        <c:axId val="1229501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9503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Sample Selection-I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Sheet3!$E$13</c:f>
              <c:strCache>
                <c:ptCount val="1"/>
                <c:pt idx="0">
                  <c:v>Total number of Farm Ponds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Sheet3!$D$14:$D$16</c:f>
              <c:strCache>
                <c:ptCount val="3"/>
                <c:pt idx="0">
                  <c:v>EAST SINGHBHUM</c:v>
                </c:pt>
                <c:pt idx="1">
                  <c:v>SARAIKELA KHARSAWAN</c:v>
                </c:pt>
                <c:pt idx="2">
                  <c:v>WEST SINGHBHUM</c:v>
                </c:pt>
              </c:strCache>
            </c:strRef>
          </c:cat>
          <c:val>
            <c:numRef>
              <c:f>Sheet3!$E$14:$E$16</c:f>
              <c:numCache>
                <c:formatCode>General</c:formatCode>
                <c:ptCount val="3"/>
                <c:pt idx="0">
                  <c:v>362</c:v>
                </c:pt>
                <c:pt idx="1">
                  <c:v>48</c:v>
                </c:pt>
                <c:pt idx="2">
                  <c:v>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5A-4E9C-94AA-A80BB783793B}"/>
            </c:ext>
          </c:extLst>
        </c:ser>
        <c:ser>
          <c:idx val="1"/>
          <c:order val="1"/>
          <c:tx>
            <c:strRef>
              <c:f>Sheet3!$F$13</c:f>
              <c:strCache>
                <c:ptCount val="1"/>
                <c:pt idx="0">
                  <c:v>Number of pond selected for the study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4999999999999949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5A-4E9C-94AA-A80BB783793B}"/>
                </c:ext>
              </c:extLst>
            </c:dLbl>
            <c:dLbl>
              <c:idx val="1"/>
              <c:layout>
                <c:manualLayout>
                  <c:x val="2.2222222222222223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45A-4E9C-94AA-A80BB783793B}"/>
                </c:ext>
              </c:extLst>
            </c:dLbl>
            <c:dLbl>
              <c:idx val="2"/>
              <c:layout>
                <c:manualLayout>
                  <c:x val="2.5000000000000001E-2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45A-4E9C-94AA-A80BB78379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Sheet3!$D$14:$D$16</c:f>
              <c:strCache>
                <c:ptCount val="3"/>
                <c:pt idx="0">
                  <c:v>EAST SINGHBHUM</c:v>
                </c:pt>
                <c:pt idx="1">
                  <c:v>SARAIKELA KHARSAWAN</c:v>
                </c:pt>
                <c:pt idx="2">
                  <c:v>WEST SINGHBHUM</c:v>
                </c:pt>
              </c:strCache>
            </c:strRef>
          </c:cat>
          <c:val>
            <c:numRef>
              <c:f>Sheet3!$F$14:$F$16</c:f>
              <c:numCache>
                <c:formatCode>General</c:formatCode>
                <c:ptCount val="3"/>
                <c:pt idx="0">
                  <c:v>60</c:v>
                </c:pt>
                <c:pt idx="1">
                  <c:v>10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45A-4E9C-94AA-A80BB78379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17165560"/>
        <c:axId val="617168512"/>
        <c:axId val="0"/>
      </c:bar3DChart>
      <c:catAx>
        <c:axId val="617165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7168512"/>
        <c:crosses val="autoZero"/>
        <c:auto val="1"/>
        <c:lblAlgn val="ctr"/>
        <c:lblOffset val="100"/>
        <c:noMultiLvlLbl val="0"/>
      </c:catAx>
      <c:valAx>
        <c:axId val="617168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7165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Sample Selection -II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Sheet3!$J$6</c:f>
              <c:strCache>
                <c:ptCount val="1"/>
                <c:pt idx="0">
                  <c:v>Total number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6666666666666666E-2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411-45C9-B21D-3ABAF536D2E3}"/>
                </c:ext>
              </c:extLst>
            </c:dLbl>
            <c:dLbl>
              <c:idx val="1"/>
              <c:layout>
                <c:manualLayout>
                  <c:x val="2.7777777777777779E-3"/>
                  <c:y val="-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411-45C9-B21D-3ABAF536D2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Sheet3!$K$5:$L$5</c:f>
              <c:strCache>
                <c:ptCount val="2"/>
                <c:pt idx="0">
                  <c:v>2014-15</c:v>
                </c:pt>
                <c:pt idx="1">
                  <c:v>2015-16</c:v>
                </c:pt>
              </c:strCache>
            </c:strRef>
          </c:cat>
          <c:val>
            <c:numRef>
              <c:f>Sheet3!$K$6:$L$6</c:f>
              <c:numCache>
                <c:formatCode>General</c:formatCode>
                <c:ptCount val="2"/>
                <c:pt idx="0">
                  <c:v>368</c:v>
                </c:pt>
                <c:pt idx="1">
                  <c:v>167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411-45C9-B21D-3ABAF536D2E3}"/>
            </c:ext>
          </c:extLst>
        </c:ser>
        <c:ser>
          <c:idx val="1"/>
          <c:order val="1"/>
          <c:tx>
            <c:strRef>
              <c:f>Sheet3!$J$7</c:f>
              <c:strCache>
                <c:ptCount val="1"/>
                <c:pt idx="0">
                  <c:v>Number of pond selected for the study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6666666666666666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11-45C9-B21D-3ABAF536D2E3}"/>
                </c:ext>
              </c:extLst>
            </c:dLbl>
            <c:dLbl>
              <c:idx val="1"/>
              <c:layout>
                <c:manualLayout>
                  <c:x val="2.2222222222222119E-2"/>
                  <c:y val="-3.70370370370371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4-9411-45C9-B21D-3ABAF536D2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Sheet3!$K$5:$L$5</c:f>
              <c:strCache>
                <c:ptCount val="2"/>
                <c:pt idx="0">
                  <c:v>2014-15</c:v>
                </c:pt>
                <c:pt idx="1">
                  <c:v>2015-16</c:v>
                </c:pt>
              </c:strCache>
            </c:strRef>
          </c:cat>
          <c:val>
            <c:numRef>
              <c:f>Sheet3!$K$7:$L$7</c:f>
              <c:numCache>
                <c:formatCode>General</c:formatCode>
                <c:ptCount val="2"/>
                <c:pt idx="0">
                  <c:v>56</c:v>
                </c:pt>
                <c:pt idx="1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411-45C9-B21D-3ABAF536D2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15639328"/>
        <c:axId val="615639656"/>
        <c:axId val="0"/>
      </c:bar3DChart>
      <c:catAx>
        <c:axId val="615639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5639656"/>
        <c:crosses val="autoZero"/>
        <c:auto val="1"/>
        <c:lblAlgn val="ctr"/>
        <c:lblOffset val="100"/>
        <c:noMultiLvlLbl val="0"/>
      </c:catAx>
      <c:valAx>
        <c:axId val="615639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5639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/>
              <a:t>Social Groupings of Farm Pond  Owners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931-4CDA-AF5C-2C267B9DB64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931-4CDA-AF5C-2C267B9DB64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931-4CDA-AF5C-2C267B9DB64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931-4CDA-AF5C-2C267B9DB64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Sheet4!$L$5:$O$5</c:f>
              <c:strCache>
                <c:ptCount val="4"/>
                <c:pt idx="0">
                  <c:v>OBC</c:v>
                </c:pt>
                <c:pt idx="1">
                  <c:v>ST</c:v>
                </c:pt>
                <c:pt idx="2">
                  <c:v>SC</c:v>
                </c:pt>
                <c:pt idx="3">
                  <c:v>Gen</c:v>
                </c:pt>
              </c:strCache>
            </c:strRef>
          </c:cat>
          <c:val>
            <c:numRef>
              <c:f>Sheet4!$L$6:$O$6</c:f>
              <c:numCache>
                <c:formatCode>General</c:formatCode>
                <c:ptCount val="4"/>
                <c:pt idx="0">
                  <c:v>32</c:v>
                </c:pt>
                <c:pt idx="1">
                  <c:v>46</c:v>
                </c:pt>
                <c:pt idx="2">
                  <c:v>8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931-4CDA-AF5C-2C267B9DB6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Districtwise Farm Pond Ownership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Sheet4!$R$5</c:f>
              <c:strCache>
                <c:ptCount val="1"/>
                <c:pt idx="0">
                  <c:v>EAST SINGHBHUM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Sheet4!$Q$6:$Q$9</c:f>
              <c:strCache>
                <c:ptCount val="4"/>
                <c:pt idx="0">
                  <c:v>OBC</c:v>
                </c:pt>
                <c:pt idx="1">
                  <c:v>ST</c:v>
                </c:pt>
                <c:pt idx="2">
                  <c:v>SC</c:v>
                </c:pt>
                <c:pt idx="3">
                  <c:v>Gen</c:v>
                </c:pt>
              </c:strCache>
            </c:strRef>
          </c:cat>
          <c:val>
            <c:numRef>
              <c:f>Sheet4!$R$6:$R$9</c:f>
              <c:numCache>
                <c:formatCode>General</c:formatCode>
                <c:ptCount val="4"/>
                <c:pt idx="0">
                  <c:v>27</c:v>
                </c:pt>
                <c:pt idx="1">
                  <c:v>22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18-4426-AB25-3C22AC3176C8}"/>
            </c:ext>
          </c:extLst>
        </c:ser>
        <c:ser>
          <c:idx val="1"/>
          <c:order val="1"/>
          <c:tx>
            <c:strRef>
              <c:f>Sheet4!$S$5</c:f>
              <c:strCache>
                <c:ptCount val="1"/>
                <c:pt idx="0">
                  <c:v>SARAIKELA KHARSAWAN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Sheet4!$Q$6:$Q$9</c:f>
              <c:strCache>
                <c:ptCount val="4"/>
                <c:pt idx="0">
                  <c:v>OBC</c:v>
                </c:pt>
                <c:pt idx="1">
                  <c:v>ST</c:v>
                </c:pt>
                <c:pt idx="2">
                  <c:v>SC</c:v>
                </c:pt>
                <c:pt idx="3">
                  <c:v>Gen</c:v>
                </c:pt>
              </c:strCache>
            </c:strRef>
          </c:cat>
          <c:val>
            <c:numRef>
              <c:f>Sheet4!$S$6:$S$9</c:f>
              <c:numCache>
                <c:formatCode>General</c:formatCode>
                <c:ptCount val="4"/>
                <c:pt idx="0">
                  <c:v>4</c:v>
                </c:pt>
                <c:pt idx="1">
                  <c:v>5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18-4426-AB25-3C22AC3176C8}"/>
            </c:ext>
          </c:extLst>
        </c:ser>
        <c:ser>
          <c:idx val="2"/>
          <c:order val="2"/>
          <c:tx>
            <c:strRef>
              <c:f>Sheet4!$T$5</c:f>
              <c:strCache>
                <c:ptCount val="1"/>
                <c:pt idx="0">
                  <c:v>WEST SINGHBHUM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Sheet4!$Q$6:$Q$9</c:f>
              <c:strCache>
                <c:ptCount val="4"/>
                <c:pt idx="0">
                  <c:v>OBC</c:v>
                </c:pt>
                <c:pt idx="1">
                  <c:v>ST</c:v>
                </c:pt>
                <c:pt idx="2">
                  <c:v>SC</c:v>
                </c:pt>
                <c:pt idx="3">
                  <c:v>Gen</c:v>
                </c:pt>
              </c:strCache>
            </c:strRef>
          </c:cat>
          <c:val>
            <c:numRef>
              <c:f>Sheet4!$T$6:$T$9</c:f>
              <c:numCache>
                <c:formatCode>General</c:formatCode>
                <c:ptCount val="4"/>
                <c:pt idx="0">
                  <c:v>1</c:v>
                </c:pt>
                <c:pt idx="1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18-4426-AB25-3C22AC3176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07177864"/>
        <c:axId val="607178192"/>
        <c:axId val="0"/>
      </c:bar3DChart>
      <c:catAx>
        <c:axId val="607177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7178192"/>
        <c:crosses val="autoZero"/>
        <c:auto val="1"/>
        <c:lblAlgn val="ctr"/>
        <c:lblOffset val="100"/>
        <c:noMultiLvlLbl val="0"/>
      </c:catAx>
      <c:valAx>
        <c:axId val="607178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7177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Location of the Farm Pond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Sheet4!$J$13</c:f>
              <c:strCache>
                <c:ptCount val="1"/>
                <c:pt idx="0">
                  <c:v>Grand 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B23-4886-AC31-15D5CDD0669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B23-4886-AC31-15D5CDD0669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B23-4886-AC31-15D5CDD0669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Sheet4!$I$14:$I$16</c:f>
              <c:strCache>
                <c:ptCount val="3"/>
                <c:pt idx="0">
                  <c:v>Upland</c:v>
                </c:pt>
                <c:pt idx="1">
                  <c:v>Midland</c:v>
                </c:pt>
                <c:pt idx="2">
                  <c:v>Lowland</c:v>
                </c:pt>
              </c:strCache>
            </c:strRef>
          </c:cat>
          <c:val>
            <c:numRef>
              <c:f>Sheet4!$J$14:$J$16</c:f>
              <c:numCache>
                <c:formatCode>General</c:formatCode>
                <c:ptCount val="3"/>
                <c:pt idx="0">
                  <c:v>32</c:v>
                </c:pt>
                <c:pt idx="1">
                  <c:v>39</c:v>
                </c:pt>
                <c:pt idx="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B23-4886-AC31-15D5CDD066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Sheet1!$P$1</c:f>
              <c:strCache>
                <c:ptCount val="1"/>
                <c:pt idx="0">
                  <c:v>Price Range Pre-Intervention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Sheet1!$O$2:$O$15</c:f>
              <c:strCache>
                <c:ptCount val="14"/>
                <c:pt idx="0">
                  <c:v>Paddy</c:v>
                </c:pt>
                <c:pt idx="1">
                  <c:v>Tomato</c:v>
                </c:pt>
                <c:pt idx="2">
                  <c:v>Brinjal </c:v>
                </c:pt>
                <c:pt idx="3">
                  <c:v>Potato</c:v>
                </c:pt>
                <c:pt idx="4">
                  <c:v>Pigeon pea</c:v>
                </c:pt>
                <c:pt idx="5">
                  <c:v>Wheat</c:v>
                </c:pt>
                <c:pt idx="6">
                  <c:v>Mustard</c:v>
                </c:pt>
                <c:pt idx="7">
                  <c:v>Ladies Finger</c:v>
                </c:pt>
                <c:pt idx="8">
                  <c:v>Bitter Gourd</c:v>
                </c:pt>
                <c:pt idx="9">
                  <c:v>Pulses</c:v>
                </c:pt>
                <c:pt idx="10">
                  <c:v>Cauliflower</c:v>
                </c:pt>
                <c:pt idx="11">
                  <c:v>Cucumber</c:v>
                </c:pt>
                <c:pt idx="12">
                  <c:v>Bottle Gourd</c:v>
                </c:pt>
                <c:pt idx="13">
                  <c:v>Beans</c:v>
                </c:pt>
              </c:strCache>
            </c:strRef>
          </c:cat>
          <c:val>
            <c:numRef>
              <c:f>Sheet1!$P$2:$P$15</c:f>
              <c:numCache>
                <c:formatCode>General</c:formatCode>
                <c:ptCount val="14"/>
                <c:pt idx="0">
                  <c:v>500</c:v>
                </c:pt>
                <c:pt idx="1">
                  <c:v>4900</c:v>
                </c:pt>
                <c:pt idx="2">
                  <c:v>4000</c:v>
                </c:pt>
                <c:pt idx="3">
                  <c:v>500</c:v>
                </c:pt>
                <c:pt idx="4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FD-4F18-BCA3-5CF831B4D20E}"/>
            </c:ext>
          </c:extLst>
        </c:ser>
        <c:ser>
          <c:idx val="1"/>
          <c:order val="1"/>
          <c:tx>
            <c:strRef>
              <c:f>Sheet1!$Q$1</c:f>
              <c:strCache>
                <c:ptCount val="1"/>
                <c:pt idx="0">
                  <c:v>Price Range Post-Intervention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Sheet1!$O$2:$O$15</c:f>
              <c:strCache>
                <c:ptCount val="14"/>
                <c:pt idx="0">
                  <c:v>Paddy</c:v>
                </c:pt>
                <c:pt idx="1">
                  <c:v>Tomato</c:v>
                </c:pt>
                <c:pt idx="2">
                  <c:v>Brinjal </c:v>
                </c:pt>
                <c:pt idx="3">
                  <c:v>Potato</c:v>
                </c:pt>
                <c:pt idx="4">
                  <c:v>Pigeon pea</c:v>
                </c:pt>
                <c:pt idx="5">
                  <c:v>Wheat</c:v>
                </c:pt>
                <c:pt idx="6">
                  <c:v>Mustard</c:v>
                </c:pt>
                <c:pt idx="7">
                  <c:v>Ladies Finger</c:v>
                </c:pt>
                <c:pt idx="8">
                  <c:v>Bitter Gourd</c:v>
                </c:pt>
                <c:pt idx="9">
                  <c:v>Pulses</c:v>
                </c:pt>
                <c:pt idx="10">
                  <c:v>Cauliflower</c:v>
                </c:pt>
                <c:pt idx="11">
                  <c:v>Cucumber</c:v>
                </c:pt>
                <c:pt idx="12">
                  <c:v>Bottle Gourd</c:v>
                </c:pt>
                <c:pt idx="13">
                  <c:v>Beans</c:v>
                </c:pt>
              </c:strCache>
            </c:strRef>
          </c:cat>
          <c:val>
            <c:numRef>
              <c:f>Sheet1!$Q$2:$Q$15</c:f>
              <c:numCache>
                <c:formatCode>General</c:formatCode>
                <c:ptCount val="14"/>
                <c:pt idx="0">
                  <c:v>700</c:v>
                </c:pt>
                <c:pt idx="1">
                  <c:v>5800</c:v>
                </c:pt>
                <c:pt idx="2">
                  <c:v>8200</c:v>
                </c:pt>
                <c:pt idx="3">
                  <c:v>4400</c:v>
                </c:pt>
                <c:pt idx="4">
                  <c:v>6800</c:v>
                </c:pt>
                <c:pt idx="6">
                  <c:v>6000</c:v>
                </c:pt>
                <c:pt idx="7">
                  <c:v>7200</c:v>
                </c:pt>
                <c:pt idx="8">
                  <c:v>3000</c:v>
                </c:pt>
                <c:pt idx="9">
                  <c:v>7400</c:v>
                </c:pt>
                <c:pt idx="10">
                  <c:v>6000</c:v>
                </c:pt>
                <c:pt idx="11">
                  <c:v>2800</c:v>
                </c:pt>
                <c:pt idx="12">
                  <c:v>4500</c:v>
                </c:pt>
                <c:pt idx="13">
                  <c:v>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FD-4F18-BCA3-5CF831B4D2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307390432"/>
        <c:axId val="-1307393152"/>
      </c:barChart>
      <c:catAx>
        <c:axId val="-1307390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1307393152"/>
        <c:crosses val="autoZero"/>
        <c:auto val="1"/>
        <c:lblAlgn val="ctr"/>
        <c:lblOffset val="100"/>
        <c:noMultiLvlLbl val="0"/>
      </c:catAx>
      <c:valAx>
        <c:axId val="-1307393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Price Range=Max Price-Min Price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2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1307390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35000"/>
          <a:lumOff val="65000"/>
        </a:schemeClr>
      </a:solidFill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/>
    <cs:fontRef idx="minor">
      <a:schemeClr val="dk1"/>
    </cs:fontRef>
    <cs:spPr>
      <a:noFill/>
      <a:ln w="25400" cap="flat" cmpd="sng" algn="ctr">
        <a:solidFill>
          <a:schemeClr val="phClr"/>
        </a:solidFill>
        <a:miter lim="800000"/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19050" cap="flat" cmpd="sng" algn="ctr">
        <a:solidFill>
          <a:schemeClr val="phClr"/>
        </a:solidFill>
        <a:miter lim="800000"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1"/>
    <cs:effectRef idx="0"/>
    <cs:fontRef idx="minor">
      <a:schemeClr val="tx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0" kern="1200" cap="none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92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>
            <a:lumMod val="75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>
            <a:lumMod val="75000"/>
          </a:schemeClr>
        </a:solidFill>
      </a:ln>
      <a:scene3d>
        <a:camera prst="orthographicFront"/>
        <a:lightRig rig="threePt" dir="t"/>
      </a:scene3d>
      <a:sp3d prstMaterial="translucentPowder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  <a:ln>
        <a:solidFill>
          <a:schemeClr val="phClr">
            <a:lumMod val="7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lt1"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0" kern="1200" cap="none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84933E-7CB7-46CD-8037-AD91A214D169}" type="doc">
      <dgm:prSet loTypeId="urn:microsoft.com/office/officeart/2005/8/layout/process4" loCatId="process" qsTypeId="urn:microsoft.com/office/officeart/2005/8/quickstyle/simple1" qsCatId="simple" csTypeId="urn:microsoft.com/office/officeart/2005/8/colors/accent1_1" csCatId="accent1" phldr="1"/>
      <dgm:spPr/>
    </dgm:pt>
    <dgm:pt modelId="{5C3E1069-027E-452C-AA92-1169D9DD43EA}">
      <dgm:prSet phldrT="[Text]" custT="1"/>
      <dgm:spPr/>
      <dgm:t>
        <a:bodyPr/>
        <a:lstStyle/>
        <a:p>
          <a:r>
            <a:rPr lang="en-US" sz="1500" dirty="0"/>
            <a:t>TSRDS registers Samitis/Trusts</a:t>
          </a:r>
        </a:p>
      </dgm:t>
    </dgm:pt>
    <dgm:pt modelId="{2E1A3B4C-8D12-4796-8264-908A825C0A29}" type="parTrans" cxnId="{176738C6-FBB7-4054-9276-8E4EFBDEF300}">
      <dgm:prSet/>
      <dgm:spPr/>
      <dgm:t>
        <a:bodyPr/>
        <a:lstStyle/>
        <a:p>
          <a:endParaRPr lang="en-US" sz="1500"/>
        </a:p>
      </dgm:t>
    </dgm:pt>
    <dgm:pt modelId="{D4D86335-E231-449C-999C-754D85E6B043}" type="sibTrans" cxnId="{176738C6-FBB7-4054-9276-8E4EFBDEF300}">
      <dgm:prSet/>
      <dgm:spPr/>
      <dgm:t>
        <a:bodyPr/>
        <a:lstStyle/>
        <a:p>
          <a:endParaRPr lang="en-US" sz="1500"/>
        </a:p>
      </dgm:t>
    </dgm:pt>
    <dgm:pt modelId="{F67AF67F-2CFD-4FF6-A910-D60302C1E840}">
      <dgm:prSet phldrT="[Text]" custT="1"/>
      <dgm:spPr/>
      <dgm:t>
        <a:bodyPr/>
        <a:lstStyle/>
        <a:p>
          <a:r>
            <a:rPr lang="en-US" sz="1500" dirty="0"/>
            <a:t>Samiti organizes meeting with Gram Panchayat in each village </a:t>
          </a:r>
        </a:p>
      </dgm:t>
    </dgm:pt>
    <dgm:pt modelId="{45879C73-267B-41FF-BA96-EA3FD0E035E1}" type="parTrans" cxnId="{C49F9AB2-933F-49A2-BA7F-24D81122E644}">
      <dgm:prSet/>
      <dgm:spPr/>
      <dgm:t>
        <a:bodyPr/>
        <a:lstStyle/>
        <a:p>
          <a:endParaRPr lang="en-US" sz="1500"/>
        </a:p>
      </dgm:t>
    </dgm:pt>
    <dgm:pt modelId="{B06F1369-01CA-486E-BA98-D41BBBEC1D22}" type="sibTrans" cxnId="{C49F9AB2-933F-49A2-BA7F-24D81122E644}">
      <dgm:prSet/>
      <dgm:spPr/>
      <dgm:t>
        <a:bodyPr/>
        <a:lstStyle/>
        <a:p>
          <a:endParaRPr lang="en-US" sz="1500"/>
        </a:p>
      </dgm:t>
    </dgm:pt>
    <dgm:pt modelId="{8C9E7FF8-72FA-4B9E-B504-A68DE15A10B4}">
      <dgm:prSet phldrT="[Text]" custT="1"/>
      <dgm:spPr/>
      <dgm:t>
        <a:bodyPr/>
        <a:lstStyle/>
        <a:p>
          <a:r>
            <a:rPr lang="en-US" sz="1500" dirty="0"/>
            <a:t>Finalizes the farmer for farm ponds after visiting the site</a:t>
          </a:r>
        </a:p>
      </dgm:t>
    </dgm:pt>
    <dgm:pt modelId="{AD0D1364-E3E3-43AA-9A98-7E19473A3F86}" type="parTrans" cxnId="{E4AA014C-79E5-49EC-ADE9-2722E8B6DCE2}">
      <dgm:prSet/>
      <dgm:spPr/>
      <dgm:t>
        <a:bodyPr/>
        <a:lstStyle/>
        <a:p>
          <a:endParaRPr lang="en-US" sz="1500"/>
        </a:p>
      </dgm:t>
    </dgm:pt>
    <dgm:pt modelId="{B4726FDD-7896-4B48-973B-2256CF0C34B1}" type="sibTrans" cxnId="{E4AA014C-79E5-49EC-ADE9-2722E8B6DCE2}">
      <dgm:prSet/>
      <dgm:spPr/>
      <dgm:t>
        <a:bodyPr/>
        <a:lstStyle/>
        <a:p>
          <a:endParaRPr lang="en-US" sz="1500"/>
        </a:p>
      </dgm:t>
    </dgm:pt>
    <dgm:pt modelId="{407A76F6-6D79-4BC5-8D6B-6B217AD59A07}">
      <dgm:prSet custT="1"/>
      <dgm:spPr/>
      <dgm:t>
        <a:bodyPr/>
        <a:lstStyle/>
        <a:p>
          <a:r>
            <a:rPr lang="en-US" sz="1500" dirty="0"/>
            <a:t>Samiti members Informs TSRDS </a:t>
          </a:r>
        </a:p>
      </dgm:t>
    </dgm:pt>
    <dgm:pt modelId="{E1303A78-632F-44C5-9C4F-DDBE0E3A2168}" type="parTrans" cxnId="{D012C2F2-0980-4C0A-82B0-40E6ACAA57F8}">
      <dgm:prSet/>
      <dgm:spPr/>
      <dgm:t>
        <a:bodyPr/>
        <a:lstStyle/>
        <a:p>
          <a:endParaRPr lang="en-US" sz="1500"/>
        </a:p>
      </dgm:t>
    </dgm:pt>
    <dgm:pt modelId="{DCFFAA30-68E8-4D6F-B08C-D0179ECD16CA}" type="sibTrans" cxnId="{D012C2F2-0980-4C0A-82B0-40E6ACAA57F8}">
      <dgm:prSet/>
      <dgm:spPr/>
      <dgm:t>
        <a:bodyPr/>
        <a:lstStyle/>
        <a:p>
          <a:endParaRPr lang="en-US" sz="1500"/>
        </a:p>
      </dgm:t>
    </dgm:pt>
    <dgm:pt modelId="{C6A0553B-1BB5-4E29-852B-BF24479C6338}">
      <dgm:prSet custT="1"/>
      <dgm:spPr/>
      <dgm:t>
        <a:bodyPr/>
        <a:lstStyle/>
        <a:p>
          <a:r>
            <a:rPr lang="en-US" sz="1500" dirty="0"/>
            <a:t>TSRDS staff evaluates the site and finalizes the deal after signing the land papers and receiving token money of Rs.10000</a:t>
          </a:r>
        </a:p>
      </dgm:t>
    </dgm:pt>
    <dgm:pt modelId="{33C0C644-4C88-43AB-ACC9-BFF6A8C567FB}" type="parTrans" cxnId="{F3F14A01-BF85-4969-A212-9C8A58C0F6B6}">
      <dgm:prSet/>
      <dgm:spPr/>
      <dgm:t>
        <a:bodyPr/>
        <a:lstStyle/>
        <a:p>
          <a:endParaRPr lang="en-US" sz="1500"/>
        </a:p>
      </dgm:t>
    </dgm:pt>
    <dgm:pt modelId="{8E2C73A4-3298-4376-ABAD-FE812C776826}" type="sibTrans" cxnId="{F3F14A01-BF85-4969-A212-9C8A58C0F6B6}">
      <dgm:prSet/>
      <dgm:spPr/>
      <dgm:t>
        <a:bodyPr/>
        <a:lstStyle/>
        <a:p>
          <a:endParaRPr lang="en-US" sz="1500"/>
        </a:p>
      </dgm:t>
    </dgm:pt>
    <dgm:pt modelId="{91907BEA-A75B-461E-9C67-EF4814B5336B}">
      <dgm:prSet custT="1"/>
      <dgm:spPr/>
      <dgm:t>
        <a:bodyPr/>
        <a:lstStyle/>
        <a:p>
          <a:r>
            <a:rPr lang="en-US" sz="1500" dirty="0"/>
            <a:t>Samiti members hire contractors and the construction work begins.</a:t>
          </a:r>
        </a:p>
      </dgm:t>
    </dgm:pt>
    <dgm:pt modelId="{7EBF65EF-5D8F-48E1-9146-13BD89411A49}" type="parTrans" cxnId="{A9D32AAB-F4A3-48BE-B7CD-930CC134327C}">
      <dgm:prSet/>
      <dgm:spPr/>
      <dgm:t>
        <a:bodyPr/>
        <a:lstStyle/>
        <a:p>
          <a:endParaRPr lang="en-US" sz="1500"/>
        </a:p>
      </dgm:t>
    </dgm:pt>
    <dgm:pt modelId="{2658CD84-C2DA-4AD8-908E-3BEF07D9ED9E}" type="sibTrans" cxnId="{A9D32AAB-F4A3-48BE-B7CD-930CC134327C}">
      <dgm:prSet/>
      <dgm:spPr/>
      <dgm:t>
        <a:bodyPr/>
        <a:lstStyle/>
        <a:p>
          <a:endParaRPr lang="en-US" sz="1500"/>
        </a:p>
      </dgm:t>
    </dgm:pt>
    <dgm:pt modelId="{3072BAEB-BB57-4B9C-BD73-C4376F819E7B}" type="pres">
      <dgm:prSet presAssocID="{5C84933E-7CB7-46CD-8037-AD91A214D169}" presName="Name0" presStyleCnt="0">
        <dgm:presLayoutVars>
          <dgm:dir/>
          <dgm:animLvl val="lvl"/>
          <dgm:resizeHandles val="exact"/>
        </dgm:presLayoutVars>
      </dgm:prSet>
      <dgm:spPr/>
    </dgm:pt>
    <dgm:pt modelId="{4CD49C71-9B36-494B-AC82-09FCBD4111BB}" type="pres">
      <dgm:prSet presAssocID="{91907BEA-A75B-461E-9C67-EF4814B5336B}" presName="boxAndChildren" presStyleCnt="0"/>
      <dgm:spPr/>
    </dgm:pt>
    <dgm:pt modelId="{14A6CF9B-D2C3-4973-AC93-4E22740E1BB6}" type="pres">
      <dgm:prSet presAssocID="{91907BEA-A75B-461E-9C67-EF4814B5336B}" presName="parentTextBox" presStyleLbl="node1" presStyleIdx="0" presStyleCnt="6"/>
      <dgm:spPr/>
    </dgm:pt>
    <dgm:pt modelId="{98060193-DCFD-4586-A020-5DC1041C8376}" type="pres">
      <dgm:prSet presAssocID="{8E2C73A4-3298-4376-ABAD-FE812C776826}" presName="sp" presStyleCnt="0"/>
      <dgm:spPr/>
    </dgm:pt>
    <dgm:pt modelId="{91C8441F-FACF-44CD-A576-6ADAA0C5EB81}" type="pres">
      <dgm:prSet presAssocID="{C6A0553B-1BB5-4E29-852B-BF24479C6338}" presName="arrowAndChildren" presStyleCnt="0"/>
      <dgm:spPr/>
    </dgm:pt>
    <dgm:pt modelId="{08440715-96A6-4493-8C4E-56BABA5E5E26}" type="pres">
      <dgm:prSet presAssocID="{C6A0553B-1BB5-4E29-852B-BF24479C6338}" presName="parentTextArrow" presStyleLbl="node1" presStyleIdx="1" presStyleCnt="6"/>
      <dgm:spPr/>
    </dgm:pt>
    <dgm:pt modelId="{51318950-EEE0-46FC-A27E-C960B1921ADA}" type="pres">
      <dgm:prSet presAssocID="{DCFFAA30-68E8-4D6F-B08C-D0179ECD16CA}" presName="sp" presStyleCnt="0"/>
      <dgm:spPr/>
    </dgm:pt>
    <dgm:pt modelId="{52CF8601-D519-4AAC-97B5-B5EBDBF81FFC}" type="pres">
      <dgm:prSet presAssocID="{407A76F6-6D79-4BC5-8D6B-6B217AD59A07}" presName="arrowAndChildren" presStyleCnt="0"/>
      <dgm:spPr/>
    </dgm:pt>
    <dgm:pt modelId="{7E24FA38-1AB2-4142-BC0D-4DA2D47CDFED}" type="pres">
      <dgm:prSet presAssocID="{407A76F6-6D79-4BC5-8D6B-6B217AD59A07}" presName="parentTextArrow" presStyleLbl="node1" presStyleIdx="2" presStyleCnt="6"/>
      <dgm:spPr/>
    </dgm:pt>
    <dgm:pt modelId="{5F22C559-F185-4233-8326-8F1C7613573D}" type="pres">
      <dgm:prSet presAssocID="{B4726FDD-7896-4B48-973B-2256CF0C34B1}" presName="sp" presStyleCnt="0"/>
      <dgm:spPr/>
    </dgm:pt>
    <dgm:pt modelId="{A1A6C6E3-1279-4FF7-A137-32CAFA77C843}" type="pres">
      <dgm:prSet presAssocID="{8C9E7FF8-72FA-4B9E-B504-A68DE15A10B4}" presName="arrowAndChildren" presStyleCnt="0"/>
      <dgm:spPr/>
    </dgm:pt>
    <dgm:pt modelId="{2024DDA8-F8B6-4B8E-B6CB-B4B6392C6131}" type="pres">
      <dgm:prSet presAssocID="{8C9E7FF8-72FA-4B9E-B504-A68DE15A10B4}" presName="parentTextArrow" presStyleLbl="node1" presStyleIdx="3" presStyleCnt="6"/>
      <dgm:spPr/>
    </dgm:pt>
    <dgm:pt modelId="{2C897351-C805-45B8-BB1C-17F1857CD350}" type="pres">
      <dgm:prSet presAssocID="{B06F1369-01CA-486E-BA98-D41BBBEC1D22}" presName="sp" presStyleCnt="0"/>
      <dgm:spPr/>
    </dgm:pt>
    <dgm:pt modelId="{0A284351-B06D-4D5E-A5E8-024D7E250A77}" type="pres">
      <dgm:prSet presAssocID="{F67AF67F-2CFD-4FF6-A910-D60302C1E840}" presName="arrowAndChildren" presStyleCnt="0"/>
      <dgm:spPr/>
    </dgm:pt>
    <dgm:pt modelId="{C0142176-8251-44C5-9723-1FA7A34EFA74}" type="pres">
      <dgm:prSet presAssocID="{F67AF67F-2CFD-4FF6-A910-D60302C1E840}" presName="parentTextArrow" presStyleLbl="node1" presStyleIdx="4" presStyleCnt="6"/>
      <dgm:spPr/>
    </dgm:pt>
    <dgm:pt modelId="{D1E955D7-B477-4876-AA80-1AFC8B3E94C7}" type="pres">
      <dgm:prSet presAssocID="{D4D86335-E231-449C-999C-754D85E6B043}" presName="sp" presStyleCnt="0"/>
      <dgm:spPr/>
    </dgm:pt>
    <dgm:pt modelId="{4A220E6F-92B2-45A6-A5B6-A2DDEAA3541D}" type="pres">
      <dgm:prSet presAssocID="{5C3E1069-027E-452C-AA92-1169D9DD43EA}" presName="arrowAndChildren" presStyleCnt="0"/>
      <dgm:spPr/>
    </dgm:pt>
    <dgm:pt modelId="{C247284D-0F89-4D8E-8ECC-EA66208E2379}" type="pres">
      <dgm:prSet presAssocID="{5C3E1069-027E-452C-AA92-1169D9DD43EA}" presName="parentTextArrow" presStyleLbl="node1" presStyleIdx="5" presStyleCnt="6"/>
      <dgm:spPr/>
    </dgm:pt>
  </dgm:ptLst>
  <dgm:cxnLst>
    <dgm:cxn modelId="{F3F14A01-BF85-4969-A212-9C8A58C0F6B6}" srcId="{5C84933E-7CB7-46CD-8037-AD91A214D169}" destId="{C6A0553B-1BB5-4E29-852B-BF24479C6338}" srcOrd="4" destOrd="0" parTransId="{33C0C644-4C88-43AB-ACC9-BFF6A8C567FB}" sibTransId="{8E2C73A4-3298-4376-ABAD-FE812C776826}"/>
    <dgm:cxn modelId="{B5775A0C-4C15-44BB-9A89-BC2CC6E1319C}" type="presOf" srcId="{5C84933E-7CB7-46CD-8037-AD91A214D169}" destId="{3072BAEB-BB57-4B9C-BD73-C4376F819E7B}" srcOrd="0" destOrd="0" presId="urn:microsoft.com/office/officeart/2005/8/layout/process4"/>
    <dgm:cxn modelId="{CE85F85D-6EA0-4AE1-BD2C-F8821CFF0AA6}" type="presOf" srcId="{F67AF67F-2CFD-4FF6-A910-D60302C1E840}" destId="{C0142176-8251-44C5-9723-1FA7A34EFA74}" srcOrd="0" destOrd="0" presId="urn:microsoft.com/office/officeart/2005/8/layout/process4"/>
    <dgm:cxn modelId="{B57F3F67-201D-44B4-966B-359E28581B97}" type="presOf" srcId="{8C9E7FF8-72FA-4B9E-B504-A68DE15A10B4}" destId="{2024DDA8-F8B6-4B8E-B6CB-B4B6392C6131}" srcOrd="0" destOrd="0" presId="urn:microsoft.com/office/officeart/2005/8/layout/process4"/>
    <dgm:cxn modelId="{E4AA014C-79E5-49EC-ADE9-2722E8B6DCE2}" srcId="{5C84933E-7CB7-46CD-8037-AD91A214D169}" destId="{8C9E7FF8-72FA-4B9E-B504-A68DE15A10B4}" srcOrd="2" destOrd="0" parTransId="{AD0D1364-E3E3-43AA-9A98-7E19473A3F86}" sibTransId="{B4726FDD-7896-4B48-973B-2256CF0C34B1}"/>
    <dgm:cxn modelId="{1D288582-17C2-4F44-8E0F-6DF538533B48}" type="presOf" srcId="{5C3E1069-027E-452C-AA92-1169D9DD43EA}" destId="{C247284D-0F89-4D8E-8ECC-EA66208E2379}" srcOrd="0" destOrd="0" presId="urn:microsoft.com/office/officeart/2005/8/layout/process4"/>
    <dgm:cxn modelId="{24203487-DD92-48FB-9230-FB75173FFABB}" type="presOf" srcId="{C6A0553B-1BB5-4E29-852B-BF24479C6338}" destId="{08440715-96A6-4493-8C4E-56BABA5E5E26}" srcOrd="0" destOrd="0" presId="urn:microsoft.com/office/officeart/2005/8/layout/process4"/>
    <dgm:cxn modelId="{A9C7088D-6E82-4469-B697-7664939116F5}" type="presOf" srcId="{407A76F6-6D79-4BC5-8D6B-6B217AD59A07}" destId="{7E24FA38-1AB2-4142-BC0D-4DA2D47CDFED}" srcOrd="0" destOrd="0" presId="urn:microsoft.com/office/officeart/2005/8/layout/process4"/>
    <dgm:cxn modelId="{A9D32AAB-F4A3-48BE-B7CD-930CC134327C}" srcId="{5C84933E-7CB7-46CD-8037-AD91A214D169}" destId="{91907BEA-A75B-461E-9C67-EF4814B5336B}" srcOrd="5" destOrd="0" parTransId="{7EBF65EF-5D8F-48E1-9146-13BD89411A49}" sibTransId="{2658CD84-C2DA-4AD8-908E-3BEF07D9ED9E}"/>
    <dgm:cxn modelId="{227161AF-0A05-4E4F-9996-00F2A7F96233}" type="presOf" srcId="{91907BEA-A75B-461E-9C67-EF4814B5336B}" destId="{14A6CF9B-D2C3-4973-AC93-4E22740E1BB6}" srcOrd="0" destOrd="0" presId="urn:microsoft.com/office/officeart/2005/8/layout/process4"/>
    <dgm:cxn modelId="{C49F9AB2-933F-49A2-BA7F-24D81122E644}" srcId="{5C84933E-7CB7-46CD-8037-AD91A214D169}" destId="{F67AF67F-2CFD-4FF6-A910-D60302C1E840}" srcOrd="1" destOrd="0" parTransId="{45879C73-267B-41FF-BA96-EA3FD0E035E1}" sibTransId="{B06F1369-01CA-486E-BA98-D41BBBEC1D22}"/>
    <dgm:cxn modelId="{176738C6-FBB7-4054-9276-8E4EFBDEF300}" srcId="{5C84933E-7CB7-46CD-8037-AD91A214D169}" destId="{5C3E1069-027E-452C-AA92-1169D9DD43EA}" srcOrd="0" destOrd="0" parTransId="{2E1A3B4C-8D12-4796-8264-908A825C0A29}" sibTransId="{D4D86335-E231-449C-999C-754D85E6B043}"/>
    <dgm:cxn modelId="{D012C2F2-0980-4C0A-82B0-40E6ACAA57F8}" srcId="{5C84933E-7CB7-46CD-8037-AD91A214D169}" destId="{407A76F6-6D79-4BC5-8D6B-6B217AD59A07}" srcOrd="3" destOrd="0" parTransId="{E1303A78-632F-44C5-9C4F-DDBE0E3A2168}" sibTransId="{DCFFAA30-68E8-4D6F-B08C-D0179ECD16CA}"/>
    <dgm:cxn modelId="{FB595FC9-D140-45A6-871E-71EC33E2A65B}" type="presParOf" srcId="{3072BAEB-BB57-4B9C-BD73-C4376F819E7B}" destId="{4CD49C71-9B36-494B-AC82-09FCBD4111BB}" srcOrd="0" destOrd="0" presId="urn:microsoft.com/office/officeart/2005/8/layout/process4"/>
    <dgm:cxn modelId="{B54B8823-FED7-43BA-B6C9-68DD20E3EA63}" type="presParOf" srcId="{4CD49C71-9B36-494B-AC82-09FCBD4111BB}" destId="{14A6CF9B-D2C3-4973-AC93-4E22740E1BB6}" srcOrd="0" destOrd="0" presId="urn:microsoft.com/office/officeart/2005/8/layout/process4"/>
    <dgm:cxn modelId="{8BFBE3CC-5917-40D1-9B96-86A147B797CF}" type="presParOf" srcId="{3072BAEB-BB57-4B9C-BD73-C4376F819E7B}" destId="{98060193-DCFD-4586-A020-5DC1041C8376}" srcOrd="1" destOrd="0" presId="urn:microsoft.com/office/officeart/2005/8/layout/process4"/>
    <dgm:cxn modelId="{9060DD45-F29E-456A-BA14-381760CA0F41}" type="presParOf" srcId="{3072BAEB-BB57-4B9C-BD73-C4376F819E7B}" destId="{91C8441F-FACF-44CD-A576-6ADAA0C5EB81}" srcOrd="2" destOrd="0" presId="urn:microsoft.com/office/officeart/2005/8/layout/process4"/>
    <dgm:cxn modelId="{48BE9950-BF6C-4AC8-93E8-8452E0DE140F}" type="presParOf" srcId="{91C8441F-FACF-44CD-A576-6ADAA0C5EB81}" destId="{08440715-96A6-4493-8C4E-56BABA5E5E26}" srcOrd="0" destOrd="0" presId="urn:microsoft.com/office/officeart/2005/8/layout/process4"/>
    <dgm:cxn modelId="{829EDACA-FBF9-490E-B28D-7AE06CC49B28}" type="presParOf" srcId="{3072BAEB-BB57-4B9C-BD73-C4376F819E7B}" destId="{51318950-EEE0-46FC-A27E-C960B1921ADA}" srcOrd="3" destOrd="0" presId="urn:microsoft.com/office/officeart/2005/8/layout/process4"/>
    <dgm:cxn modelId="{20942E5A-0525-48BA-8508-AC5CF4F1661B}" type="presParOf" srcId="{3072BAEB-BB57-4B9C-BD73-C4376F819E7B}" destId="{52CF8601-D519-4AAC-97B5-B5EBDBF81FFC}" srcOrd="4" destOrd="0" presId="urn:microsoft.com/office/officeart/2005/8/layout/process4"/>
    <dgm:cxn modelId="{F3D868B9-564D-4898-80B6-74FE40FCCDF3}" type="presParOf" srcId="{52CF8601-D519-4AAC-97B5-B5EBDBF81FFC}" destId="{7E24FA38-1AB2-4142-BC0D-4DA2D47CDFED}" srcOrd="0" destOrd="0" presId="urn:microsoft.com/office/officeart/2005/8/layout/process4"/>
    <dgm:cxn modelId="{B3BDC6FD-1956-4632-BF3E-9FACD604FB28}" type="presParOf" srcId="{3072BAEB-BB57-4B9C-BD73-C4376F819E7B}" destId="{5F22C559-F185-4233-8326-8F1C7613573D}" srcOrd="5" destOrd="0" presId="urn:microsoft.com/office/officeart/2005/8/layout/process4"/>
    <dgm:cxn modelId="{51A4ED5A-514E-494F-B1B9-7D5B2DB4961E}" type="presParOf" srcId="{3072BAEB-BB57-4B9C-BD73-C4376F819E7B}" destId="{A1A6C6E3-1279-4FF7-A137-32CAFA77C843}" srcOrd="6" destOrd="0" presId="urn:microsoft.com/office/officeart/2005/8/layout/process4"/>
    <dgm:cxn modelId="{0ED33417-41A6-4D37-AB38-AE0C2EED8027}" type="presParOf" srcId="{A1A6C6E3-1279-4FF7-A137-32CAFA77C843}" destId="{2024DDA8-F8B6-4B8E-B6CB-B4B6392C6131}" srcOrd="0" destOrd="0" presId="urn:microsoft.com/office/officeart/2005/8/layout/process4"/>
    <dgm:cxn modelId="{AAAC7F55-77BB-4AC9-A5DA-606BBF9230B4}" type="presParOf" srcId="{3072BAEB-BB57-4B9C-BD73-C4376F819E7B}" destId="{2C897351-C805-45B8-BB1C-17F1857CD350}" srcOrd="7" destOrd="0" presId="urn:microsoft.com/office/officeart/2005/8/layout/process4"/>
    <dgm:cxn modelId="{ED08CA1C-82B9-46D6-A8CF-0192A0137538}" type="presParOf" srcId="{3072BAEB-BB57-4B9C-BD73-C4376F819E7B}" destId="{0A284351-B06D-4D5E-A5E8-024D7E250A77}" srcOrd="8" destOrd="0" presId="urn:microsoft.com/office/officeart/2005/8/layout/process4"/>
    <dgm:cxn modelId="{3D9BF20D-4890-4AAE-9EFF-A1C186C4F02A}" type="presParOf" srcId="{0A284351-B06D-4D5E-A5E8-024D7E250A77}" destId="{C0142176-8251-44C5-9723-1FA7A34EFA74}" srcOrd="0" destOrd="0" presId="urn:microsoft.com/office/officeart/2005/8/layout/process4"/>
    <dgm:cxn modelId="{D9C8FBCA-455B-40B9-8B65-6065DF27FB54}" type="presParOf" srcId="{3072BAEB-BB57-4B9C-BD73-C4376F819E7B}" destId="{D1E955D7-B477-4876-AA80-1AFC8B3E94C7}" srcOrd="9" destOrd="0" presId="urn:microsoft.com/office/officeart/2005/8/layout/process4"/>
    <dgm:cxn modelId="{E6BA6172-5C2D-4200-8D14-D1F290FA49D4}" type="presParOf" srcId="{3072BAEB-BB57-4B9C-BD73-C4376F819E7B}" destId="{4A220E6F-92B2-45A6-A5B6-A2DDEAA3541D}" srcOrd="10" destOrd="0" presId="urn:microsoft.com/office/officeart/2005/8/layout/process4"/>
    <dgm:cxn modelId="{C70AF5A3-CD12-40F2-AC65-8DC33C3DF3B4}" type="presParOf" srcId="{4A220E6F-92B2-45A6-A5B6-A2DDEAA3541D}" destId="{C247284D-0F89-4D8E-8ECC-EA66208E237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A6CF9B-D2C3-4973-AC93-4E22740E1BB6}">
      <dsp:nvSpPr>
        <dsp:cNvPr id="0" name=""/>
        <dsp:cNvSpPr/>
      </dsp:nvSpPr>
      <dsp:spPr>
        <a:xfrm>
          <a:off x="0" y="4425512"/>
          <a:ext cx="4806820" cy="5808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Samiti members hire contractors and the construction work begins.</a:t>
          </a:r>
        </a:p>
      </dsp:txBody>
      <dsp:txXfrm>
        <a:off x="0" y="4425512"/>
        <a:ext cx="4806820" cy="580846"/>
      </dsp:txXfrm>
    </dsp:sp>
    <dsp:sp modelId="{08440715-96A6-4493-8C4E-56BABA5E5E26}">
      <dsp:nvSpPr>
        <dsp:cNvPr id="0" name=""/>
        <dsp:cNvSpPr/>
      </dsp:nvSpPr>
      <dsp:spPr>
        <a:xfrm rot="10800000">
          <a:off x="0" y="3540883"/>
          <a:ext cx="4806820" cy="893341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TSRDS staff evaluates the site and finalizes the deal after signing the land papers and receiving token money of Rs.10000</a:t>
          </a:r>
        </a:p>
      </dsp:txBody>
      <dsp:txXfrm rot="10800000">
        <a:off x="0" y="3540883"/>
        <a:ext cx="4806820" cy="580466"/>
      </dsp:txXfrm>
    </dsp:sp>
    <dsp:sp modelId="{7E24FA38-1AB2-4142-BC0D-4DA2D47CDFED}">
      <dsp:nvSpPr>
        <dsp:cNvPr id="0" name=""/>
        <dsp:cNvSpPr/>
      </dsp:nvSpPr>
      <dsp:spPr>
        <a:xfrm rot="10800000">
          <a:off x="0" y="2656255"/>
          <a:ext cx="4806820" cy="893341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Samiti members Informs TSRDS </a:t>
          </a:r>
        </a:p>
      </dsp:txBody>
      <dsp:txXfrm rot="10800000">
        <a:off x="0" y="2656255"/>
        <a:ext cx="4806820" cy="580466"/>
      </dsp:txXfrm>
    </dsp:sp>
    <dsp:sp modelId="{2024DDA8-F8B6-4B8E-B6CB-B4B6392C6131}">
      <dsp:nvSpPr>
        <dsp:cNvPr id="0" name=""/>
        <dsp:cNvSpPr/>
      </dsp:nvSpPr>
      <dsp:spPr>
        <a:xfrm rot="10800000">
          <a:off x="0" y="1771626"/>
          <a:ext cx="4806820" cy="893341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Finalizes the farmer for farm ponds after visiting the site</a:t>
          </a:r>
        </a:p>
      </dsp:txBody>
      <dsp:txXfrm rot="10800000">
        <a:off x="0" y="1771626"/>
        <a:ext cx="4806820" cy="580466"/>
      </dsp:txXfrm>
    </dsp:sp>
    <dsp:sp modelId="{C0142176-8251-44C5-9723-1FA7A34EFA74}">
      <dsp:nvSpPr>
        <dsp:cNvPr id="0" name=""/>
        <dsp:cNvSpPr/>
      </dsp:nvSpPr>
      <dsp:spPr>
        <a:xfrm rot="10800000">
          <a:off x="0" y="886997"/>
          <a:ext cx="4806820" cy="893341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Samiti organizes meeting with Gram Panchayat in each village </a:t>
          </a:r>
        </a:p>
      </dsp:txBody>
      <dsp:txXfrm rot="10800000">
        <a:off x="0" y="886997"/>
        <a:ext cx="4806820" cy="580466"/>
      </dsp:txXfrm>
    </dsp:sp>
    <dsp:sp modelId="{C247284D-0F89-4D8E-8ECC-EA66208E2379}">
      <dsp:nvSpPr>
        <dsp:cNvPr id="0" name=""/>
        <dsp:cNvSpPr/>
      </dsp:nvSpPr>
      <dsp:spPr>
        <a:xfrm rot="10800000">
          <a:off x="0" y="2369"/>
          <a:ext cx="4806820" cy="893341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TSRDS registers Samitis/Trusts</a:t>
          </a:r>
        </a:p>
      </dsp:txBody>
      <dsp:txXfrm rot="10800000">
        <a:off x="0" y="2369"/>
        <a:ext cx="4806820" cy="5804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CFB0-A432-4815-97B8-923DF28B5E01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CE87-724D-4831-B6F5-D695032D5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96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CFB0-A432-4815-97B8-923DF28B5E01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CE87-724D-4831-B6F5-D695032D5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11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CFB0-A432-4815-97B8-923DF28B5E01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CE87-724D-4831-B6F5-D695032D5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209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CFB0-A432-4815-97B8-923DF28B5E01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CE87-724D-4831-B6F5-D695032D5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15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CFB0-A432-4815-97B8-923DF28B5E01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CE87-724D-4831-B6F5-D695032D5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270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CFB0-A432-4815-97B8-923DF28B5E01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CE87-724D-4831-B6F5-D695032D5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22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CFB0-A432-4815-97B8-923DF28B5E01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CE87-724D-4831-B6F5-D695032D5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32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CFB0-A432-4815-97B8-923DF28B5E01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CE87-724D-4831-B6F5-D695032D5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CFB0-A432-4815-97B8-923DF28B5E01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CE87-724D-4831-B6F5-D695032D5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535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CFB0-A432-4815-97B8-923DF28B5E01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CE87-724D-4831-B6F5-D695032D5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4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2CFB0-A432-4815-97B8-923DF28B5E01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CE87-724D-4831-B6F5-D695032D5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31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2CFB0-A432-4815-97B8-923DF28B5E01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ECE87-724D-4831-B6F5-D695032D5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0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3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Enhancing water, food and income security through Farm Ponds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Meghna Mukherjee</a:t>
            </a:r>
          </a:p>
          <a:p>
            <a:r>
              <a:rPr lang="en-US" dirty="0" err="1"/>
              <a:t>Nirmalya</a:t>
            </a:r>
            <a:r>
              <a:rPr lang="en-US" dirty="0"/>
              <a:t> Choudhury</a:t>
            </a:r>
          </a:p>
        </p:txBody>
      </p:sp>
    </p:spTree>
    <p:extLst>
      <p:ext uri="{BB962C8B-B14F-4D97-AF65-F5344CB8AC3E}">
        <p14:creationId xmlns:p14="http://schemas.microsoft.com/office/powerpoint/2010/main" val="4050820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9612535-EFED-4046-823D-1C6C4993F7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0220459"/>
              </p:ext>
            </p:extLst>
          </p:nvPr>
        </p:nvGraphicFramePr>
        <p:xfrm>
          <a:off x="124407" y="1411411"/>
          <a:ext cx="3934409" cy="2666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5EC809A-8A65-4DD6-BEEA-07327D0E26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5500517"/>
              </p:ext>
            </p:extLst>
          </p:nvPr>
        </p:nvGraphicFramePr>
        <p:xfrm>
          <a:off x="6879771" y="1411411"/>
          <a:ext cx="5312229" cy="2880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1EE94C0-5BF0-4CE0-8955-41889D2FE6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1608255"/>
              </p:ext>
            </p:extLst>
          </p:nvPr>
        </p:nvGraphicFramePr>
        <p:xfrm>
          <a:off x="124407" y="404948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013295F-90F1-4B4D-906A-D0726B112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437662"/>
              </p:ext>
            </p:extLst>
          </p:nvPr>
        </p:nvGraphicFramePr>
        <p:xfrm>
          <a:off x="7268547" y="4935572"/>
          <a:ext cx="4799046" cy="1787144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1961501">
                  <a:extLst>
                    <a:ext uri="{9D8B030D-6E8A-4147-A177-3AD203B41FA5}">
                      <a16:colId xmlns:a16="http://schemas.microsoft.com/office/drawing/2014/main" val="15214310"/>
                    </a:ext>
                  </a:extLst>
                </a:gridCol>
                <a:gridCol w="1491319">
                  <a:extLst>
                    <a:ext uri="{9D8B030D-6E8A-4147-A177-3AD203B41FA5}">
                      <a16:colId xmlns:a16="http://schemas.microsoft.com/office/drawing/2014/main" val="1041397711"/>
                    </a:ext>
                  </a:extLst>
                </a:gridCol>
                <a:gridCol w="1346226">
                  <a:extLst>
                    <a:ext uri="{9D8B030D-6E8A-4147-A177-3AD203B41FA5}">
                      <a16:colId xmlns:a16="http://schemas.microsoft.com/office/drawing/2014/main" val="2961096759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TSRDS Pond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NO. OF MONTHS TILL WHICH POND HAS WATER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WATER LEVEL IN FEBRUARY? (IN FEET)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99464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Upland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7784903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Midland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500165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Lowland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4268395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Overall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2943359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AB34904-E7E6-49B5-A8CB-AADC9A331120}"/>
              </a:ext>
            </a:extLst>
          </p:cNvPr>
          <p:cNvSpPr txBox="1"/>
          <p:nvPr/>
        </p:nvSpPr>
        <p:spPr>
          <a:xfrm>
            <a:off x="410547" y="307910"/>
            <a:ext cx="11103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Ownership, Location and Water retention capacity</a:t>
            </a:r>
          </a:p>
        </p:txBody>
      </p:sp>
    </p:spTree>
    <p:extLst>
      <p:ext uri="{BB962C8B-B14F-4D97-AF65-F5344CB8AC3E}">
        <p14:creationId xmlns:p14="http://schemas.microsoft.com/office/powerpoint/2010/main" val="2373588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AB34904-E7E6-49B5-A8CB-AADC9A331120}"/>
              </a:ext>
            </a:extLst>
          </p:cNvPr>
          <p:cNvSpPr txBox="1"/>
          <p:nvPr/>
        </p:nvSpPr>
        <p:spPr>
          <a:xfrm>
            <a:off x="410547" y="307910"/>
            <a:ext cx="11103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Crop Intensification and Yield </a:t>
            </a:r>
            <a:r>
              <a:rPr lang="en-US" sz="3200" dirty="0" err="1"/>
              <a:t>Stabilisation</a:t>
            </a:r>
            <a:endParaRPr lang="en-US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600D19-C3C4-47FC-A77E-A54DF436B740}"/>
              </a:ext>
            </a:extLst>
          </p:cNvPr>
          <p:cNvSpPr txBox="1"/>
          <p:nvPr/>
        </p:nvSpPr>
        <p:spPr>
          <a:xfrm>
            <a:off x="410547" y="1595535"/>
            <a:ext cx="499187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Paddy in Jharkhand: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70% of the gross cropped area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3% of the cultivated area is irrigated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2002-2011: India 2.1T/Ha Jharkhand 1.5T/ha</a:t>
            </a:r>
          </a:p>
          <a:p>
            <a:endParaRPr lang="en-US" dirty="0"/>
          </a:p>
          <a:p>
            <a:r>
              <a:rPr lang="en-US" dirty="0"/>
              <a:t>Target as per State </a:t>
            </a:r>
            <a:r>
              <a:rPr lang="en-US" b="1" dirty="0"/>
              <a:t>12</a:t>
            </a:r>
            <a:r>
              <a:rPr lang="en-US" dirty="0"/>
              <a:t>th FIVE YEAR PLAN (</a:t>
            </a:r>
            <a:r>
              <a:rPr lang="en-US" b="1" dirty="0"/>
              <a:t>2012-17 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Paddy Yield of 3T/Ha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Cropping Intensity 150%</a:t>
            </a:r>
          </a:p>
          <a:p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9C4925D-5D81-4C9F-87A3-A34B692992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529057"/>
              </p:ext>
            </p:extLst>
          </p:nvPr>
        </p:nvGraphicFramePr>
        <p:xfrm>
          <a:off x="5576726" y="1688288"/>
          <a:ext cx="6310474" cy="1456300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2988229">
                  <a:extLst>
                    <a:ext uri="{9D8B030D-6E8A-4147-A177-3AD203B41FA5}">
                      <a16:colId xmlns:a16="http://schemas.microsoft.com/office/drawing/2014/main" val="3117006943"/>
                    </a:ext>
                  </a:extLst>
                </a:gridCol>
                <a:gridCol w="1199631">
                  <a:extLst>
                    <a:ext uri="{9D8B030D-6E8A-4147-A177-3AD203B41FA5}">
                      <a16:colId xmlns:a16="http://schemas.microsoft.com/office/drawing/2014/main" val="2418947165"/>
                    </a:ext>
                  </a:extLst>
                </a:gridCol>
                <a:gridCol w="1397078">
                  <a:extLst>
                    <a:ext uri="{9D8B030D-6E8A-4147-A177-3AD203B41FA5}">
                      <a16:colId xmlns:a16="http://schemas.microsoft.com/office/drawing/2014/main" val="676037355"/>
                    </a:ext>
                  </a:extLst>
                </a:gridCol>
                <a:gridCol w="725536">
                  <a:extLst>
                    <a:ext uri="{9D8B030D-6E8A-4147-A177-3AD203B41FA5}">
                      <a16:colId xmlns:a16="http://schemas.microsoft.com/office/drawing/2014/main" val="2530703292"/>
                    </a:ext>
                  </a:extLst>
                </a:gridCol>
              </a:tblGrid>
              <a:tr h="42997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Pre-Intervention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Post-Intervention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p-value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1914375"/>
                  </a:ext>
                </a:extLst>
              </a:tr>
              <a:tr h="2899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Paddy Yield (T/Ha)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2.1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2.8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***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2288805"/>
                  </a:ext>
                </a:extLst>
              </a:tr>
              <a:tr h="42997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Quantity for self-consumption (T)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3.2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3.5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2523429"/>
                  </a:ext>
                </a:extLst>
              </a:tr>
              <a:tr h="2899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Quantity sold in the market (T)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2.4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3.6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***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81607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1707CE0E-EF4D-4A2A-ADB1-0F1AD055BC51}"/>
              </a:ext>
            </a:extLst>
          </p:cNvPr>
          <p:cNvSpPr txBox="1"/>
          <p:nvPr/>
        </p:nvSpPr>
        <p:spPr>
          <a:xfrm>
            <a:off x="7560906" y="3128094"/>
            <a:ext cx="1415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***p&lt;.01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501EC49-E7F2-444A-B174-AEA3B78295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202047"/>
              </p:ext>
            </p:extLst>
          </p:nvPr>
        </p:nvGraphicFramePr>
        <p:xfrm>
          <a:off x="5576726" y="3941821"/>
          <a:ext cx="6310475" cy="1477329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1940426">
                  <a:extLst>
                    <a:ext uri="{9D8B030D-6E8A-4147-A177-3AD203B41FA5}">
                      <a16:colId xmlns:a16="http://schemas.microsoft.com/office/drawing/2014/main" val="2669357692"/>
                    </a:ext>
                  </a:extLst>
                </a:gridCol>
                <a:gridCol w="1456683">
                  <a:extLst>
                    <a:ext uri="{9D8B030D-6E8A-4147-A177-3AD203B41FA5}">
                      <a16:colId xmlns:a16="http://schemas.microsoft.com/office/drawing/2014/main" val="3152051412"/>
                    </a:ext>
                  </a:extLst>
                </a:gridCol>
                <a:gridCol w="1456683">
                  <a:extLst>
                    <a:ext uri="{9D8B030D-6E8A-4147-A177-3AD203B41FA5}">
                      <a16:colId xmlns:a16="http://schemas.microsoft.com/office/drawing/2014/main" val="2109096173"/>
                    </a:ext>
                  </a:extLst>
                </a:gridCol>
                <a:gridCol w="1456683">
                  <a:extLst>
                    <a:ext uri="{9D8B030D-6E8A-4147-A177-3AD203B41FA5}">
                      <a16:colId xmlns:a16="http://schemas.microsoft.com/office/drawing/2014/main" val="1689430903"/>
                    </a:ext>
                  </a:extLst>
                </a:gridCol>
              </a:tblGrid>
              <a:tr h="36391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 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Pre-Intervention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Post-Intervention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p-value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4205988"/>
                  </a:ext>
                </a:extLst>
              </a:tr>
              <a:tr h="22268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GCA (Ha)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1.9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2.2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**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8688098"/>
                  </a:ext>
                </a:extLst>
              </a:tr>
              <a:tr h="22268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CI (%)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146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***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5469620"/>
                  </a:ext>
                </a:extLst>
              </a:tr>
              <a:tr h="22268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CI_ OBC (%)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 **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2552159"/>
                  </a:ext>
                </a:extLst>
              </a:tr>
              <a:tr h="22268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CI_ST (%)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140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 ***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1155415"/>
                  </a:ext>
                </a:extLst>
              </a:tr>
              <a:tr h="22268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CI_ SC (%)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161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165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023576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38739BEE-0149-4358-858B-A07361291A20}"/>
              </a:ext>
            </a:extLst>
          </p:cNvPr>
          <p:cNvSpPr txBox="1"/>
          <p:nvPr/>
        </p:nvSpPr>
        <p:spPr>
          <a:xfrm>
            <a:off x="7560905" y="5389323"/>
            <a:ext cx="19189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**p&lt;.05   ***p&lt;.01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FE60E2-ACB1-45BB-9B1E-DD1B7CB84BEA}"/>
              </a:ext>
            </a:extLst>
          </p:cNvPr>
          <p:cNvSpPr txBox="1"/>
          <p:nvPr/>
        </p:nvSpPr>
        <p:spPr>
          <a:xfrm>
            <a:off x="410547" y="4219772"/>
            <a:ext cx="40681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Post-intervention: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Increase in agriculture intensification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Enhanced paddy yield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Increased food security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Increased marketable surplus</a:t>
            </a:r>
          </a:p>
        </p:txBody>
      </p:sp>
    </p:spTree>
    <p:extLst>
      <p:ext uri="{BB962C8B-B14F-4D97-AF65-F5344CB8AC3E}">
        <p14:creationId xmlns:p14="http://schemas.microsoft.com/office/powerpoint/2010/main" val="2886374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AB34904-E7E6-49B5-A8CB-AADC9A331120}"/>
              </a:ext>
            </a:extLst>
          </p:cNvPr>
          <p:cNvSpPr txBox="1"/>
          <p:nvPr/>
        </p:nvSpPr>
        <p:spPr>
          <a:xfrm>
            <a:off x="410547" y="307910"/>
            <a:ext cx="11103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Crop Diversification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FE60E2-ACB1-45BB-9B1E-DD1B7CB84BEA}"/>
              </a:ext>
            </a:extLst>
          </p:cNvPr>
          <p:cNvSpPr txBox="1"/>
          <p:nvPr/>
        </p:nvSpPr>
        <p:spPr>
          <a:xfrm>
            <a:off x="581610" y="4947560"/>
            <a:ext cx="80118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Post-Intervention: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Increase in crop diversification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Increased diversification is high in midland and upland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Lowland continues to be under paddy cultivation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Higher diversification among OBC and SC farmers compared to the ST farmers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0ABC20A-A5D4-4548-9E03-1A913FCA91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838188"/>
              </p:ext>
            </p:extLst>
          </p:nvPr>
        </p:nvGraphicFramePr>
        <p:xfrm>
          <a:off x="483702" y="1055342"/>
          <a:ext cx="2967990" cy="3501073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1483995">
                  <a:extLst>
                    <a:ext uri="{9D8B030D-6E8A-4147-A177-3AD203B41FA5}">
                      <a16:colId xmlns:a16="http://schemas.microsoft.com/office/drawing/2014/main" val="1381410581"/>
                    </a:ext>
                  </a:extLst>
                </a:gridCol>
                <a:gridCol w="1483995">
                  <a:extLst>
                    <a:ext uri="{9D8B030D-6E8A-4147-A177-3AD203B41FA5}">
                      <a16:colId xmlns:a16="http://schemas.microsoft.com/office/drawing/2014/main" val="328257151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Pre-Intervention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7615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Crop type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Number of farm pond owners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511774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Paddy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85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829440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Tomato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9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03607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Potato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7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995615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Pigeon pea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5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32950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Brinjal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4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592970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Wheat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3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50699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Cauliflower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63078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Maize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549026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Mustard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447380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 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 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48479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 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 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061379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 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 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325198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 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87801075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04FF770-9369-49C2-A711-7BBBD1118D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41837"/>
              </p:ext>
            </p:extLst>
          </p:nvPr>
        </p:nvGraphicFramePr>
        <p:xfrm>
          <a:off x="3451692" y="1055342"/>
          <a:ext cx="2969260" cy="3501073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1484630">
                  <a:extLst>
                    <a:ext uri="{9D8B030D-6E8A-4147-A177-3AD203B41FA5}">
                      <a16:colId xmlns:a16="http://schemas.microsoft.com/office/drawing/2014/main" val="2273407586"/>
                    </a:ext>
                  </a:extLst>
                </a:gridCol>
                <a:gridCol w="1484630">
                  <a:extLst>
                    <a:ext uri="{9D8B030D-6E8A-4147-A177-3AD203B41FA5}">
                      <a16:colId xmlns:a16="http://schemas.microsoft.com/office/drawing/2014/main" val="2380921941"/>
                    </a:ext>
                  </a:extLst>
                </a:gridCol>
              </a:tblGrid>
              <a:tr h="119051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Post-Intervention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517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Crop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Number of farm pond owners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483242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Paddy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88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512467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Tomato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51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884749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Brinjal 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24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398299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Potato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21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384614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Pigeon pea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19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917434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Wheat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11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99084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Mustard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357300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Ladies Finger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7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361969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Bitter Gourd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6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142260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Pulses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6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296529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Cauliflower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5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980259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Cucumber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4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853044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Bottle Gourd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3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53195765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31051D7-25E7-4E24-A3A2-343066D88E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862226"/>
              </p:ext>
            </p:extLst>
          </p:nvPr>
        </p:nvGraphicFramePr>
        <p:xfrm>
          <a:off x="6649199" y="1055342"/>
          <a:ext cx="5359299" cy="1275775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1365797">
                  <a:extLst>
                    <a:ext uri="{9D8B030D-6E8A-4147-A177-3AD203B41FA5}">
                      <a16:colId xmlns:a16="http://schemas.microsoft.com/office/drawing/2014/main" val="2088869548"/>
                    </a:ext>
                  </a:extLst>
                </a:gridCol>
                <a:gridCol w="1511559">
                  <a:extLst>
                    <a:ext uri="{9D8B030D-6E8A-4147-A177-3AD203B41FA5}">
                      <a16:colId xmlns:a16="http://schemas.microsoft.com/office/drawing/2014/main" val="1456922780"/>
                    </a:ext>
                  </a:extLst>
                </a:gridCol>
                <a:gridCol w="1735494">
                  <a:extLst>
                    <a:ext uri="{9D8B030D-6E8A-4147-A177-3AD203B41FA5}">
                      <a16:colId xmlns:a16="http://schemas.microsoft.com/office/drawing/2014/main" val="2718166960"/>
                    </a:ext>
                  </a:extLst>
                </a:gridCol>
                <a:gridCol w="746449">
                  <a:extLst>
                    <a:ext uri="{9D8B030D-6E8A-4147-A177-3AD203B41FA5}">
                      <a16:colId xmlns:a16="http://schemas.microsoft.com/office/drawing/2014/main" val="3520145700"/>
                    </a:ext>
                  </a:extLst>
                </a:gridCol>
              </a:tblGrid>
              <a:tr h="40303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 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Pre-Intervention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Post-Intervention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P-value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09137257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HI_Overall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0.67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0.54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***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72719226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HI_Upland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0.66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0.62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 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73901996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effectLst/>
                        </a:rPr>
                        <a:t>HI_Midland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0.98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0.92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***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7918074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HI_Lowland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0.99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0.99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36820948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9687664-8B6B-4CBE-96AA-C58FF96AD7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075632"/>
              </p:ext>
            </p:extLst>
          </p:nvPr>
        </p:nvGraphicFramePr>
        <p:xfrm>
          <a:off x="6649199" y="2805878"/>
          <a:ext cx="5359299" cy="1090930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1412024">
                  <a:extLst>
                    <a:ext uri="{9D8B030D-6E8A-4147-A177-3AD203B41FA5}">
                      <a16:colId xmlns:a16="http://schemas.microsoft.com/office/drawing/2014/main" val="398498554"/>
                    </a:ext>
                  </a:extLst>
                </a:gridCol>
                <a:gridCol w="1585767">
                  <a:extLst>
                    <a:ext uri="{9D8B030D-6E8A-4147-A177-3AD203B41FA5}">
                      <a16:colId xmlns:a16="http://schemas.microsoft.com/office/drawing/2014/main" val="483097846"/>
                    </a:ext>
                  </a:extLst>
                </a:gridCol>
                <a:gridCol w="2361508">
                  <a:extLst>
                    <a:ext uri="{9D8B030D-6E8A-4147-A177-3AD203B41FA5}">
                      <a16:colId xmlns:a16="http://schemas.microsoft.com/office/drawing/2014/main" val="523527531"/>
                    </a:ext>
                  </a:extLst>
                </a:gridCol>
              </a:tblGrid>
              <a:tr h="1930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Social Category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HI_preintervention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HI_postintervention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2874113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OBC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0.64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0.49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35962175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ST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0.70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0.57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20085646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SC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0.58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0.54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33218456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GEN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1.00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0.50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77630104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6E204F3C-8C70-4F2F-9A61-223F41CEABAA}"/>
              </a:ext>
            </a:extLst>
          </p:cNvPr>
          <p:cNvSpPr txBox="1"/>
          <p:nvPr/>
        </p:nvSpPr>
        <p:spPr>
          <a:xfrm>
            <a:off x="7973799" y="2339885"/>
            <a:ext cx="1415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***p&lt;.01</a:t>
            </a:r>
          </a:p>
        </p:txBody>
      </p:sp>
    </p:spTree>
    <p:extLst>
      <p:ext uri="{BB962C8B-B14F-4D97-AF65-F5344CB8AC3E}">
        <p14:creationId xmlns:p14="http://schemas.microsoft.com/office/powerpoint/2010/main" val="515081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58C5275-403F-4577-A259-BE2024F28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555495"/>
              </p:ext>
            </p:extLst>
          </p:nvPr>
        </p:nvGraphicFramePr>
        <p:xfrm>
          <a:off x="327641" y="1595722"/>
          <a:ext cx="6143625" cy="1755585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3512820">
                  <a:extLst>
                    <a:ext uri="{9D8B030D-6E8A-4147-A177-3AD203B41FA5}">
                      <a16:colId xmlns:a16="http://schemas.microsoft.com/office/drawing/2014/main" val="2400153752"/>
                    </a:ext>
                  </a:extLst>
                </a:gridCol>
                <a:gridCol w="2630805">
                  <a:extLst>
                    <a:ext uri="{9D8B030D-6E8A-4147-A177-3AD203B41FA5}">
                      <a16:colId xmlns:a16="http://schemas.microsoft.com/office/drawing/2014/main" val="323399096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Size of Pond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(length*breadth*depth, all in feet)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Number of Ponds constructed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464024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80*80*10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12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786045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100*100*10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19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69476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120*120*10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8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46503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100*120*10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5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20584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150*150*10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15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137509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100*80*10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5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764703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7610006-FF46-474B-BC71-3051B9B34B5A}"/>
              </a:ext>
            </a:extLst>
          </p:cNvPr>
          <p:cNvSpPr txBox="1"/>
          <p:nvPr/>
        </p:nvSpPr>
        <p:spPr>
          <a:xfrm>
            <a:off x="410547" y="307910"/>
            <a:ext cx="11103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Crop Diversification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6D24567-2D61-46AF-A729-1ED67DB858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63950"/>
              </p:ext>
            </p:extLst>
          </p:nvPr>
        </p:nvGraphicFramePr>
        <p:xfrm>
          <a:off x="5572052" y="3848065"/>
          <a:ext cx="6448886" cy="1527302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1117514">
                  <a:extLst>
                    <a:ext uri="{9D8B030D-6E8A-4147-A177-3AD203B41FA5}">
                      <a16:colId xmlns:a16="http://schemas.microsoft.com/office/drawing/2014/main" val="1821975730"/>
                    </a:ext>
                  </a:extLst>
                </a:gridCol>
                <a:gridCol w="1626474">
                  <a:extLst>
                    <a:ext uri="{9D8B030D-6E8A-4147-A177-3AD203B41FA5}">
                      <a16:colId xmlns:a16="http://schemas.microsoft.com/office/drawing/2014/main" val="2738275019"/>
                    </a:ext>
                  </a:extLst>
                </a:gridCol>
                <a:gridCol w="1699967">
                  <a:extLst>
                    <a:ext uri="{9D8B030D-6E8A-4147-A177-3AD203B41FA5}">
                      <a16:colId xmlns:a16="http://schemas.microsoft.com/office/drawing/2014/main" val="1077100884"/>
                    </a:ext>
                  </a:extLst>
                </a:gridCol>
                <a:gridCol w="2004931">
                  <a:extLst>
                    <a:ext uri="{9D8B030D-6E8A-4147-A177-3AD203B41FA5}">
                      <a16:colId xmlns:a16="http://schemas.microsoft.com/office/drawing/2014/main" val="1568276762"/>
                    </a:ext>
                  </a:extLst>
                </a:gridCol>
              </a:tblGrid>
              <a:tr h="1460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Size of Pond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HI_Preintervention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HI_Postintervention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Growth in Diversifciation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3250064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80*80*10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0.71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0.59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17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5368041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100*100*10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0.65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0.54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17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669419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120*120*10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0.60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0.56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6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6364136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100*120*10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0.60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0.59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9242356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150*150*10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0.75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0.58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23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5433419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100*80*10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0.70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0.49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30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341848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FB85A24-CBA3-4151-BCD6-7034DA07E623}"/>
              </a:ext>
            </a:extLst>
          </p:cNvPr>
          <p:cNvSpPr txBox="1"/>
          <p:nvPr/>
        </p:nvSpPr>
        <p:spPr>
          <a:xfrm>
            <a:off x="171061" y="3848065"/>
            <a:ext cx="53339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Crop Diversification is high for following farm pond sizes: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100*100*10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150*150*10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80*80*10</a:t>
            </a:r>
          </a:p>
        </p:txBody>
      </p:sp>
    </p:spTree>
    <p:extLst>
      <p:ext uri="{BB962C8B-B14F-4D97-AF65-F5344CB8AC3E}">
        <p14:creationId xmlns:p14="http://schemas.microsoft.com/office/powerpoint/2010/main" val="1391055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610006-FF46-474B-BC71-3051B9B34B5A}"/>
              </a:ext>
            </a:extLst>
          </p:cNvPr>
          <p:cNvSpPr txBox="1"/>
          <p:nvPr/>
        </p:nvSpPr>
        <p:spPr>
          <a:xfrm>
            <a:off x="410547" y="307910"/>
            <a:ext cx="11103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Increasing risk within the (</a:t>
            </a:r>
            <a:r>
              <a:rPr lang="en-US" sz="3200" b="1" dirty="0" err="1"/>
              <a:t>agri</a:t>
            </a:r>
            <a:r>
              <a:rPr lang="en-US" sz="3200" b="1" dirty="0"/>
              <a:t>) system?</a:t>
            </a:r>
            <a:endParaRPr lang="en-US" sz="3200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114397C-D2D1-4D02-B92F-553372E6BB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1956646"/>
              </p:ext>
            </p:extLst>
          </p:nvPr>
        </p:nvGraphicFramePr>
        <p:xfrm>
          <a:off x="3095625" y="1511559"/>
          <a:ext cx="6000750" cy="3136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42A4FF7-264C-466D-9DBB-CB7B5279FF29}"/>
              </a:ext>
            </a:extLst>
          </p:cNvPr>
          <p:cNvSpPr txBox="1"/>
          <p:nvPr/>
        </p:nvSpPr>
        <p:spPr>
          <a:xfrm>
            <a:off x="3750907" y="4659086"/>
            <a:ext cx="4833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Price Fluctuation of Crops (in Rs)</a:t>
            </a:r>
          </a:p>
        </p:txBody>
      </p:sp>
    </p:spTree>
    <p:extLst>
      <p:ext uri="{BB962C8B-B14F-4D97-AF65-F5344CB8AC3E}">
        <p14:creationId xmlns:p14="http://schemas.microsoft.com/office/powerpoint/2010/main" val="1776338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610006-FF46-474B-BC71-3051B9B34B5A}"/>
              </a:ext>
            </a:extLst>
          </p:cNvPr>
          <p:cNvSpPr txBox="1"/>
          <p:nvPr/>
        </p:nvSpPr>
        <p:spPr>
          <a:xfrm>
            <a:off x="410547" y="307910"/>
            <a:ext cx="11103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Livestock, Fisheries and Dietary changes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B85A24-CBA3-4151-BCD6-7034DA07E623}"/>
              </a:ext>
            </a:extLst>
          </p:cNvPr>
          <p:cNvSpPr txBox="1"/>
          <p:nvPr/>
        </p:nvSpPr>
        <p:spPr>
          <a:xfrm>
            <a:off x="295470" y="1543404"/>
            <a:ext cx="417389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With the advent of farm ponds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Fisheries have got a fillip – initially on their own and now by implementing organization.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Marginal increase in livestock (cow, goat and poultry).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Farm pond a source for drinking water for the livestock.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Income enhancement through sale of meat and milk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Meat and milk has been a part of the diet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F12C579-0A10-4DC9-A351-83082DD0DA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90985"/>
              </p:ext>
            </p:extLst>
          </p:nvPr>
        </p:nvGraphicFramePr>
        <p:xfrm>
          <a:off x="4897100" y="1073936"/>
          <a:ext cx="6999430" cy="2648522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1101635">
                  <a:extLst>
                    <a:ext uri="{9D8B030D-6E8A-4147-A177-3AD203B41FA5}">
                      <a16:colId xmlns:a16="http://schemas.microsoft.com/office/drawing/2014/main" val="1528008639"/>
                    </a:ext>
                  </a:extLst>
                </a:gridCol>
                <a:gridCol w="1272952">
                  <a:extLst>
                    <a:ext uri="{9D8B030D-6E8A-4147-A177-3AD203B41FA5}">
                      <a16:colId xmlns:a16="http://schemas.microsoft.com/office/drawing/2014/main" val="1246758233"/>
                    </a:ext>
                  </a:extLst>
                </a:gridCol>
                <a:gridCol w="1272952">
                  <a:extLst>
                    <a:ext uri="{9D8B030D-6E8A-4147-A177-3AD203B41FA5}">
                      <a16:colId xmlns:a16="http://schemas.microsoft.com/office/drawing/2014/main" val="4147074549"/>
                    </a:ext>
                  </a:extLst>
                </a:gridCol>
                <a:gridCol w="1163078">
                  <a:extLst>
                    <a:ext uri="{9D8B030D-6E8A-4147-A177-3AD203B41FA5}">
                      <a16:colId xmlns:a16="http://schemas.microsoft.com/office/drawing/2014/main" val="3015215217"/>
                    </a:ext>
                  </a:extLst>
                </a:gridCol>
                <a:gridCol w="1268615">
                  <a:extLst>
                    <a:ext uri="{9D8B030D-6E8A-4147-A177-3AD203B41FA5}">
                      <a16:colId xmlns:a16="http://schemas.microsoft.com/office/drawing/2014/main" val="1159366226"/>
                    </a:ext>
                  </a:extLst>
                </a:gridCol>
                <a:gridCol w="920198">
                  <a:extLst>
                    <a:ext uri="{9D8B030D-6E8A-4147-A177-3AD203B41FA5}">
                      <a16:colId xmlns:a16="http://schemas.microsoft.com/office/drawing/2014/main" val="1100228369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Livestock &amp; Fish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Pre-Intervention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Post-Intervention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Major source of water post-intervention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Major source pre-intervention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Main Product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732755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Cow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33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34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Farm Pond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Stream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Milk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533433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Buffalo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6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6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Farm Pond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Stream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Milk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3560324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Goat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31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31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Farm Pond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Stream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Meat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400514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Sheep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5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5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Farm Pond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Stream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Meat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4762026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Poultry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68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70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Handpump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Stream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Meat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6788218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Duck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7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Farm Pond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Stream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Eggs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6257474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Bullock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13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13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Farm Pond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Stream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 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2715654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Fish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13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85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 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 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62027723"/>
                  </a:ext>
                </a:extLst>
              </a:tr>
            </a:tbl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AE03ED0-CF26-43A2-B7EB-1A764B8DD1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2798286"/>
              </p:ext>
            </p:extLst>
          </p:nvPr>
        </p:nvGraphicFramePr>
        <p:xfrm>
          <a:off x="5047862" y="3848064"/>
          <a:ext cx="6848668" cy="2916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2FC09AD-DC7D-4BCD-B77C-9AD83CBB50D1}"/>
              </a:ext>
            </a:extLst>
          </p:cNvPr>
          <p:cNvSpPr txBox="1"/>
          <p:nvPr/>
        </p:nvSpPr>
        <p:spPr>
          <a:xfrm>
            <a:off x="295470" y="4959724"/>
            <a:ext cx="46684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“Every Sunday we have fish and rice. Earlier we had to get it from the weekly market, but now we just go to our pond and catch a fish for our meal.</a:t>
            </a:r>
            <a:r>
              <a:rPr lang="en-US" i="1" dirty="0"/>
              <a:t>” - </a:t>
            </a:r>
            <a:r>
              <a:rPr lang="en-US" dirty="0"/>
              <a:t>a farmer in </a:t>
            </a:r>
            <a:r>
              <a:rPr lang="en-US" dirty="0" err="1"/>
              <a:t>Bhula</a:t>
            </a:r>
            <a:r>
              <a:rPr lang="en-US" dirty="0"/>
              <a:t> village of </a:t>
            </a:r>
            <a:r>
              <a:rPr lang="en-US" dirty="0" err="1"/>
              <a:t>Boram</a:t>
            </a:r>
            <a:r>
              <a:rPr lang="en-US" dirty="0"/>
              <a:t> block in East </a:t>
            </a:r>
            <a:r>
              <a:rPr lang="en-US" dirty="0" err="1"/>
              <a:t>Singhbhum</a:t>
            </a:r>
            <a:r>
              <a:rPr lang="en-US" dirty="0"/>
              <a:t> district.</a:t>
            </a:r>
          </a:p>
        </p:txBody>
      </p:sp>
    </p:spTree>
    <p:extLst>
      <p:ext uri="{BB962C8B-B14F-4D97-AF65-F5344CB8AC3E}">
        <p14:creationId xmlns:p14="http://schemas.microsoft.com/office/powerpoint/2010/main" val="86035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610006-FF46-474B-BC71-3051B9B34B5A}"/>
              </a:ext>
            </a:extLst>
          </p:cNvPr>
          <p:cNvSpPr txBox="1"/>
          <p:nvPr/>
        </p:nvSpPr>
        <p:spPr>
          <a:xfrm>
            <a:off x="410547" y="307910"/>
            <a:ext cx="11103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Income from Agriculture, Livestock and Fisheries</a:t>
            </a:r>
            <a:endParaRPr lang="en-US" sz="3200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152776BF-3DBC-4257-B85C-452AF5A206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725004"/>
              </p:ext>
            </p:extLst>
          </p:nvPr>
        </p:nvGraphicFramePr>
        <p:xfrm>
          <a:off x="5589037" y="1450958"/>
          <a:ext cx="6137391" cy="1522476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3262746">
                  <a:extLst>
                    <a:ext uri="{9D8B030D-6E8A-4147-A177-3AD203B41FA5}">
                      <a16:colId xmlns:a16="http://schemas.microsoft.com/office/drawing/2014/main" val="100186790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81039081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537799028"/>
                    </a:ext>
                  </a:extLst>
                </a:gridCol>
                <a:gridCol w="588645">
                  <a:extLst>
                    <a:ext uri="{9D8B030D-6E8A-4147-A177-3AD203B41FA5}">
                      <a16:colId xmlns:a16="http://schemas.microsoft.com/office/drawing/2014/main" val="160413393"/>
                    </a:ext>
                  </a:extLst>
                </a:gridCol>
              </a:tblGrid>
              <a:tr h="3575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(Mean) Income from Agriculture 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Pre-Intervention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Post-Intervention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P-value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0546728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Excluding self-consumption (in Rs)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2900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44390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***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4511246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Including opportunity value of self-consumption (in Rs)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29100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80450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***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7163217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Excluding self-consumption (in Rs/Ha)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 -1600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17700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**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3066887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Including opportunity value of self-consumption (in Rs/Ha)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11600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41100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***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5867808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4D58A444-3AFF-4C84-90B1-7A6395952CD6}"/>
              </a:ext>
            </a:extLst>
          </p:cNvPr>
          <p:cNvSpPr txBox="1"/>
          <p:nvPr/>
        </p:nvSpPr>
        <p:spPr>
          <a:xfrm>
            <a:off x="8780105" y="2973434"/>
            <a:ext cx="23046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**p&lt;.05, ***p&lt;.01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E12E61D9-A1D4-4CE9-BC67-154B2BF70A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232855"/>
              </p:ext>
            </p:extLst>
          </p:nvPr>
        </p:nvGraphicFramePr>
        <p:xfrm>
          <a:off x="5589037" y="3250432"/>
          <a:ext cx="6137391" cy="929680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2797957">
                  <a:extLst>
                    <a:ext uri="{9D8B030D-6E8A-4147-A177-3AD203B41FA5}">
                      <a16:colId xmlns:a16="http://schemas.microsoft.com/office/drawing/2014/main" val="4203213409"/>
                    </a:ext>
                  </a:extLst>
                </a:gridCol>
                <a:gridCol w="1749936">
                  <a:extLst>
                    <a:ext uri="{9D8B030D-6E8A-4147-A177-3AD203B41FA5}">
                      <a16:colId xmlns:a16="http://schemas.microsoft.com/office/drawing/2014/main" val="2549039585"/>
                    </a:ext>
                  </a:extLst>
                </a:gridCol>
                <a:gridCol w="1589498">
                  <a:extLst>
                    <a:ext uri="{9D8B030D-6E8A-4147-A177-3AD203B41FA5}">
                      <a16:colId xmlns:a16="http://schemas.microsoft.com/office/drawing/2014/main" val="1400849566"/>
                    </a:ext>
                  </a:extLst>
                </a:gridCol>
              </a:tblGrid>
              <a:tr h="2324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Income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Pre-Intervention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Post-Intervention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170772"/>
                  </a:ext>
                </a:extLst>
              </a:tr>
              <a:tr h="2324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Livestock (in Rs)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9348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9165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487183"/>
                  </a:ext>
                </a:extLst>
              </a:tr>
              <a:tr h="2324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Fisheries (inclusive of consumption) in Rs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6177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8780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7225685"/>
                  </a:ext>
                </a:extLst>
              </a:tr>
              <a:tr h="2324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Fisheries (exclusive of consumption) in Rs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3805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6175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9702781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F60DFE40-2DA1-44B6-B0B4-82F40EBD6B7A}"/>
              </a:ext>
            </a:extLst>
          </p:cNvPr>
          <p:cNvSpPr txBox="1"/>
          <p:nvPr/>
        </p:nvSpPr>
        <p:spPr>
          <a:xfrm>
            <a:off x="465572" y="1450958"/>
            <a:ext cx="481459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Income from agriculture and fisheries have increased.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Marginal decline in the income from livestock.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Income enhancement potential varied with variation in the pond size.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80*80*10 showed maximum income enhancement potential.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4148CEB3-E495-4B1C-9A42-2728F4BBBE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100256"/>
              </p:ext>
            </p:extLst>
          </p:nvPr>
        </p:nvGraphicFramePr>
        <p:xfrm>
          <a:off x="307910" y="4436825"/>
          <a:ext cx="6233173" cy="1940433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916357">
                  <a:extLst>
                    <a:ext uri="{9D8B030D-6E8A-4147-A177-3AD203B41FA5}">
                      <a16:colId xmlns:a16="http://schemas.microsoft.com/office/drawing/2014/main" val="2893651149"/>
                    </a:ext>
                  </a:extLst>
                </a:gridCol>
                <a:gridCol w="1284196">
                  <a:extLst>
                    <a:ext uri="{9D8B030D-6E8A-4147-A177-3AD203B41FA5}">
                      <a16:colId xmlns:a16="http://schemas.microsoft.com/office/drawing/2014/main" val="916141907"/>
                    </a:ext>
                  </a:extLst>
                </a:gridCol>
                <a:gridCol w="1284843">
                  <a:extLst>
                    <a:ext uri="{9D8B030D-6E8A-4147-A177-3AD203B41FA5}">
                      <a16:colId xmlns:a16="http://schemas.microsoft.com/office/drawing/2014/main" val="764137481"/>
                    </a:ext>
                  </a:extLst>
                </a:gridCol>
                <a:gridCol w="1284843">
                  <a:extLst>
                    <a:ext uri="{9D8B030D-6E8A-4147-A177-3AD203B41FA5}">
                      <a16:colId xmlns:a16="http://schemas.microsoft.com/office/drawing/2014/main" val="1925512336"/>
                    </a:ext>
                  </a:extLst>
                </a:gridCol>
                <a:gridCol w="1462934">
                  <a:extLst>
                    <a:ext uri="{9D8B030D-6E8A-4147-A177-3AD203B41FA5}">
                      <a16:colId xmlns:a16="http://schemas.microsoft.com/office/drawing/2014/main" val="164218917"/>
                    </a:ext>
                  </a:extLst>
                </a:gridCol>
              </a:tblGrid>
              <a:tr h="91376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Farm Pond Size (in feet)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Post-Intervention (exclusive of domestic consumption) Rs/Bigha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Pre-Intervention (exclusive of domestic consumption) Rs/Bigha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Post-Intervention (inclusive of domestic consumption) Rs/Bigha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Pre-Intervention (inclusive of domestic consumption) Rs/Bigha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9783233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80*80*10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14940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-1280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18100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670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6423896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100*100*10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1680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250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4490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2180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3238178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120*120*10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-570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370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3020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2290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3530917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150*150*10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710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-500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3700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1680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562040"/>
                  </a:ext>
                </a:extLst>
              </a:tr>
              <a:tr h="1733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 100*80*10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2030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70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3480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740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989875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5F34F8D8-0BAB-4AEF-8FE1-4436BA072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541120"/>
              </p:ext>
            </p:extLst>
          </p:nvPr>
        </p:nvGraphicFramePr>
        <p:xfrm>
          <a:off x="7612542" y="4457110"/>
          <a:ext cx="4113886" cy="1178359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1207806">
                  <a:extLst>
                    <a:ext uri="{9D8B030D-6E8A-4147-A177-3AD203B41FA5}">
                      <a16:colId xmlns:a16="http://schemas.microsoft.com/office/drawing/2014/main" val="3801118837"/>
                    </a:ext>
                  </a:extLst>
                </a:gridCol>
                <a:gridCol w="2906080">
                  <a:extLst>
                    <a:ext uri="{9D8B030D-6E8A-4147-A177-3AD203B41FA5}">
                      <a16:colId xmlns:a16="http://schemas.microsoft.com/office/drawing/2014/main" val="559914385"/>
                    </a:ext>
                  </a:extLst>
                </a:gridCol>
              </a:tblGrid>
              <a:tr h="24300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Farm Pond Size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Average Income (in Rs)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5946668"/>
                  </a:ext>
                </a:extLst>
              </a:tr>
              <a:tr h="1289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 80*80*10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19870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503693"/>
                  </a:ext>
                </a:extLst>
              </a:tr>
              <a:tr h="1289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 100*100*10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7934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4880963"/>
                  </a:ext>
                </a:extLst>
              </a:tr>
              <a:tr h="1289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 120*120*10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4296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5807818"/>
                  </a:ext>
                </a:extLst>
              </a:tr>
              <a:tr h="1454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 150*150*10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7952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8337361"/>
                  </a:ext>
                </a:extLst>
              </a:tr>
              <a:tr h="1289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 100*80*10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10480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04587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94D6747F-F2E0-42DA-8AD6-6959BC436BA9}"/>
              </a:ext>
            </a:extLst>
          </p:cNvPr>
          <p:cNvSpPr txBox="1"/>
          <p:nvPr/>
        </p:nvSpPr>
        <p:spPr>
          <a:xfrm>
            <a:off x="2416629" y="6396201"/>
            <a:ext cx="3172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Income from Agriculture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8A95450-09C8-4984-BF1C-73439DD06438}"/>
              </a:ext>
            </a:extLst>
          </p:cNvPr>
          <p:cNvSpPr txBox="1"/>
          <p:nvPr/>
        </p:nvSpPr>
        <p:spPr>
          <a:xfrm>
            <a:off x="8554020" y="5604690"/>
            <a:ext cx="3172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Income from Fisheries</a:t>
            </a:r>
          </a:p>
        </p:txBody>
      </p:sp>
    </p:spTree>
    <p:extLst>
      <p:ext uri="{BB962C8B-B14F-4D97-AF65-F5344CB8AC3E}">
        <p14:creationId xmlns:p14="http://schemas.microsoft.com/office/powerpoint/2010/main" val="17447133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610006-FF46-474B-BC71-3051B9B34B5A}"/>
              </a:ext>
            </a:extLst>
          </p:cNvPr>
          <p:cNvSpPr txBox="1"/>
          <p:nvPr/>
        </p:nvSpPr>
        <p:spPr>
          <a:xfrm>
            <a:off x="410547" y="307910"/>
            <a:ext cx="11103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Financial Analysis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B85A24-CBA3-4151-BCD6-7034DA07E623}"/>
              </a:ext>
            </a:extLst>
          </p:cNvPr>
          <p:cNvSpPr txBox="1"/>
          <p:nvPr/>
        </p:nvSpPr>
        <p:spPr>
          <a:xfrm>
            <a:off x="227046" y="1310139"/>
            <a:ext cx="48954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Financial analysis restricted to farm ponds constructed in 2015-16.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Benefits: Sum of </a:t>
            </a:r>
            <a:r>
              <a:rPr lang="en-US" i="1" dirty="0"/>
              <a:t>additional</a:t>
            </a:r>
            <a:r>
              <a:rPr lang="en-US" dirty="0"/>
              <a:t> income from agriculture, livestock and fisheries, resulting from the intervention.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Benefits – Inclusive of quantity used for self-consumption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B-C ratio and payback period calculated </a:t>
            </a:r>
            <a:r>
              <a:rPr lang="en-US" dirty="0" err="1"/>
              <a:t>w.r.t.</a:t>
            </a:r>
            <a:r>
              <a:rPr lang="en-US" dirty="0"/>
              <a:t> different pond sizes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995974D-1EDC-4D0A-8F35-2EF98D8559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099467"/>
              </p:ext>
            </p:extLst>
          </p:nvPr>
        </p:nvGraphicFramePr>
        <p:xfrm>
          <a:off x="5452186" y="1310139"/>
          <a:ext cx="6512768" cy="2212150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1046793">
                  <a:extLst>
                    <a:ext uri="{9D8B030D-6E8A-4147-A177-3AD203B41FA5}">
                      <a16:colId xmlns:a16="http://schemas.microsoft.com/office/drawing/2014/main" val="371851821"/>
                    </a:ext>
                  </a:extLst>
                </a:gridCol>
                <a:gridCol w="803114">
                  <a:extLst>
                    <a:ext uri="{9D8B030D-6E8A-4147-A177-3AD203B41FA5}">
                      <a16:colId xmlns:a16="http://schemas.microsoft.com/office/drawing/2014/main" val="223472072"/>
                    </a:ext>
                  </a:extLst>
                </a:gridCol>
                <a:gridCol w="1606226">
                  <a:extLst>
                    <a:ext uri="{9D8B030D-6E8A-4147-A177-3AD203B41FA5}">
                      <a16:colId xmlns:a16="http://schemas.microsoft.com/office/drawing/2014/main" val="4151056327"/>
                    </a:ext>
                  </a:extLst>
                </a:gridCol>
                <a:gridCol w="1456586">
                  <a:extLst>
                    <a:ext uri="{9D8B030D-6E8A-4147-A177-3AD203B41FA5}">
                      <a16:colId xmlns:a16="http://schemas.microsoft.com/office/drawing/2014/main" val="3956706442"/>
                    </a:ext>
                  </a:extLst>
                </a:gridCol>
                <a:gridCol w="829197">
                  <a:extLst>
                    <a:ext uri="{9D8B030D-6E8A-4147-A177-3AD203B41FA5}">
                      <a16:colId xmlns:a16="http://schemas.microsoft.com/office/drawing/2014/main" val="1611151724"/>
                    </a:ext>
                  </a:extLst>
                </a:gridCol>
                <a:gridCol w="770852">
                  <a:extLst>
                    <a:ext uri="{9D8B030D-6E8A-4147-A177-3AD203B41FA5}">
                      <a16:colId xmlns:a16="http://schemas.microsoft.com/office/drawing/2014/main" val="1119296883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Pond Size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Number of ponds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Total additional income (inclusive of self-consumption) in Rs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Expenditure in Rs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Payback period (months)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B-C ratio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7438932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80*80*10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12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157156.6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137395.4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10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1.14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0213603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100*100*10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21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31256.29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204945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79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0.15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1088783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120*120*10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8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7736.667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284081.3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441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0.03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056590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150*150*10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14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70673.4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470202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80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0.15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9704606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100*80*10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5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216150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164209.2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9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1.32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837728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100*80*10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3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96800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164209.2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0.59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6724432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631D254-FAF2-4620-8CFA-617D97275D08}"/>
              </a:ext>
            </a:extLst>
          </p:cNvPr>
          <p:cNvSpPr txBox="1"/>
          <p:nvPr/>
        </p:nvSpPr>
        <p:spPr>
          <a:xfrm>
            <a:off x="227046" y="3964767"/>
            <a:ext cx="48954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IRR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Scenario 1: Business as Usual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Scenario 2: Every second year the income reduces by 50%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Scenario 3: Every second year the income reduces by 50% and once in every five years an amount equivalent to 40% of the capital cost is spent for pond maintenance.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1AD1DEE-4E14-403C-949C-93AD564BF3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45092"/>
              </p:ext>
            </p:extLst>
          </p:nvPr>
        </p:nvGraphicFramePr>
        <p:xfrm>
          <a:off x="5452186" y="4041700"/>
          <a:ext cx="6512769" cy="596900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1648430">
                  <a:extLst>
                    <a:ext uri="{9D8B030D-6E8A-4147-A177-3AD203B41FA5}">
                      <a16:colId xmlns:a16="http://schemas.microsoft.com/office/drawing/2014/main" val="3075208727"/>
                    </a:ext>
                  </a:extLst>
                </a:gridCol>
                <a:gridCol w="2035285">
                  <a:extLst>
                    <a:ext uri="{9D8B030D-6E8A-4147-A177-3AD203B41FA5}">
                      <a16:colId xmlns:a16="http://schemas.microsoft.com/office/drawing/2014/main" val="3532817913"/>
                    </a:ext>
                  </a:extLst>
                </a:gridCol>
                <a:gridCol w="1513748">
                  <a:extLst>
                    <a:ext uri="{9D8B030D-6E8A-4147-A177-3AD203B41FA5}">
                      <a16:colId xmlns:a16="http://schemas.microsoft.com/office/drawing/2014/main" val="3688953003"/>
                    </a:ext>
                  </a:extLst>
                </a:gridCol>
                <a:gridCol w="1315306">
                  <a:extLst>
                    <a:ext uri="{9D8B030D-6E8A-4147-A177-3AD203B41FA5}">
                      <a16:colId xmlns:a16="http://schemas.microsoft.com/office/drawing/2014/main" val="4174788645"/>
                    </a:ext>
                  </a:extLst>
                </a:gridCol>
              </a:tblGrid>
              <a:tr h="2984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Pond Size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Scenario-1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Senario-2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Scenario-3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52475370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Overall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21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15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11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22571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9DE5396-FC3D-44A8-A171-A10782B68C31}"/>
              </a:ext>
            </a:extLst>
          </p:cNvPr>
          <p:cNvSpPr txBox="1"/>
          <p:nvPr/>
        </p:nvSpPr>
        <p:spPr>
          <a:xfrm>
            <a:off x="5999584" y="5309118"/>
            <a:ext cx="5075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Overall: 21% (S-1), 15% (S-2) and 11% (S-3)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728001-FCEE-493C-8504-A9152C4D0C57}"/>
              </a:ext>
            </a:extLst>
          </p:cNvPr>
          <p:cNvSpPr txBox="1"/>
          <p:nvPr/>
        </p:nvSpPr>
        <p:spPr>
          <a:xfrm>
            <a:off x="5999584" y="5678450"/>
            <a:ext cx="4012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80*80*10 shows highest IRR</a:t>
            </a:r>
          </a:p>
        </p:txBody>
      </p:sp>
    </p:spTree>
    <p:extLst>
      <p:ext uri="{BB962C8B-B14F-4D97-AF65-F5344CB8AC3E}">
        <p14:creationId xmlns:p14="http://schemas.microsoft.com/office/powerpoint/2010/main" val="38439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610006-FF46-474B-BC71-3051B9B34B5A}"/>
              </a:ext>
            </a:extLst>
          </p:cNvPr>
          <p:cNvSpPr txBox="1"/>
          <p:nvPr/>
        </p:nvSpPr>
        <p:spPr>
          <a:xfrm>
            <a:off x="410547" y="307910"/>
            <a:ext cx="11103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Towards a Better Quality of Life?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B85A24-CBA3-4151-BCD6-7034DA07E623}"/>
              </a:ext>
            </a:extLst>
          </p:cNvPr>
          <p:cNvSpPr txBox="1"/>
          <p:nvPr/>
        </p:nvSpPr>
        <p:spPr>
          <a:xfrm>
            <a:off x="516294" y="1655371"/>
            <a:ext cx="53433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Sanitation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40% of the respondents reported having a toilet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OD is high among the respondents.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NSSO (2016): 19% of household had sanitary toilets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AF8BDA-2D7D-4EAF-9BA5-D4EBD702027A}"/>
              </a:ext>
            </a:extLst>
          </p:cNvPr>
          <p:cNvSpPr txBox="1"/>
          <p:nvPr/>
        </p:nvSpPr>
        <p:spPr>
          <a:xfrm>
            <a:off x="516293" y="3078971"/>
            <a:ext cx="53433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Clean cooking fuel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80% of the respondents use fuelwood as cooking fuel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98BBFA-B606-481A-9D5B-A1CE559068D0}"/>
              </a:ext>
            </a:extLst>
          </p:cNvPr>
          <p:cNvSpPr txBox="1"/>
          <p:nvPr/>
        </p:nvSpPr>
        <p:spPr>
          <a:xfrm>
            <a:off x="516293" y="4200870"/>
            <a:ext cx="53433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Health facility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One of four members in the household would fall sick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Travel somewhere around 18 kilometers to access the nearest health facility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45% respondents reported that health problems would result in loss of labor days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854493-E554-4CE1-A90D-6E51685C74AE}"/>
              </a:ext>
            </a:extLst>
          </p:cNvPr>
          <p:cNvSpPr txBox="1"/>
          <p:nvPr/>
        </p:nvSpPr>
        <p:spPr>
          <a:xfrm>
            <a:off x="6170647" y="1655370"/>
            <a:ext cx="55050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Drinking Water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Handpump: Drinking and Cooking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Farm Pond: Bathing and Washing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secured bathing place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But reduction in drudgery with advent of farm ponds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F74F75-EC73-453C-BD5F-9E9456E1E7F4}"/>
              </a:ext>
            </a:extLst>
          </p:cNvPr>
          <p:cNvSpPr txBox="1"/>
          <p:nvPr/>
        </p:nvSpPr>
        <p:spPr>
          <a:xfrm>
            <a:off x="6332378" y="3725302"/>
            <a:ext cx="53433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“Earlier we used to go to the stream which is at least 2kms away from my house. Because of this I used to take bath on alternate days. But now the farm ponds is near to my house. I am able to take bath daily now.” - </a:t>
            </a:r>
            <a:r>
              <a:rPr lang="en-US" dirty="0"/>
              <a:t>A woman of </a:t>
            </a:r>
            <a:r>
              <a:rPr lang="en-US" dirty="0" err="1"/>
              <a:t>Sargu</a:t>
            </a:r>
            <a:r>
              <a:rPr lang="en-US" dirty="0"/>
              <a:t> village in </a:t>
            </a:r>
            <a:r>
              <a:rPr lang="en-US" dirty="0" err="1"/>
              <a:t>Ghurabanda</a:t>
            </a:r>
            <a:r>
              <a:rPr lang="en-US" dirty="0"/>
              <a:t> block.</a:t>
            </a:r>
          </a:p>
        </p:txBody>
      </p:sp>
    </p:spTree>
    <p:extLst>
      <p:ext uri="{BB962C8B-B14F-4D97-AF65-F5344CB8AC3E}">
        <p14:creationId xmlns:p14="http://schemas.microsoft.com/office/powerpoint/2010/main" val="6818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08011-CAED-45CC-8A14-866155CED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18" y="276621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2426889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A2BF1-5907-4FCA-AB76-A1FD63AC4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03458-08D7-4631-BFAD-CD62C20E7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Setting the Context</a:t>
            </a:r>
          </a:p>
          <a:p>
            <a:r>
              <a:rPr lang="en-US" dirty="0"/>
              <a:t>Methodology</a:t>
            </a:r>
          </a:p>
          <a:p>
            <a:r>
              <a:rPr lang="en-US" dirty="0"/>
              <a:t>Findings</a:t>
            </a:r>
          </a:p>
          <a:p>
            <a:r>
              <a:rPr lang="en-US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22735419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6DC1F-1D73-4E4F-8019-534529B8A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06401-0412-4816-B783-712F09206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Farm ponds have transformed from </a:t>
            </a:r>
            <a:r>
              <a:rPr lang="en-US" i="1" dirty="0" err="1"/>
              <a:t>insitu</a:t>
            </a:r>
            <a:r>
              <a:rPr lang="en-US" i="1" dirty="0"/>
              <a:t> </a:t>
            </a:r>
            <a:r>
              <a:rPr lang="en-US" dirty="0"/>
              <a:t>rainwater harvesting structure to intermediate storage to aid intensive groundwater extraction (Kale 2017)</a:t>
            </a:r>
          </a:p>
          <a:p>
            <a:r>
              <a:rPr lang="en-US" dirty="0"/>
              <a:t>Yet to be observed in this study.</a:t>
            </a:r>
          </a:p>
          <a:p>
            <a:r>
              <a:rPr lang="en-US" dirty="0"/>
              <a:t>Farm ponds have brought a plethora of changes – intensification, diversification, food security and marketable surplus.</a:t>
            </a:r>
          </a:p>
          <a:p>
            <a:r>
              <a:rPr lang="en-US" dirty="0"/>
              <a:t>Risk within the agrarian system – high price fluctuations – is increasing.</a:t>
            </a:r>
          </a:p>
          <a:p>
            <a:r>
              <a:rPr lang="en-US" dirty="0"/>
              <a:t>“Beyond the farm” - improve storage facility, strengthening market linkages, packaging and value addition – is becoming increasingly important.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8769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6DC1F-1D73-4E4F-8019-534529B8A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06401-0412-4816-B783-712F09206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Among the social groups the ST farmers are yet to benefit as much as much as the SC and OBC farmers.</a:t>
            </a:r>
          </a:p>
          <a:p>
            <a:r>
              <a:rPr lang="en-US" dirty="0"/>
              <a:t>Social impact </a:t>
            </a:r>
            <a:r>
              <a:rPr lang="en-US" dirty="0" err="1"/>
              <a:t>chequered</a:t>
            </a:r>
            <a:r>
              <a:rPr lang="en-US" dirty="0"/>
              <a:t> – income enhancement does not automatically translate into higher QoL</a:t>
            </a:r>
          </a:p>
          <a:p>
            <a:r>
              <a:rPr lang="en-US" dirty="0"/>
              <a:t>Safe sanitation, clean energy and access of health care seems to elude the otherwise income rich farmers.</a:t>
            </a:r>
          </a:p>
          <a:p>
            <a:r>
              <a:rPr lang="en-US" dirty="0"/>
              <a:t>Improved access to drinking water, water for domestic use and dietary improvement.</a:t>
            </a:r>
          </a:p>
        </p:txBody>
      </p:sp>
    </p:spTree>
    <p:extLst>
      <p:ext uri="{BB962C8B-B14F-4D97-AF65-F5344CB8AC3E}">
        <p14:creationId xmlns:p14="http://schemas.microsoft.com/office/powerpoint/2010/main" val="31391953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C6FE8-EE1B-406F-B2AB-507AB9BCE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1043"/>
            <a:ext cx="10515600" cy="1325563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106381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8BCEE-8AD0-4FBF-8C69-F52EE7C44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32464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Setting the Context</a:t>
            </a:r>
          </a:p>
        </p:txBody>
      </p:sp>
    </p:spTree>
    <p:extLst>
      <p:ext uri="{BB962C8B-B14F-4D97-AF65-F5344CB8AC3E}">
        <p14:creationId xmlns:p14="http://schemas.microsoft.com/office/powerpoint/2010/main" val="820177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21503-4339-4F74-9FAA-F50FE6C55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240" y="116633"/>
            <a:ext cx="5466188" cy="1325563"/>
          </a:xfrm>
        </p:spPr>
        <p:txBody>
          <a:bodyPr>
            <a:normAutofit/>
          </a:bodyPr>
          <a:lstStyle/>
          <a:p>
            <a:r>
              <a:rPr lang="en-US" sz="4000" dirty="0"/>
              <a:t>Jharkhand Agriculture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B98AF-C722-4411-8671-0784631CA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668" y="1253331"/>
            <a:ext cx="5655906" cy="5380734"/>
          </a:xfrm>
        </p:spPr>
        <p:txBody>
          <a:bodyPr>
            <a:normAutofit/>
          </a:bodyPr>
          <a:lstStyle/>
          <a:p>
            <a:pPr algn="just"/>
            <a:r>
              <a:rPr lang="en-US" sz="2300" dirty="0"/>
              <a:t>Jharkhand’s demography predominantly (76%) rural and majority (63%) engaged in agriculture (Census 2011); </a:t>
            </a:r>
          </a:p>
          <a:p>
            <a:pPr algn="just"/>
            <a:r>
              <a:rPr lang="en-US" sz="2300" dirty="0"/>
              <a:t>NAFIS (2018) survey: 87% rural, says 51% household could be classified as “agriculture household”. </a:t>
            </a:r>
          </a:p>
          <a:p>
            <a:pPr algn="just"/>
            <a:r>
              <a:rPr lang="en-US" sz="2300" dirty="0"/>
              <a:t>Between 2012-13 and 2016-17, Agriculture's contribution in overall economy hover around 15% in Jharkhand, in India around 20% (Economic Survey 2018, RBI 2017).</a:t>
            </a:r>
          </a:p>
          <a:p>
            <a:pPr algn="just"/>
            <a:r>
              <a:rPr lang="en-US" sz="2300" dirty="0"/>
              <a:t>Low net sown area, high current fallows and low Cropping Intensity.</a:t>
            </a:r>
          </a:p>
          <a:p>
            <a:pPr algn="just"/>
            <a:r>
              <a:rPr lang="en-US" sz="2300" dirty="0"/>
              <a:t>High Rainfall (Jharkhand: 1300 mm) but skewed (JJAS-Jharkhand:84%, India:77%)</a:t>
            </a:r>
          </a:p>
          <a:p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6269659-2E86-4C07-8DBD-0BCA0911EB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1652337"/>
              </p:ext>
            </p:extLst>
          </p:nvPr>
        </p:nvGraphicFramePr>
        <p:xfrm>
          <a:off x="6494106" y="116633"/>
          <a:ext cx="5697893" cy="2822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EB49A01-059E-4143-B7F8-AB74556822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29696977"/>
              </p:ext>
            </p:extLst>
          </p:nvPr>
        </p:nvGraphicFramePr>
        <p:xfrm>
          <a:off x="6609182" y="3027784"/>
          <a:ext cx="5427307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012475B-25D1-4D3E-9334-859668680706}"/>
              </a:ext>
            </a:extLst>
          </p:cNvPr>
          <p:cNvSpPr txBox="1"/>
          <p:nvPr/>
        </p:nvSpPr>
        <p:spPr>
          <a:xfrm flipH="1">
            <a:off x="6494106" y="6083559"/>
            <a:ext cx="5326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In situ </a:t>
            </a:r>
            <a:r>
              <a:rPr lang="en-US" b="1" dirty="0"/>
              <a:t>water harvesting structure –farm ponds – become important </a:t>
            </a:r>
          </a:p>
        </p:txBody>
      </p:sp>
    </p:spTree>
    <p:extLst>
      <p:ext uri="{BB962C8B-B14F-4D97-AF65-F5344CB8AC3E}">
        <p14:creationId xmlns:p14="http://schemas.microsoft.com/office/powerpoint/2010/main" val="298602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603" y="365125"/>
            <a:ext cx="5626359" cy="1325563"/>
          </a:xfrm>
        </p:spPr>
        <p:txBody>
          <a:bodyPr>
            <a:normAutofit/>
          </a:bodyPr>
          <a:lstStyle/>
          <a:p>
            <a:r>
              <a:rPr lang="en-US" sz="4000" dirty="0"/>
              <a:t>Implementation process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0954105"/>
              </p:ext>
            </p:extLst>
          </p:nvPr>
        </p:nvGraphicFramePr>
        <p:xfrm>
          <a:off x="838200" y="1433015"/>
          <a:ext cx="4806820" cy="5008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6FCEB2D4-09F3-44A1-81B1-68B7B38EFC66}"/>
              </a:ext>
            </a:extLst>
          </p:cNvPr>
          <p:cNvSpPr txBox="1">
            <a:spLocks/>
          </p:cNvSpPr>
          <p:nvPr/>
        </p:nvSpPr>
        <p:spPr>
          <a:xfrm>
            <a:off x="6258128" y="579134"/>
            <a:ext cx="50956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Farm Ponds promoted by TSRDS in </a:t>
            </a:r>
            <a:r>
              <a:rPr lang="en-US" dirty="0" err="1"/>
              <a:t>Kolhan</a:t>
            </a:r>
            <a:r>
              <a:rPr lang="en-US" dirty="0"/>
              <a:t> region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66D93DE3-4B27-4F96-A5A7-E5894504CD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7200629"/>
              </p:ext>
            </p:extLst>
          </p:nvPr>
        </p:nvGraphicFramePr>
        <p:xfrm>
          <a:off x="6258128" y="2039634"/>
          <a:ext cx="5366657" cy="4108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74174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5" grpId="0"/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8151F-DE33-4F80-ACD3-1F82F2EEE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60456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Methodology</a:t>
            </a:r>
          </a:p>
        </p:txBody>
      </p:sp>
    </p:spTree>
    <p:extLst>
      <p:ext uri="{BB962C8B-B14F-4D97-AF65-F5344CB8AC3E}">
        <p14:creationId xmlns:p14="http://schemas.microsoft.com/office/powerpoint/2010/main" val="2098119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87A42-066D-4D2B-B2E1-383B7A24B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176" y="522514"/>
            <a:ext cx="6279502" cy="2397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Purpose</a:t>
            </a:r>
            <a:r>
              <a:rPr lang="en-US" dirty="0"/>
              <a:t>: Assessment of the effectiveness of farm ponds on the livelihoods and life of the people (farm pond owners) using a sequential mixed method strategy.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8D297DB-26F7-4002-8BB3-8472C17677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478066"/>
              </p:ext>
            </p:extLst>
          </p:nvPr>
        </p:nvGraphicFramePr>
        <p:xfrm>
          <a:off x="541176" y="2920482"/>
          <a:ext cx="6279502" cy="3434759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643812">
                  <a:extLst>
                    <a:ext uri="{9D8B030D-6E8A-4147-A177-3AD203B41FA5}">
                      <a16:colId xmlns:a16="http://schemas.microsoft.com/office/drawing/2014/main" val="943072162"/>
                    </a:ext>
                  </a:extLst>
                </a:gridCol>
                <a:gridCol w="1129004">
                  <a:extLst>
                    <a:ext uri="{9D8B030D-6E8A-4147-A177-3AD203B41FA5}">
                      <a16:colId xmlns:a16="http://schemas.microsoft.com/office/drawing/2014/main" val="299394963"/>
                    </a:ext>
                  </a:extLst>
                </a:gridCol>
                <a:gridCol w="1325375">
                  <a:extLst>
                    <a:ext uri="{9D8B030D-6E8A-4147-A177-3AD203B41FA5}">
                      <a16:colId xmlns:a16="http://schemas.microsoft.com/office/drawing/2014/main" val="2975678368"/>
                    </a:ext>
                  </a:extLst>
                </a:gridCol>
                <a:gridCol w="1140875">
                  <a:extLst>
                    <a:ext uri="{9D8B030D-6E8A-4147-A177-3AD203B41FA5}">
                      <a16:colId xmlns:a16="http://schemas.microsoft.com/office/drawing/2014/main" val="473745071"/>
                    </a:ext>
                  </a:extLst>
                </a:gridCol>
                <a:gridCol w="1182019">
                  <a:extLst>
                    <a:ext uri="{9D8B030D-6E8A-4147-A177-3AD203B41FA5}">
                      <a16:colId xmlns:a16="http://schemas.microsoft.com/office/drawing/2014/main" val="1955722997"/>
                    </a:ext>
                  </a:extLst>
                </a:gridCol>
                <a:gridCol w="858417">
                  <a:extLst>
                    <a:ext uri="{9D8B030D-6E8A-4147-A177-3AD203B41FA5}">
                      <a16:colId xmlns:a16="http://schemas.microsoft.com/office/drawing/2014/main" val="2290868500"/>
                    </a:ext>
                  </a:extLst>
                </a:gridCol>
              </a:tblGrid>
              <a:tr h="5080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Phase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Research Strategy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Research Method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Respondent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Sampling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Sample Size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9781504"/>
                  </a:ext>
                </a:extLst>
              </a:tr>
              <a:tr h="7678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Qualitative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Semi-structured Interview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TSRDS Staff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Beneficiary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Purposive and Convenient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3931063"/>
                  </a:ext>
                </a:extLst>
              </a:tr>
              <a:tr h="10275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Quantitative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Survey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Farm Pond owners (2014-15 and 2015-16)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Proportionate Random Sampling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3613246"/>
                  </a:ext>
                </a:extLst>
              </a:tr>
              <a:tr h="10275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III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Qualitative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Focus Group Discussion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Women in and around the beneficiary household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Purposive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3397332"/>
                  </a:ext>
                </a:extLst>
              </a:tr>
            </a:tbl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D95AAB3-1A45-40B7-BC43-83AEF4267C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2091254"/>
              </p:ext>
            </p:extLst>
          </p:nvPr>
        </p:nvGraphicFramePr>
        <p:xfrm>
          <a:off x="6820678" y="17728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071C162-59ED-4A00-BD3A-8E92501C55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3631264"/>
              </p:ext>
            </p:extLst>
          </p:nvPr>
        </p:nvGraphicFramePr>
        <p:xfrm>
          <a:off x="7215673" y="291115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0946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DFA6A9D-6D8F-40E5-9F44-1AB176CFF4CE}"/>
              </a:ext>
            </a:extLst>
          </p:cNvPr>
          <p:cNvSpPr txBox="1"/>
          <p:nvPr/>
        </p:nvSpPr>
        <p:spPr>
          <a:xfrm>
            <a:off x="581608" y="1921342"/>
            <a:ext cx="53837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Economic Impact: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Agriculture Diversification – Herfindahl Index,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Agriculture Intensification – Cropping Intensity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Surplus Generated from farm-based livelihoods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DCAE0E-18C4-4786-BE53-2BAA609F6330}"/>
              </a:ext>
            </a:extLst>
          </p:cNvPr>
          <p:cNvSpPr txBox="1"/>
          <p:nvPr/>
        </p:nvSpPr>
        <p:spPr>
          <a:xfrm>
            <a:off x="6882881" y="3822441"/>
            <a:ext cx="53837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Comparative analysis: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Farm pond size,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Social categories (SC, ST, OBC)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C93385-9126-4AC4-A3FE-FCB7BDA8416E}"/>
              </a:ext>
            </a:extLst>
          </p:cNvPr>
          <p:cNvSpPr txBox="1"/>
          <p:nvPr/>
        </p:nvSpPr>
        <p:spPr>
          <a:xfrm>
            <a:off x="6954416" y="1644343"/>
            <a:ext cx="53837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Did the benefits had an effect on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Health,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Sanitation,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Drinking water,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Cooking fuel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0E111A-4B82-4FC0-98C0-6BF0B6917242}"/>
              </a:ext>
            </a:extLst>
          </p:cNvPr>
          <p:cNvSpPr txBox="1"/>
          <p:nvPr/>
        </p:nvSpPr>
        <p:spPr>
          <a:xfrm>
            <a:off x="855306" y="3736329"/>
            <a:ext cx="53837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Financial Analysis: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B-C ratio,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Payback period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IRR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5A4FA5-C1C3-4D66-A0DF-94B23B0C5ABF}"/>
              </a:ext>
            </a:extLst>
          </p:cNvPr>
          <p:cNvSpPr txBox="1"/>
          <p:nvPr/>
        </p:nvSpPr>
        <p:spPr>
          <a:xfrm flipH="1">
            <a:off x="2359711" y="503853"/>
            <a:ext cx="70371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Metrics for Analysis </a:t>
            </a:r>
          </a:p>
        </p:txBody>
      </p:sp>
    </p:spTree>
    <p:extLst>
      <p:ext uri="{BB962C8B-B14F-4D97-AF65-F5344CB8AC3E}">
        <p14:creationId xmlns:p14="http://schemas.microsoft.com/office/powerpoint/2010/main" val="1562985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08011-CAED-45CC-8A14-866155CED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18" y="276621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Findings</a:t>
            </a:r>
          </a:p>
        </p:txBody>
      </p:sp>
    </p:spTree>
    <p:extLst>
      <p:ext uri="{BB962C8B-B14F-4D97-AF65-F5344CB8AC3E}">
        <p14:creationId xmlns:p14="http://schemas.microsoft.com/office/powerpoint/2010/main" val="2434176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1788</Words>
  <Application>Microsoft Office PowerPoint</Application>
  <PresentationFormat>Widescreen</PresentationFormat>
  <Paragraphs>535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Mangal</vt:lpstr>
      <vt:lpstr>Times New Roman</vt:lpstr>
      <vt:lpstr>Office Theme</vt:lpstr>
      <vt:lpstr>Enhancing water, food and income security through Farm Ponds</vt:lpstr>
      <vt:lpstr>Contents</vt:lpstr>
      <vt:lpstr>Setting the Context</vt:lpstr>
      <vt:lpstr>Jharkhand Agriculture</vt:lpstr>
      <vt:lpstr>Implementation process</vt:lpstr>
      <vt:lpstr>Methodology</vt:lpstr>
      <vt:lpstr>PowerPoint Presentation</vt:lpstr>
      <vt:lpstr>PowerPoint Presentation</vt:lpstr>
      <vt:lpstr>Findings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</vt:lpstr>
      <vt:lpstr>Conclusion</vt:lpstr>
      <vt:lpstr>Conclusion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Enhancing water, food and income security through Farm Ponds</dc:title>
  <dc:creator>Meghna</dc:creator>
  <cp:lastModifiedBy>Sangeeta Ghosh</cp:lastModifiedBy>
  <cp:revision>55</cp:revision>
  <dcterms:created xsi:type="dcterms:W3CDTF">2018-08-26T07:05:36Z</dcterms:created>
  <dcterms:modified xsi:type="dcterms:W3CDTF">2018-08-28T08:26:20Z</dcterms:modified>
</cp:coreProperties>
</file>