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63" r:id="rId13"/>
    <p:sldId id="265" r:id="rId14"/>
    <p:sldId id="264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E8C88-9921-4A59-8EEA-614DEA89E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706686-955F-401C-A0FF-ED708BFEF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3D4D2-B141-4B8E-BBA1-3B1F6E4D6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C3E3E-760C-4BDC-B321-3277E9D6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23B77-C29D-47FC-AE30-C814F0AA9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84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8003E-2C06-43B5-9B56-22B1B543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F3F50-135D-4586-9847-E278C4873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4E15-810B-4155-8527-2DB96AC2D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F61B-71B2-40F9-A763-E17213DE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4240C-4229-4D25-99EC-51070235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088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2DBCDA-1A80-47F2-8F42-DE9C63D78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9AFF-37F8-4876-9034-9448270A6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F3BD9-ADBD-4C0C-BF78-D1916355C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D4002-2D28-4072-BAC5-3702699F0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E141E-1BCB-4D4E-8FD9-644FA987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45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79968-3080-42B5-8187-1DF3868DC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5B870-3962-4CEC-84D4-DA76AF795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DC7B9-10EA-4458-95DF-233EF8C97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BFFF0-C76F-4348-92D4-FD51C0B4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395C4-3985-41DE-9A9B-5ED145ED4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23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3645-65EA-42BC-A70A-067B55CD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354F3-F41F-4270-81C2-415DD9B9A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A5BB4-1836-4600-B13E-8D968122F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F0F22-1472-47BF-BE8E-7C87FABC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4169C-80CB-4A25-8337-A90E0E2E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107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03D1-46DE-4EF2-BBF5-FDEC42C87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99877-ED75-4AB1-9AB5-0E3095D74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9B4CD-B5E4-4BA2-B74C-2EA00A49D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CFFD4-5157-4460-90BD-88C34556D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1482B-B9FD-4FFB-B47F-89211C14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6B453-1376-4BAA-B2AA-21589D7D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42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ED76-58E2-4853-8B64-9F452242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BE9A5-D471-4DC1-8F4F-4E99AC23C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45C75-0C29-498C-893D-988358EA2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FFCD33-D6D6-4FC9-BD1D-449AA06E3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BEC5EA-C6C3-4824-92F8-DA8EE6C99E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08BFF5-7430-4F94-BE94-694DD4CF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CF067-691B-41A9-9D43-0674464A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0F7081-EA41-4061-8E19-5695D347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030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8FC7-C547-4153-B5BB-8B5B2CE0A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2205FF-DBDD-4EE4-8DCE-1B483BC4E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16C7C-F97D-42BF-BB90-CCF75308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A523C-F247-4CE6-9BDE-130A5E86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42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ABEF1-B3ED-4AD0-913B-441A7858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41A61-3C1E-496E-847C-2FE678FF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421CF-A814-4BB4-8E33-7C6CCC8DE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094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13467-A020-4547-9C19-36D761B26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B2F57-2C3F-4472-9E6D-FF57F2FE4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5936C-4255-40B9-BF5F-593D56BFA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E8665-FECA-444D-B466-3B38311F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AFB93-D15D-43F3-AD72-BF5527882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6930F-A61B-4D6B-8538-9941A81C8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82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BDDE-05D0-49C3-8C1D-8462B7E2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E5965-9782-4180-9978-6C1188BBA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4B083-1A83-40BB-927E-6106F0123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63871-A92E-4A29-9CFD-8078E92E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528C2-4EA2-4AD6-95BD-E2A13184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00EF5-70F7-41B8-AD16-E9B03ED9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928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CDAF6E-85FA-4646-AD05-54710FC5A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0AD41-3C56-4BD9-9061-7F284E058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DEE12-B117-430A-B4FA-664E734AA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1F17C-B856-4088-B21C-08C5B1D41190}" type="datetimeFigureOut">
              <a:rPr lang="en-IN" smtClean="0"/>
              <a:t>28-08-2018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BC566-A5BC-474B-8984-212AE8DF8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4611A-0E89-48C3-A131-A76D1D65D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BCF93-E6E5-48FC-9EE2-4DC91D6270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940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C131-D8FA-4C0A-8DE7-970D2EADEA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Estimating Rural Market Potential vis-à-vis Consumption Pattern – Present Approaches and Beyond towards Market Potential Index</a:t>
            </a:r>
            <a:br>
              <a:rPr lang="en-IN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2673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ACC4B-1479-469D-9C95-90304E82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Demand (Real terms)</a:t>
            </a:r>
            <a:endParaRPr lang="en-IN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3B144B-4AD3-47AE-9687-5B7D17C631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665221"/>
              </p:ext>
            </p:extLst>
          </p:nvPr>
        </p:nvGraphicFramePr>
        <p:xfrm>
          <a:off x="1496291" y="1524000"/>
          <a:ext cx="9351819" cy="4849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291">
                  <a:extLst>
                    <a:ext uri="{9D8B030D-6E8A-4147-A177-3AD203B41FA5}">
                      <a16:colId xmlns:a16="http://schemas.microsoft.com/office/drawing/2014/main" val="1354799776"/>
                    </a:ext>
                  </a:extLst>
                </a:gridCol>
                <a:gridCol w="3069406">
                  <a:extLst>
                    <a:ext uri="{9D8B030D-6E8A-4147-A177-3AD203B41FA5}">
                      <a16:colId xmlns:a16="http://schemas.microsoft.com/office/drawing/2014/main" val="166157402"/>
                    </a:ext>
                  </a:extLst>
                </a:gridCol>
                <a:gridCol w="1005186">
                  <a:extLst>
                    <a:ext uri="{9D8B030D-6E8A-4147-A177-3AD203B41FA5}">
                      <a16:colId xmlns:a16="http://schemas.microsoft.com/office/drawing/2014/main" val="2790334927"/>
                    </a:ext>
                  </a:extLst>
                </a:gridCol>
                <a:gridCol w="1184684">
                  <a:extLst>
                    <a:ext uri="{9D8B030D-6E8A-4147-A177-3AD203B41FA5}">
                      <a16:colId xmlns:a16="http://schemas.microsoft.com/office/drawing/2014/main" val="3409039764"/>
                    </a:ext>
                  </a:extLst>
                </a:gridCol>
                <a:gridCol w="1112884">
                  <a:extLst>
                    <a:ext uri="{9D8B030D-6E8A-4147-A177-3AD203B41FA5}">
                      <a16:colId xmlns:a16="http://schemas.microsoft.com/office/drawing/2014/main" val="4200166023"/>
                    </a:ext>
                  </a:extLst>
                </a:gridCol>
                <a:gridCol w="1184684">
                  <a:extLst>
                    <a:ext uri="{9D8B030D-6E8A-4147-A177-3AD203B41FA5}">
                      <a16:colId xmlns:a16="http://schemas.microsoft.com/office/drawing/2014/main" val="2569395149"/>
                    </a:ext>
                  </a:extLst>
                </a:gridCol>
                <a:gridCol w="1184684">
                  <a:extLst>
                    <a:ext uri="{9D8B030D-6E8A-4147-A177-3AD203B41FA5}">
                      <a16:colId xmlns:a16="http://schemas.microsoft.com/office/drawing/2014/main" val="1288050289"/>
                    </a:ext>
                  </a:extLst>
                </a:gridCol>
              </a:tblGrid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Sl.No.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Product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J &amp; K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Haryana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Eastern UP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West Bengal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Gujarat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90951732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Gas.Refilling...parts..services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382.32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284.68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284.68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430.27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1,524.15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51796252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Generator.services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315.81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57.66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57.66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59.26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72.11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78876623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Goat.meat..mutton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49.49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245.68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245.68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185.70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110.55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12953853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Hardware shop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227.69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201.12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101.12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99.70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99.21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32455672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Kirana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2,504.63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2,350.43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2,750.43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1,957.45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673.86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40407067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Ladies items - cosmetics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195.71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213.84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113.84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108.94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33.00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63469767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Laundry.services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11.07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50.28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80.28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44.74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74.23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78011682"/>
                  </a:ext>
                </a:extLst>
              </a:tr>
              <a:tr h="438482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Mechanic.services..Two.wheeler.Repair.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156.75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217.59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117.59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91.83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32.01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42043587"/>
                  </a:ext>
                </a:extLst>
              </a:tr>
              <a:tr h="438482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Medical.center..services..doctor.s.clinic..diagnosis.center.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273.29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378.17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226.17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132.85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161.78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21419338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Medicine..allopathic..ayurvedic.etc.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273.05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269.74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169.74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153.18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79.29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20921121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Milk &amp; Milk Products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1,389.50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2,062.67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672.67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604.80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183.83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20928655"/>
                  </a:ext>
                </a:extLst>
              </a:tr>
              <a:tr h="438482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Mobile.Shop.for.mobile.purchase..repair.or.song..video.download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270.05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156.71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256.71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101.27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75.54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357191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Nursery.plants.purchase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107.81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60.78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40.78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43.24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37.20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22619990"/>
                  </a:ext>
                </a:extLst>
              </a:tr>
              <a:tr h="25793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meat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74.67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52.78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152.78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250.62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346.59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86720119"/>
                  </a:ext>
                </a:extLst>
              </a:tr>
              <a:tr h="438482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Plastic.products..bucket..pots..other.plastic.items.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45.02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67.48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87.48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27.42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>
                          <a:effectLst/>
                        </a:rPr>
                        <a:t> ₹       690.09 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8974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79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FB0B3-4B4E-4CB3-A654-55392F4B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Demand (Real terms)</a:t>
            </a:r>
            <a:endParaRPr lang="en-IN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252EBE-AEDD-4ECE-8A05-0D2B5747C8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742786"/>
              </p:ext>
            </p:extLst>
          </p:nvPr>
        </p:nvGraphicFramePr>
        <p:xfrm>
          <a:off x="1274618" y="1302327"/>
          <a:ext cx="9656617" cy="5070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182">
                  <a:extLst>
                    <a:ext uri="{9D8B030D-6E8A-4147-A177-3AD203B41FA5}">
                      <a16:colId xmlns:a16="http://schemas.microsoft.com/office/drawing/2014/main" val="1554967582"/>
                    </a:ext>
                  </a:extLst>
                </a:gridCol>
                <a:gridCol w="3169446">
                  <a:extLst>
                    <a:ext uri="{9D8B030D-6E8A-4147-A177-3AD203B41FA5}">
                      <a16:colId xmlns:a16="http://schemas.microsoft.com/office/drawing/2014/main" val="1662354095"/>
                    </a:ext>
                  </a:extLst>
                </a:gridCol>
                <a:gridCol w="1037947">
                  <a:extLst>
                    <a:ext uri="{9D8B030D-6E8A-4147-A177-3AD203B41FA5}">
                      <a16:colId xmlns:a16="http://schemas.microsoft.com/office/drawing/2014/main" val="34540464"/>
                    </a:ext>
                  </a:extLst>
                </a:gridCol>
                <a:gridCol w="1223295">
                  <a:extLst>
                    <a:ext uri="{9D8B030D-6E8A-4147-A177-3AD203B41FA5}">
                      <a16:colId xmlns:a16="http://schemas.microsoft.com/office/drawing/2014/main" val="3143197670"/>
                    </a:ext>
                  </a:extLst>
                </a:gridCol>
                <a:gridCol w="1149157">
                  <a:extLst>
                    <a:ext uri="{9D8B030D-6E8A-4147-A177-3AD203B41FA5}">
                      <a16:colId xmlns:a16="http://schemas.microsoft.com/office/drawing/2014/main" val="2918830744"/>
                    </a:ext>
                  </a:extLst>
                </a:gridCol>
                <a:gridCol w="1223295">
                  <a:extLst>
                    <a:ext uri="{9D8B030D-6E8A-4147-A177-3AD203B41FA5}">
                      <a16:colId xmlns:a16="http://schemas.microsoft.com/office/drawing/2014/main" val="418058261"/>
                    </a:ext>
                  </a:extLst>
                </a:gridCol>
                <a:gridCol w="1223295">
                  <a:extLst>
                    <a:ext uri="{9D8B030D-6E8A-4147-A177-3AD203B41FA5}">
                      <a16:colId xmlns:a16="http://schemas.microsoft.com/office/drawing/2014/main" val="3036014311"/>
                    </a:ext>
                  </a:extLst>
                </a:gridCol>
              </a:tblGrid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Sl.No.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Product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J &amp; K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Haryana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Eastern UP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West Bengal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Gujarat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18571851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Private.Tution.services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63.88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665.56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365.56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552.91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223.88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56524783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Rice.mill.services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491.72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435.60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335.60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67.82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56.72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80545033"/>
                  </a:ext>
                </a:extLst>
              </a:tr>
              <a:tr h="50857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Saree.and.ladies.ethnic.wear..Kurta.pyjama.salwar.kameez.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353.65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225.34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125.34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161.10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153.65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67271929"/>
                  </a:ext>
                </a:extLst>
              </a:tr>
              <a:tr h="762858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Snacks..papad..bhujiya..namkeen..chips..packaged.groundnut..other.local.fried.snacks.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253.22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36.71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136.71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105.95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121.22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76433366"/>
                  </a:ext>
                </a:extLst>
              </a:tr>
              <a:tr h="50857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Soap.and.detergent..Washing.soap..soda..powder.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366.96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218.34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189.34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232.33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266.96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84207476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Spectacle 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10.61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12.44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25.44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30.04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20.61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4815919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Spice.processing 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159.05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163.49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134.49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58.37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59.05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41743569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Stationery notebooks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>
                          <a:effectLst/>
                        </a:rPr>
                        <a:t> ₹   117.88 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129.89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87.89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84.41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87.88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71588030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Sweet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137.74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130.10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95.10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57.27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47.74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51369135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Tea coffee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433.09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493.15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356.15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489.61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557.09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43006684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Toys.or.Sport.goods.purchase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59.19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75.35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55.35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38.74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29.19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1287432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Vegetable.and.fresh.fruits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1,079.98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1,433.13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1,133.13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995.31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979.98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77270044"/>
                  </a:ext>
                </a:extLst>
              </a:tr>
              <a:tr h="299160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Water.Cans.purchase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128.26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344.20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144.20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24.84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>
                          <a:effectLst/>
                        </a:rPr>
                        <a:t> ₹         28.26 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52365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31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44FA3-C570-4FE5-BEA6-DBAAE8F2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Estimation: Approach (Supply Side)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10E53-5FE1-4F08-9A5E-92ECDA1F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4694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given Block</a:t>
            </a:r>
          </a:p>
          <a:p>
            <a:pPr algn="just"/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Block-Sales per month (Dairy)= ∑ Sales per month for all Enterprise Type = Dairy</a:t>
            </a:r>
          </a:p>
          <a:p>
            <a:pPr algn="just"/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Block-Sales per month (General Store) = ∑ Sales per month for all Enterprise Type = General Store</a:t>
            </a:r>
          </a:p>
          <a:p>
            <a:pPr algn="just"/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Block-Sales per month (Egg Trading) = ∑ Sales per month for all Enterprise Type = Egg Trading</a:t>
            </a:r>
          </a:p>
          <a:p>
            <a:pPr algn="just"/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Block-Sales per month (Chicken) = ∑ Sales per month for all Enterprise Type = Chicken</a:t>
            </a:r>
          </a:p>
          <a:p>
            <a:pPr algn="just"/>
            <a:r>
              <a:rPr lang="en-IN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Supply-Block-Sales per month (Business) = ∑ Sales per month for all Enterprise Type = Business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7563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51CA7-4B45-4998-8B17-065A179EB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 Coefficient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B1B68-9A23-4A75-B03A-9CB0898B9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For given block, </a:t>
            </a:r>
          </a:p>
          <a:p>
            <a:pPr marL="0" indent="0" algn="just">
              <a:buNone/>
            </a:pPr>
            <a:endParaRPr lang="en-IN" dirty="0"/>
          </a:p>
          <a:p>
            <a:pPr marL="0" indent="0" algn="just">
              <a:buNone/>
            </a:pPr>
            <a:r>
              <a:rPr lang="en-IN" dirty="0"/>
              <a:t>Block Coefficient = Average (</a:t>
            </a:r>
            <a:r>
              <a:rPr lang="en-IN" dirty="0" err="1"/>
              <a:t>Block</a:t>
            </a:r>
            <a:r>
              <a:rPr lang="en-IN" baseline="-25000" dirty="0" err="1"/>
              <a:t>n</a:t>
            </a:r>
            <a:r>
              <a:rPr lang="en-IN" baseline="-25000" dirty="0"/>
              <a:t> </a:t>
            </a:r>
            <a:r>
              <a:rPr lang="en-IN" dirty="0" err="1"/>
              <a:t>num</a:t>
            </a:r>
            <a:r>
              <a:rPr lang="en-IN" dirty="0"/>
              <a:t>-branches/District </a:t>
            </a:r>
            <a:r>
              <a:rPr lang="en-IN" dirty="0" err="1"/>
              <a:t>num</a:t>
            </a:r>
            <a:r>
              <a:rPr lang="en-IN" dirty="0"/>
              <a:t>-branches Average, </a:t>
            </a:r>
            <a:r>
              <a:rPr lang="en-IN" dirty="0" err="1"/>
              <a:t>Block</a:t>
            </a:r>
            <a:r>
              <a:rPr lang="en-IN" baseline="-25000" dirty="0" err="1"/>
              <a:t>n</a:t>
            </a:r>
            <a:r>
              <a:rPr lang="en-IN" baseline="-25000" dirty="0"/>
              <a:t> </a:t>
            </a:r>
            <a:r>
              <a:rPr lang="en-IN" dirty="0"/>
              <a:t>good house average/</a:t>
            </a:r>
            <a:r>
              <a:rPr lang="en-IN" u="sng" dirty="0"/>
              <a:t> </a:t>
            </a:r>
            <a:r>
              <a:rPr lang="en-IN" dirty="0"/>
              <a:t>District good house Average , </a:t>
            </a:r>
            <a:r>
              <a:rPr lang="en-IN" dirty="0" err="1"/>
              <a:t>Block</a:t>
            </a:r>
            <a:r>
              <a:rPr lang="en-IN" baseline="-25000" dirty="0" err="1"/>
              <a:t>n</a:t>
            </a:r>
            <a:r>
              <a:rPr lang="en-IN" baseline="-25000" dirty="0"/>
              <a:t> </a:t>
            </a:r>
            <a:r>
              <a:rPr lang="en-IN" dirty="0"/>
              <a:t>HH banking %/District Households banking, Average, </a:t>
            </a:r>
            <a:r>
              <a:rPr lang="en-IN" dirty="0" err="1"/>
              <a:t>Block</a:t>
            </a:r>
            <a:r>
              <a:rPr lang="en-IN" baseline="-25000" dirty="0" err="1"/>
              <a:t>n</a:t>
            </a:r>
            <a:r>
              <a:rPr lang="en-IN" baseline="-25000" dirty="0"/>
              <a:t> </a:t>
            </a:r>
            <a:r>
              <a:rPr lang="en-IN" dirty="0"/>
              <a:t>electricity %/District Electricity Average)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6542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AAC9-407E-4800-9FA3-CAEC0A354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727" y="365125"/>
            <a:ext cx="6276110" cy="604693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Block Coefficients: Scope</a:t>
            </a:r>
            <a:endParaRPr lang="en-I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0BCA8AC-3610-413C-8123-320E17A1D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136705"/>
              </p:ext>
            </p:extLst>
          </p:nvPr>
        </p:nvGraphicFramePr>
        <p:xfrm>
          <a:off x="1717963" y="969818"/>
          <a:ext cx="9074727" cy="5871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5568">
                  <a:extLst>
                    <a:ext uri="{9D8B030D-6E8A-4147-A177-3AD203B41FA5}">
                      <a16:colId xmlns:a16="http://schemas.microsoft.com/office/drawing/2014/main" val="2253431376"/>
                    </a:ext>
                  </a:extLst>
                </a:gridCol>
                <a:gridCol w="804321">
                  <a:extLst>
                    <a:ext uri="{9D8B030D-6E8A-4147-A177-3AD203B41FA5}">
                      <a16:colId xmlns:a16="http://schemas.microsoft.com/office/drawing/2014/main" val="1496726513"/>
                    </a:ext>
                  </a:extLst>
                </a:gridCol>
                <a:gridCol w="5434838">
                  <a:extLst>
                    <a:ext uri="{9D8B030D-6E8A-4147-A177-3AD203B41FA5}">
                      <a16:colId xmlns:a16="http://schemas.microsoft.com/office/drawing/2014/main" val="1536944287"/>
                    </a:ext>
                  </a:extLst>
                </a:gridCol>
              </a:tblGrid>
              <a:tr h="23631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Dimensions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Weight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Measures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70208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Market Size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25/100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Electricity Consumption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612221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Rural Population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6829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Market Intensity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15/100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GNI per Capita Estimates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915998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Private Consumption as a percentage of GDP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049470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Market Growth Rate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12.5/100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Compound Annual Growth Rate (CAGR) of Primary Energy Use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525337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Compound Annual Growth Rate (CAGR) of GDP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208086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Market Consumption Capacity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12.5/100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Consumer Expenditure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484734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Major Income Share of Middle-Class - Specific to the context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805014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Household Annual Disposable Income of Middle-Class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795851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Commercial Infrastructure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10/100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Road connectivity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989771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Cellular Mobile Subscribers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477166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Households with Internet Access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659054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Internet Bandwidth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376489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Logistics Performance Index (LPI)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126237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Population per supply Outlet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000131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052736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Market Receptivity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10/100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 Capita purchases from external market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236094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Trading as a Percentage of total supplies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145690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 Freedom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7.5/100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Economic Freedom Index (Heritage foundation – Index of Economic Freedom)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677351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Political Freedom Index (Same as Above)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344981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Risk 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7.5/100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Business Risk Rating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019077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Block Risk Rating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79014"/>
                  </a:ext>
                </a:extLst>
              </a:tr>
              <a:tr h="236316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4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Block level Political Risk Rating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26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114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AD2A4-809F-46CD-99FF-8AA027D78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Market Potential Index</a:t>
            </a:r>
            <a:endParaRPr lang="en-I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F7F28-3C9C-4ED6-8ABB-8CF31CBB3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Entrepreneurs have the choice </a:t>
            </a:r>
          </a:p>
          <a:p>
            <a:pPr algn="just"/>
            <a:r>
              <a:rPr lang="en-IN" dirty="0"/>
              <a:t>Challenges are well considered.</a:t>
            </a:r>
          </a:p>
          <a:p>
            <a:pPr algn="just"/>
            <a:r>
              <a:rPr lang="en-IN" dirty="0"/>
              <a:t>Appropriate market Strategy defined</a:t>
            </a:r>
          </a:p>
          <a:p>
            <a:pPr algn="just"/>
            <a:r>
              <a:rPr lang="en-IN" dirty="0"/>
              <a:t>Choices are appropriate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2333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92F83-8065-408A-9A70-440A24163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N" sz="3200" b="1" dirty="0"/>
              <a:t>Thanks and your comments please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02410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6A81-FD13-4D96-B08F-8D2BC3D0A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/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Challenges to Enterprise Promotion</a:t>
            </a:r>
            <a:endParaRPr lang="en-I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70D2C-1D67-4321-A886-3BD74F10F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873"/>
            <a:ext cx="10515600" cy="473609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market potential intelligence;</a:t>
            </a:r>
          </a:p>
          <a:p>
            <a:pPr marL="0" indent="0" algn="just">
              <a:buNone/>
            </a:pPr>
            <a:endParaRPr lang="en-IN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metrics and stats, through which this intelligence can be drawn, is available till district level only; </a:t>
            </a:r>
          </a:p>
          <a:p>
            <a:pPr marL="0" indent="0" algn="just">
              <a:buNone/>
            </a:pPr>
            <a:endParaRPr lang="en-IN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mechanism to derive which businesses will be viable in a particular block or village</a:t>
            </a:r>
          </a:p>
          <a:p>
            <a:pPr marL="0" indent="0" algn="just">
              <a:buNone/>
            </a:pPr>
            <a:endParaRPr lang="en-IN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Overcrowding, herding and eventually high mortality; </a:t>
            </a:r>
          </a:p>
          <a:p>
            <a:pPr marL="0" indent="0" algn="just">
              <a:buNone/>
            </a:pPr>
            <a:endParaRPr lang="en-IN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Entrepreneurship Development Programs (EDPs), batch size of trainee do not conform to market potential thereby, leading to wasted resources</a:t>
            </a:r>
            <a:r>
              <a:rPr lang="en-IN" dirty="0"/>
              <a:t>. </a:t>
            </a:r>
            <a:endParaRPr lang="en-IN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99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1C3B5-7FB6-438A-8722-43829275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Market potential Assessment – Missed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A6E9F-5FAC-42E0-A68E-61912254D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Untapped internal markets – whose demand exists but supply is limited</a:t>
            </a:r>
          </a:p>
          <a:p>
            <a:pPr marL="0" indent="0" algn="just">
              <a:buNone/>
            </a:pPr>
            <a:endParaRPr lang="en-IN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Hidden markets: whose demand is unknown e.g. solar, sanitation, hygiene, non-FMCG etc.;</a:t>
            </a:r>
          </a:p>
          <a:p>
            <a:pPr marL="0" indent="0" algn="just">
              <a:buNone/>
            </a:pPr>
            <a:endParaRPr lang="en-IN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External markets: which can be tapped through aggregation/ collectivization or clustering </a:t>
            </a:r>
          </a:p>
          <a:p>
            <a:pPr marL="0" indent="0" algn="just">
              <a:buNone/>
            </a:pPr>
            <a:endParaRPr lang="en-IN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 spending related markets: which facilitate last mile implementation of government programs; </a:t>
            </a:r>
          </a:p>
          <a:p>
            <a:pPr marL="0" indent="0" algn="just">
              <a:buNone/>
            </a:pPr>
            <a:endParaRPr lang="en-IN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Large concentration on internal resources, primary activities and traditional skills</a:t>
            </a:r>
          </a:p>
          <a:p>
            <a:pPr algn="just"/>
            <a:endParaRPr lang="en-IN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882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ABFD-4145-4438-8D07-E911998E6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pPr algn="ctr"/>
            <a:r>
              <a:rPr lang="en-IN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Context – Consumption Pattern </a:t>
            </a:r>
            <a:endParaRPr lang="en-I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A7C0E-CB4A-4522-AD1A-3207D366C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lvl="1" indent="-327025"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capita income (expenditure) and has significantly impacted its food consumption patterns: changes in food consumption pattern;</a:t>
            </a:r>
          </a:p>
          <a:p>
            <a:pPr marL="442913" lvl="1" indent="-327025" algn="just"/>
            <a:r>
              <a:rPr lang="en-IN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Expenditure on food items declined from 49.9% to 35.4% whereas expenditure on non food items showed a steady increase from 50.1% to 64.6%; </a:t>
            </a:r>
          </a:p>
          <a:p>
            <a:pPr marL="115888" lvl="1" indent="0" algn="just">
              <a:buNone/>
            </a:pPr>
            <a:endParaRPr lang="en-IN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776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FD05D-CDF7-451A-AF46-0EEB52FB4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Composition of consumption expenditure of Rural households </a:t>
            </a:r>
            <a:r>
              <a:rPr lang="fr-CA" sz="3200" b="1" dirty="0"/>
              <a:t>during the period 1981-2015</a:t>
            </a:r>
            <a:endParaRPr lang="en-IN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12E25C-8698-440F-ADEF-11FF3F83A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238" y="3309952"/>
            <a:ext cx="4009524" cy="2380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306A88-B413-4BCD-BAB6-9A5BB652D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238" y="3309952"/>
            <a:ext cx="4009524" cy="238095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B1561BC-466E-46F7-819C-F524DA0729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824" y="1976437"/>
            <a:ext cx="7725347" cy="4381501"/>
          </a:xfrm>
        </p:spPr>
      </p:pic>
    </p:spTree>
    <p:extLst>
      <p:ext uri="{BB962C8B-B14F-4D97-AF65-F5344CB8AC3E}">
        <p14:creationId xmlns:p14="http://schemas.microsoft.com/office/powerpoint/2010/main" val="117949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1091-A979-4CA2-88D2-3D923E12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911"/>
          </a:xfrm>
        </p:spPr>
        <p:txBody>
          <a:bodyPr/>
          <a:lstStyle/>
          <a:p>
            <a:pPr algn="ctr"/>
            <a:r>
              <a:rPr lang="en-IN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Reviews</a:t>
            </a:r>
            <a:endParaRPr lang="en-I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7BEA6-3F29-4224-99C3-D67A723E9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CA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 in expenditures went on non-food items and mostly on “education, medical care, rent and taxes” and “fuel and light”.</a:t>
            </a:r>
            <a:endParaRPr lang="en-IN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/>
            <a:r>
              <a:rPr lang="en-CA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consumption pattern of households moved away from cereals and pulses to edible oil, dry fruits and beverages and other processed products;</a:t>
            </a:r>
          </a:p>
          <a:p>
            <a:pPr lvl="0" algn="just"/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top 25 items of food basket take a share of 75-86 per cent of food budget. The basic Indian food diet was observed to be constituted</a:t>
            </a:r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fluid milk, rice, wheat, pigeon peas (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arhar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some oil, sugar and meat or fish and the tea;</a:t>
            </a:r>
          </a:p>
          <a:p>
            <a:pPr lvl="0" algn="just"/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items recording major increases are cold beverages (654); prepared sweet (393), other processed food (391), ghee (332), bread (328); fish (285), banana (279), biscuits (278), salted refreshment (256), chicken (256) and fluid milk (244). </a:t>
            </a:r>
            <a:endParaRPr lang="en-IN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7889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00DD6-F908-41E1-AF8F-F306D91FF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39"/>
          </a:xfrm>
        </p:spPr>
        <p:txBody>
          <a:bodyPr/>
          <a:lstStyle/>
          <a:p>
            <a:pPr algn="ctr"/>
            <a:r>
              <a:rPr lang="en-IN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Estimation: Approach (Demand Side)</a:t>
            </a:r>
            <a:endParaRPr lang="en-I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152">
            <a:extLst>
              <a:ext uri="{FF2B5EF4-FFF2-40B4-BE49-F238E27FC236}">
                <a16:creationId xmlns:a16="http://schemas.microsoft.com/office/drawing/2014/main" id="{B07FEC43-A4D3-4095-83FC-1704C61B82C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83673" y="1298682"/>
            <a:ext cx="9892145" cy="39292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n-IN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given Block</a:t>
            </a:r>
            <a:r>
              <a:rPr lang="en-IN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IN" sz="24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Demand per month</a:t>
            </a:r>
            <a:r>
              <a:rPr lang="en-IN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(Dairy) = Final per capita inflation-adjusted expenditure per month (Dairy) * Population-Block * Population growth</a:t>
            </a:r>
            <a:endParaRPr lang="en-IN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IN" sz="24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Demand per month</a:t>
            </a:r>
            <a:r>
              <a:rPr lang="en-IN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(General Store) = Final per capita inflation-adjusted expenditure per month (General Store)*Population-Block*Population growth</a:t>
            </a:r>
            <a:endParaRPr lang="en-IN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IN" sz="24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Demand per month</a:t>
            </a:r>
            <a:r>
              <a:rPr lang="en-IN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(Egg Trading) = Final per capita inflation-adjusted expenditure per month (Egg Training)*Population-Block*Population growth</a:t>
            </a:r>
            <a:endParaRPr lang="en-IN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IN" sz="24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Demand per month</a:t>
            </a:r>
            <a:r>
              <a:rPr lang="en-IN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(Business) = Final per capita inflation-adjusted expenditure per month (Business) * Population-Block * Population growth</a:t>
            </a:r>
            <a:endParaRPr lang="en-IN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7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5F12D-33FF-4784-B04F-58D9A34EE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Demand (Real terms)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8F180BD-63D5-46B1-838A-A94D6D8C9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224502"/>
              </p:ext>
            </p:extLst>
          </p:nvPr>
        </p:nvGraphicFramePr>
        <p:xfrm>
          <a:off x="1593273" y="1454727"/>
          <a:ext cx="9171708" cy="5038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537">
                  <a:extLst>
                    <a:ext uri="{9D8B030D-6E8A-4147-A177-3AD203B41FA5}">
                      <a16:colId xmlns:a16="http://schemas.microsoft.com/office/drawing/2014/main" val="2319140093"/>
                    </a:ext>
                  </a:extLst>
                </a:gridCol>
                <a:gridCol w="3010293">
                  <a:extLst>
                    <a:ext uri="{9D8B030D-6E8A-4147-A177-3AD203B41FA5}">
                      <a16:colId xmlns:a16="http://schemas.microsoft.com/office/drawing/2014/main" val="3390494866"/>
                    </a:ext>
                  </a:extLst>
                </a:gridCol>
                <a:gridCol w="985826">
                  <a:extLst>
                    <a:ext uri="{9D8B030D-6E8A-4147-A177-3AD203B41FA5}">
                      <a16:colId xmlns:a16="http://schemas.microsoft.com/office/drawing/2014/main" val="1057749547"/>
                    </a:ext>
                  </a:extLst>
                </a:gridCol>
                <a:gridCol w="1161867">
                  <a:extLst>
                    <a:ext uri="{9D8B030D-6E8A-4147-A177-3AD203B41FA5}">
                      <a16:colId xmlns:a16="http://schemas.microsoft.com/office/drawing/2014/main" val="4239025584"/>
                    </a:ext>
                  </a:extLst>
                </a:gridCol>
                <a:gridCol w="1091451">
                  <a:extLst>
                    <a:ext uri="{9D8B030D-6E8A-4147-A177-3AD203B41FA5}">
                      <a16:colId xmlns:a16="http://schemas.microsoft.com/office/drawing/2014/main" val="204639851"/>
                    </a:ext>
                  </a:extLst>
                </a:gridCol>
                <a:gridCol w="1161867">
                  <a:extLst>
                    <a:ext uri="{9D8B030D-6E8A-4147-A177-3AD203B41FA5}">
                      <a16:colId xmlns:a16="http://schemas.microsoft.com/office/drawing/2014/main" val="3256976116"/>
                    </a:ext>
                  </a:extLst>
                </a:gridCol>
                <a:gridCol w="1161867">
                  <a:extLst>
                    <a:ext uri="{9D8B030D-6E8A-4147-A177-3AD203B41FA5}">
                      <a16:colId xmlns:a16="http://schemas.microsoft.com/office/drawing/2014/main" val="2356350543"/>
                    </a:ext>
                  </a:extLst>
                </a:gridCol>
              </a:tblGrid>
              <a:tr h="479132">
                <a:tc gridSpan="3"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 err="1">
                          <a:effectLst/>
                        </a:rPr>
                        <a:t>Blockwise</a:t>
                      </a:r>
                      <a:r>
                        <a:rPr lang="en-IN" sz="1000" u="none" strike="noStrike" dirty="0">
                          <a:effectLst/>
                        </a:rPr>
                        <a:t> Monthly Average of Household Demand based on HHS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RURAL BLOCKS - STATES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0128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Sl.No.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Product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J &amp; K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Haryana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Eastern UP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West Bengal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Gujarat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22848212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Bakery..Bread..Biscuit.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>
                          <a:effectLst/>
                        </a:rPr>
                        <a:t> ₹   269.79 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208.33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163.27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145.50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95.32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09527146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Barber..beautician..salon.services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121.25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164.58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253.17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199.50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61.48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55192182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Blacksmith.services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76.41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65.62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207.66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29.48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41.55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59793071"/>
                  </a:ext>
                </a:extLst>
              </a:tr>
              <a:tr h="493651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Breakfast..lunch...dinner.at.Hotel..restaurant.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99.40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229.06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118.25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71.16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78.75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25984195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Bricks.and.Tiles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764.42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768.44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264.23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566.54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670.46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7020188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Cable.TV..services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292.42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186.94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134.64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168.28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134.00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28457905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Cart.purchase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31.92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64.15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132.18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61.26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76.00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33477554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Cement.Products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181.55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198.25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231.92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152.42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341.00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61898951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Centering..construction.services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203.73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547.61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143.69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199.52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234.00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89808090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Tent 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316.59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271.10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294.24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145.25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200.46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15795266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Chicken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321.45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211.08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154.21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276.16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235.88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27511281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Cigerrette..Pan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417.28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627.52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933.40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422.54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255.77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07191674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Coir..rope.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55.39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53.86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113.36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17.18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22.66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34944939"/>
                  </a:ext>
                </a:extLst>
              </a:tr>
              <a:tr h="2903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Cold.drinks...mineral.water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177.18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141.26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502.08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70.35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>
                          <a:effectLst/>
                        </a:rPr>
                        <a:t> ₹         65.40 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8897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52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90837-80D9-4199-A150-FF4280982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Demand (Real terms)</a:t>
            </a:r>
            <a:endParaRPr lang="en-IN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6F7DF4-5FF7-4512-9640-23791D0E8F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750757"/>
              </p:ext>
            </p:extLst>
          </p:nvPr>
        </p:nvGraphicFramePr>
        <p:xfrm>
          <a:off x="997527" y="1690687"/>
          <a:ext cx="9739745" cy="4571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607">
                  <a:extLst>
                    <a:ext uri="{9D8B030D-6E8A-4147-A177-3AD203B41FA5}">
                      <a16:colId xmlns:a16="http://schemas.microsoft.com/office/drawing/2014/main" val="3395068662"/>
                    </a:ext>
                  </a:extLst>
                </a:gridCol>
                <a:gridCol w="3196730">
                  <a:extLst>
                    <a:ext uri="{9D8B030D-6E8A-4147-A177-3AD203B41FA5}">
                      <a16:colId xmlns:a16="http://schemas.microsoft.com/office/drawing/2014/main" val="3961011747"/>
                    </a:ext>
                  </a:extLst>
                </a:gridCol>
                <a:gridCol w="1046882">
                  <a:extLst>
                    <a:ext uri="{9D8B030D-6E8A-4147-A177-3AD203B41FA5}">
                      <a16:colId xmlns:a16="http://schemas.microsoft.com/office/drawing/2014/main" val="3907053610"/>
                    </a:ext>
                  </a:extLst>
                </a:gridCol>
                <a:gridCol w="1233826">
                  <a:extLst>
                    <a:ext uri="{9D8B030D-6E8A-4147-A177-3AD203B41FA5}">
                      <a16:colId xmlns:a16="http://schemas.microsoft.com/office/drawing/2014/main" val="865341960"/>
                    </a:ext>
                  </a:extLst>
                </a:gridCol>
                <a:gridCol w="1159048">
                  <a:extLst>
                    <a:ext uri="{9D8B030D-6E8A-4147-A177-3AD203B41FA5}">
                      <a16:colId xmlns:a16="http://schemas.microsoft.com/office/drawing/2014/main" val="883651749"/>
                    </a:ext>
                  </a:extLst>
                </a:gridCol>
                <a:gridCol w="1233826">
                  <a:extLst>
                    <a:ext uri="{9D8B030D-6E8A-4147-A177-3AD203B41FA5}">
                      <a16:colId xmlns:a16="http://schemas.microsoft.com/office/drawing/2014/main" val="324716702"/>
                    </a:ext>
                  </a:extLst>
                </a:gridCol>
                <a:gridCol w="1233826">
                  <a:extLst>
                    <a:ext uri="{9D8B030D-6E8A-4147-A177-3AD203B41FA5}">
                      <a16:colId xmlns:a16="http://schemas.microsoft.com/office/drawing/2014/main" val="3718416741"/>
                    </a:ext>
                  </a:extLst>
                </a:gridCol>
              </a:tblGrid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Sl.No.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Product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J &amp; K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Haryana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Eastern UP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</a:rPr>
                        <a:t>West Bengal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Gujarat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69306419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Computer.services..Internet.CafÃ...printer..scanner...Xerox.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39.70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56.48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171.13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21.14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56.00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14431155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Crockery..Utensils..Vessels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80.75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91.45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236.07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53.18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48.12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66147279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 err="1">
                          <a:effectLst/>
                        </a:rPr>
                        <a:t>Digital.Studio..Photoshop..videographer</a:t>
                      </a:r>
                      <a:r>
                        <a:rPr lang="en-IN" sz="1000" u="none" strike="noStrike" dirty="0">
                          <a:effectLst/>
                        </a:rPr>
                        <a:t>.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36.64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38.30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114.20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15.43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15.16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7903230"/>
                  </a:ext>
                </a:extLst>
              </a:tr>
              <a:tr h="602455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Eat.ready.to.eat.Cooked.Snacks..Fast.Food.stalls..chowmein.etc....Pani.Puri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130.02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89.66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625.56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52.67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51.33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07547238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19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Eggs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172.99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146.03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156.64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138.75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85.66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49575968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Electricals..electronics.goods.purchase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125.12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124.42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74.42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64.96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45.71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93449639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Electronics.Repair.services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108.00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156.60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56.60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45.13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34.22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2243435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Flour.mill.services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167.00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122.80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172.80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49.69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107.82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02855624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Food.catering.at.office.or.ceremonies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175.90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291.38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191.52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56.32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223.00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0706643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Footwear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188.71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183.83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83.83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86.87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79.86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54112774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Fresh.Flowers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156.96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10.58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22.58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99.48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  78.86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4785934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Fuel..firewood.and.chips..dung.cake..coal..charcoal.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36.10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179.03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123.03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415.60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205.12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42687696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Furniture, floor mattings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360.93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159.79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159.79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181.65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176.01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03388818"/>
                  </a:ext>
                </a:extLst>
              </a:tr>
              <a:tr h="236257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28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Garment,Cloth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322.00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469.88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469.88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>
                          <a:effectLst/>
                        </a:rPr>
                        <a:t> ₹       252.63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000" u="none" strike="noStrike" dirty="0">
                          <a:effectLst/>
                        </a:rPr>
                        <a:t> ₹         22.58 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97911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71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2170</Words>
  <Application>Microsoft Office PowerPoint</Application>
  <PresentationFormat>Widescreen</PresentationFormat>
  <Paragraphs>551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Times New Roman</vt:lpstr>
      <vt:lpstr>Office Theme</vt:lpstr>
      <vt:lpstr>Estimating Rural Market Potential vis-à-vis Consumption Pattern – Present Approaches and Beyond towards Market Potential Index </vt:lpstr>
      <vt:lpstr>Challenges to Enterprise Promotion</vt:lpstr>
      <vt:lpstr>Market potential Assessment – Missed Opportunities</vt:lpstr>
      <vt:lpstr>Context – Consumption Pattern </vt:lpstr>
      <vt:lpstr>Composition of consumption expenditure of Rural households during the period 1981-2015</vt:lpstr>
      <vt:lpstr>Reviews</vt:lpstr>
      <vt:lpstr>Estimation: Approach (Demand Side)</vt:lpstr>
      <vt:lpstr>Average Demand (Real terms)</vt:lpstr>
      <vt:lpstr>Average Demand (Real terms)</vt:lpstr>
      <vt:lpstr>Average Demand (Real terms)</vt:lpstr>
      <vt:lpstr>Average Demand (Real terms)</vt:lpstr>
      <vt:lpstr>Estimation: Approach (Supply Side)</vt:lpstr>
      <vt:lpstr>Block Coefficient </vt:lpstr>
      <vt:lpstr>Block Coefficients: Scope</vt:lpstr>
      <vt:lpstr>Market Potential Index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Rural Market Potential vis-à-vis Consumption Pattern</dc:title>
  <dc:creator>MANOJMISHRA</dc:creator>
  <cp:lastModifiedBy>MANOJMISHRA</cp:lastModifiedBy>
  <cp:revision>63</cp:revision>
  <dcterms:created xsi:type="dcterms:W3CDTF">2018-08-28T03:36:20Z</dcterms:created>
  <dcterms:modified xsi:type="dcterms:W3CDTF">2018-08-28T08:54:14Z</dcterms:modified>
</cp:coreProperties>
</file>