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356" r:id="rId3"/>
    <p:sldId id="357" r:id="rId4"/>
    <p:sldId id="358" r:id="rId5"/>
    <p:sldId id="360" r:id="rId6"/>
    <p:sldId id="359" r:id="rId7"/>
    <p:sldId id="361" r:id="rId8"/>
    <p:sldId id="362" r:id="rId9"/>
    <p:sldId id="363" r:id="rId10"/>
    <p:sldId id="364" r:id="rId11"/>
    <p:sldId id="365" r:id="rId12"/>
    <p:sldId id="355" r:id="rId13"/>
  </p:sldIdLst>
  <p:sldSz cx="9144000" cy="5143500" type="screen16x9"/>
  <p:notesSz cx="6858000" cy="9144000"/>
  <p:defaultTextStyle>
    <a:defPPr>
      <a:defRPr lang="en-US"/>
    </a:defPPr>
    <a:lvl1pPr marL="0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87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72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59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45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32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18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04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91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945"/>
    <a:srgbClr val="C00000"/>
    <a:srgbClr val="29769D"/>
    <a:srgbClr val="A26921"/>
    <a:srgbClr val="C9492C"/>
    <a:srgbClr val="7C60C6"/>
    <a:srgbClr val="97BE49"/>
    <a:srgbClr val="1F8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" y="269"/>
      </p:cViewPr>
      <p:guideLst>
        <p:guide orient="horz" pos="22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noy\Google%20Drive\01%20The%20Researcher%20Projects\01%20OnGoing%20Projects\Tata%20Trust%20Project%202018\Headload%20Study\27july\Head%20load%20study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noy\Google%20Drive\Projects%20The%20Researcher\Tata%20Trust%20Project%202018\Headload%20Study\27july\Head%20load%20study%20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noy\Google%20Drive\01%20The%20Researcher%20Projects\01%20OnGoing%20Projects\Tata%20Trust%20Project%202018\Headload%20Study\Analysis\Water%20carrying%20profi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noy\Google%20Drive\Projects%20The%20Researcher\Tata%20Trust%20Project%202018\Headload%20Study\27july\Head%20load%20stud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Sheet2!$A$1:$E$1</c:f>
              <c:strCache>
                <c:ptCount val="5"/>
                <c:pt idx="0">
                  <c:v>Agriculture</c:v>
                </c:pt>
                <c:pt idx="1">
                  <c:v>Business</c:v>
                </c:pt>
                <c:pt idx="2">
                  <c:v>Service</c:v>
                </c:pt>
                <c:pt idx="3">
                  <c:v>Manual Labour</c:v>
                </c:pt>
                <c:pt idx="4">
                  <c:v>Others</c:v>
                </c:pt>
              </c:strCache>
            </c:strRef>
          </c:cat>
          <c:val>
            <c:numRef>
              <c:f>Sheet2!$A$2:$E$2</c:f>
              <c:numCache>
                <c:formatCode>General</c:formatCode>
                <c:ptCount val="5"/>
                <c:pt idx="0">
                  <c:v>65</c:v>
                </c:pt>
                <c:pt idx="1">
                  <c:v>2</c:v>
                </c:pt>
                <c:pt idx="2">
                  <c:v>1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Sheet1!$A$1:$A$2</c:f>
              <c:strCache>
                <c:ptCount val="2"/>
                <c:pt idx="0">
                  <c:v>Families have bathroom</c:v>
                </c:pt>
                <c:pt idx="1">
                  <c:v>Families don't have bathroom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Sheet1!$A$7:$A$10</c:f>
              <c:strCache>
                <c:ptCount val="4"/>
                <c:pt idx="0">
                  <c:v>SC</c:v>
                </c:pt>
                <c:pt idx="1">
                  <c:v>OBC</c:v>
                </c:pt>
                <c:pt idx="2">
                  <c:v>ST</c:v>
                </c:pt>
                <c:pt idx="3">
                  <c:v>General</c:v>
                </c:pt>
              </c:strCache>
            </c:strRef>
          </c:cat>
          <c:val>
            <c:numRef>
              <c:f>Sheet1!$B$7:$B$10</c:f>
              <c:numCache>
                <c:formatCode>0%</c:formatCode>
                <c:ptCount val="4"/>
                <c:pt idx="0">
                  <c:v>0.53</c:v>
                </c:pt>
                <c:pt idx="1">
                  <c:v>0.1</c:v>
                </c:pt>
                <c:pt idx="2">
                  <c:v>0.01</c:v>
                </c:pt>
                <c:pt idx="3">
                  <c:v>0.36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>
                <a:effectLst/>
              </a:rPr>
              <a:t>Figure 1: Avarge duration of different daily activities </a:t>
            </a:r>
            <a:endParaRPr lang="en-US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 schedule (2)'!$C$2:$O$2</c:f>
              <c:strCache>
                <c:ptCount val="9"/>
                <c:pt idx="0">
                  <c:v>Work in house premises </c:v>
                </c:pt>
                <c:pt idx="1">
                  <c:v>Work outside of house premises </c:v>
                </c:pt>
                <c:pt idx="2">
                  <c:v>Total duration of walking </c:v>
                </c:pt>
                <c:pt idx="3">
                  <c:v>Total duration of carrying any sort of weight</c:v>
                </c:pt>
                <c:pt idx="4">
                  <c:v>Total duration you work in bending position </c:v>
                </c:pt>
                <c:pt idx="5">
                  <c:v>Fetching water  </c:v>
                </c:pt>
                <c:pt idx="6">
                  <c:v>Bringing fodder/ preparing forage</c:v>
                </c:pt>
                <c:pt idx="7">
                  <c:v>Bringing firewood </c:v>
                </c:pt>
                <c:pt idx="8">
                  <c:v>Working in your farm  </c:v>
                </c:pt>
              </c:strCache>
              <c:extLst xmlns:c16r2="http://schemas.microsoft.com/office/drawing/2015/06/chart"/>
            </c:strRef>
          </c:cat>
          <c:val>
            <c:numRef>
              <c:f>'work schedule (2)'!$C$3:$O$3</c:f>
              <c:numCache>
                <c:formatCode>General</c:formatCode>
                <c:ptCount val="9"/>
                <c:pt idx="0">
                  <c:v>3</c:v>
                </c:pt>
                <c:pt idx="1">
                  <c:v>2.5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1.5</c:v>
                </c:pt>
                <c:pt idx="7">
                  <c:v>1.5</c:v>
                </c:pt>
                <c:pt idx="8">
                  <c:v>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EB-45A4-B44E-6E75B8F7B6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1979360"/>
        <c:axId val="171980992"/>
      </c:barChart>
      <c:catAx>
        <c:axId val="17197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0992"/>
        <c:crosses val="autoZero"/>
        <c:auto val="1"/>
        <c:lblAlgn val="ctr"/>
        <c:lblOffset val="100"/>
        <c:noMultiLvlLbl val="0"/>
      </c:catAx>
      <c:valAx>
        <c:axId val="17198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7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50" b="1" i="0" u="none" strike="noStrike" baseline="0">
                <a:effectLst/>
              </a:rPr>
              <a:t>Figure 2: Strenuous working conditions and the number of responses for each of them</a:t>
            </a:r>
            <a:endParaRPr lang="en-US" sz="105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Work in bending position</c:v>
                </c:pt>
                <c:pt idx="1">
                  <c:v>Carrying weight</c:v>
                </c:pt>
                <c:pt idx="2">
                  <c:v>Walking</c:v>
                </c:pt>
                <c:pt idx="3">
                  <c:v>Cooking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47</c:v>
                </c:pt>
                <c:pt idx="1">
                  <c:v>59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B-4E18-B3F6-08F4AD0E1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71993504"/>
        <c:axId val="171988608"/>
      </c:barChart>
      <c:catAx>
        <c:axId val="1719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8608"/>
        <c:crosses val="autoZero"/>
        <c:auto val="1"/>
        <c:lblAlgn val="ctr"/>
        <c:lblOffset val="100"/>
        <c:noMultiLvlLbl val="0"/>
      </c:catAx>
      <c:valAx>
        <c:axId val="1719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</a:t>
                </a:r>
                <a:r>
                  <a:rPr lang="en-US" baseline="0"/>
                  <a:t> respondents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Figure 3: Distance of water</a:t>
            </a:r>
            <a:r>
              <a:rPr lang="en-US" sz="1100" b="1" baseline="0"/>
              <a:t> collection point</a:t>
            </a:r>
            <a:endParaRPr lang="en-US" sz="11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'Water Carrying'!$M$3</c:f>
              <c:strCache>
                <c:ptCount val="1"/>
                <c:pt idx="0">
                  <c:v>No of Respondents collect from Primary Source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 Carrying'!$L$4:$L$10</c:f>
              <c:strCache>
                <c:ptCount val="7"/>
                <c:pt idx="0">
                  <c:v>Up to 100</c:v>
                </c:pt>
                <c:pt idx="1">
                  <c:v>101-250</c:v>
                </c:pt>
                <c:pt idx="2">
                  <c:v>251-500</c:v>
                </c:pt>
                <c:pt idx="3">
                  <c:v>501-750</c:v>
                </c:pt>
                <c:pt idx="4">
                  <c:v>751-1000</c:v>
                </c:pt>
                <c:pt idx="5">
                  <c:v>1001-1500</c:v>
                </c:pt>
                <c:pt idx="6">
                  <c:v>Above 1500</c:v>
                </c:pt>
              </c:strCache>
            </c:strRef>
          </c:cat>
          <c:val>
            <c:numRef>
              <c:f>'Water Carrying'!$M$4:$M$10</c:f>
              <c:numCache>
                <c:formatCode>General</c:formatCode>
                <c:ptCount val="7"/>
                <c:pt idx="0">
                  <c:v>10</c:v>
                </c:pt>
                <c:pt idx="1">
                  <c:v>35</c:v>
                </c:pt>
                <c:pt idx="2">
                  <c:v>28</c:v>
                </c:pt>
                <c:pt idx="3">
                  <c:v>10</c:v>
                </c:pt>
                <c:pt idx="4">
                  <c:v>15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37-4315-A6C9-1C6F05CB6753}"/>
            </c:ext>
          </c:extLst>
        </c:ser>
        <c:ser>
          <c:idx val="1"/>
          <c:order val="1"/>
          <c:tx>
            <c:strRef>
              <c:f>'Water Carrying'!$N$3</c:f>
              <c:strCache>
                <c:ptCount val="1"/>
                <c:pt idx="0">
                  <c:v>No of Respondents collect from Secondary Source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 Carrying'!$L$4:$L$10</c:f>
              <c:strCache>
                <c:ptCount val="7"/>
                <c:pt idx="0">
                  <c:v>Up to 100</c:v>
                </c:pt>
                <c:pt idx="1">
                  <c:v>101-250</c:v>
                </c:pt>
                <c:pt idx="2">
                  <c:v>251-500</c:v>
                </c:pt>
                <c:pt idx="3">
                  <c:v>501-750</c:v>
                </c:pt>
                <c:pt idx="4">
                  <c:v>751-1000</c:v>
                </c:pt>
                <c:pt idx="5">
                  <c:v>1001-1500</c:v>
                </c:pt>
                <c:pt idx="6">
                  <c:v>Above 1500</c:v>
                </c:pt>
              </c:strCache>
            </c:strRef>
          </c:cat>
          <c:val>
            <c:numRef>
              <c:f>'Water Carrying'!$N$4:$N$10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14</c:v>
                </c:pt>
                <c:pt idx="3">
                  <c:v>15</c:v>
                </c:pt>
                <c:pt idx="4">
                  <c:v>43</c:v>
                </c:pt>
                <c:pt idx="5">
                  <c:v>20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37-4315-A6C9-1C6F05CB67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981536"/>
        <c:axId val="171983712"/>
      </c:barChart>
      <c:catAx>
        <c:axId val="17198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  <a:r>
                  <a:rPr lang="en-US" baseline="0"/>
                  <a:t> in meter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3712"/>
        <c:crosses val="autoZero"/>
        <c:auto val="1"/>
        <c:lblAlgn val="ctr"/>
        <c:lblOffset val="100"/>
        <c:noMultiLvlLbl val="0"/>
      </c:catAx>
      <c:valAx>
        <c:axId val="1719837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Percentage </a:t>
                </a:r>
                <a:r>
                  <a:rPr lang="en-US" dirty="0"/>
                  <a:t>of respondents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19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35322989910409E-2"/>
          <c:y val="0.91300582578347134"/>
          <c:w val="0.89999991277261826"/>
          <c:h val="6.4176147975798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600" b="1" i="0" u="none" strike="noStrike" baseline="0" dirty="0" smtClean="0">
                <a:effectLst/>
              </a:rPr>
              <a:t>Respondents </a:t>
            </a:r>
            <a:r>
              <a:rPr lang="en-GB" sz="1600" b="1" i="0" u="none" strike="noStrike" baseline="0" dirty="0">
                <a:effectLst/>
              </a:rPr>
              <a:t>affected by different symptoms of MSDs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Sheet1!$A$27:$H$27</c:f>
              <c:strCache>
                <c:ptCount val="8"/>
                <c:pt idx="0">
                  <c:v>Neck Pain</c:v>
                </c:pt>
                <c:pt idx="1">
                  <c:v>Shoulder Pain</c:v>
                </c:pt>
                <c:pt idx="2">
                  <c:v>Elbows pain</c:v>
                </c:pt>
                <c:pt idx="3">
                  <c:v>Wrist pain</c:v>
                </c:pt>
                <c:pt idx="4">
                  <c:v>Upper back pain</c:v>
                </c:pt>
                <c:pt idx="5">
                  <c:v>Lower  back pain</c:v>
                </c:pt>
                <c:pt idx="6">
                  <c:v>Thigh pain</c:v>
                </c:pt>
                <c:pt idx="7">
                  <c:v>Knee Pain</c:v>
                </c:pt>
              </c:strCache>
            </c:strRef>
          </c:cat>
          <c:val>
            <c:numRef>
              <c:f>Sheet1!$A$28:$H$28</c:f>
              <c:numCache>
                <c:formatCode>General</c:formatCode>
                <c:ptCount val="8"/>
                <c:pt idx="0">
                  <c:v>19</c:v>
                </c:pt>
                <c:pt idx="1">
                  <c:v>21</c:v>
                </c:pt>
                <c:pt idx="2">
                  <c:v>11</c:v>
                </c:pt>
                <c:pt idx="3">
                  <c:v>19</c:v>
                </c:pt>
                <c:pt idx="4">
                  <c:v>15</c:v>
                </c:pt>
                <c:pt idx="5">
                  <c:v>19</c:v>
                </c:pt>
                <c:pt idx="6">
                  <c:v>40</c:v>
                </c:pt>
                <c:pt idx="7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71984800"/>
        <c:axId val="171984256"/>
        <c:axId val="0"/>
      </c:bar3DChart>
      <c:catAx>
        <c:axId val="1719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4256"/>
        <c:crosses val="autoZero"/>
        <c:auto val="1"/>
        <c:lblAlgn val="ctr"/>
        <c:lblOffset val="100"/>
        <c:noMultiLvlLbl val="0"/>
      </c:catAx>
      <c:valAx>
        <c:axId val="17198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9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50" b="1" i="0" u="none" strike="noStrike" baseline="0" dirty="0" smtClean="0">
                <a:effectLst/>
              </a:rPr>
              <a:t>Chronic </a:t>
            </a:r>
            <a:r>
              <a:rPr lang="en-GB" sz="1050" b="1" i="0" u="none" strike="noStrike" baseline="0" dirty="0">
                <a:effectLst/>
              </a:rPr>
              <a:t>health problems among respondents</a:t>
            </a:r>
            <a:endParaRPr lang="en-US" sz="105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Sheet3!$A$2:$A$5</c:f>
              <c:strCache>
                <c:ptCount val="4"/>
                <c:pt idx="0">
                  <c:v>Musculoskeletal disorders</c:v>
                </c:pt>
                <c:pt idx="1">
                  <c:v>Gynaecological problems</c:v>
                </c:pt>
                <c:pt idx="2">
                  <c:v>Stomach problem</c:v>
                </c:pt>
                <c:pt idx="3">
                  <c:v>Other problem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51</c:v>
                </c:pt>
                <c:pt idx="1">
                  <c:v>15</c:v>
                </c:pt>
                <c:pt idx="2">
                  <c:v>11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DA-4BBF-A380-8E50389E02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71990240"/>
        <c:axId val="171990784"/>
      </c:barChart>
      <c:catAx>
        <c:axId val="171990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 of diseases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0784"/>
        <c:crosses val="autoZero"/>
        <c:auto val="1"/>
        <c:lblAlgn val="ctr"/>
        <c:lblOffset val="100"/>
        <c:noMultiLvlLbl val="0"/>
      </c:catAx>
      <c:valAx>
        <c:axId val="17199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of affected respondents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2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04A4-8754-415D-BBDE-EBCC40D6C7F2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33B7-943F-4871-8269-06AE28D2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95" y="1359833"/>
            <a:ext cx="436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Bebas Neue" panose="020B0606020202050201" pitchFamily="34" charset="0"/>
              </a:rPr>
              <a:t>Experience of Women of Sundarban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633" y="3827856"/>
            <a:ext cx="4514850" cy="2286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Soma Majumder</a:t>
            </a:r>
          </a:p>
          <a:p>
            <a:pPr marL="0" indent="0" algn="ctr">
              <a:buNone/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Researcher, Kolkata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30" y="-3658"/>
            <a:ext cx="3860370" cy="51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13" y="273844"/>
            <a:ext cx="6173821" cy="994172"/>
          </a:xfrm>
        </p:spPr>
        <p:txBody>
          <a:bodyPr>
            <a:noAutofit/>
          </a:bodyPr>
          <a:lstStyle/>
          <a:p>
            <a:r>
              <a:rPr lang="en-GB" sz="2400" b="1" dirty="0"/>
              <a:t>Respondents suffering from different ailments and hours of strenuous works they are </a:t>
            </a:r>
            <a:r>
              <a:rPr lang="en-GB" sz="2400" b="1" dirty="0" smtClean="0"/>
              <a:t>performing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3679932"/>
              </p:ext>
            </p:extLst>
          </p:nvPr>
        </p:nvGraphicFramePr>
        <p:xfrm>
          <a:off x="479899" y="1430836"/>
          <a:ext cx="6180306" cy="205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926"/>
                <a:gridCol w="1449209"/>
                <a:gridCol w="1405100"/>
                <a:gridCol w="1341071"/>
              </a:tblGrid>
              <a:tr h="1065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Kind of disease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 persons affected  (the numbers include multiple responses)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Avg. hours of work in bending position (in hours)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Avg. hours of weight carrying (in hours)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/>
                </a:tc>
              </a:tr>
              <a:tr h="1588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Musculoskeletal disorders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ctr"/>
                </a:tc>
              </a:tr>
              <a:tr h="1588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Gynaecological problems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ctr"/>
                </a:tc>
              </a:tr>
              <a:tr h="1588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Other problems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48315" marR="48315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3711" y="3521413"/>
            <a:ext cx="80998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women working in a bending position for a longer time and carrying greater weight tend to suffer from MSD related </a:t>
            </a:r>
            <a:r>
              <a:rPr lang="en-GB" dirty="0" smtClean="0"/>
              <a:t>diseases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B</a:t>
            </a:r>
            <a:r>
              <a:rPr lang="en-GB" dirty="0" smtClean="0"/>
              <a:t>asic </a:t>
            </a:r>
            <a:r>
              <a:rPr lang="en-GB" dirty="0"/>
              <a:t>factors responsible for these ailments are the strenuous daily chores undertaken by the rural women, especially working in bending position for a long period and carrying weight several times a day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</a:t>
            </a:r>
            <a:r>
              <a:rPr lang="en-GB" dirty="0" smtClean="0"/>
              <a:t>ural </a:t>
            </a:r>
            <a:r>
              <a:rPr lang="en-GB" dirty="0"/>
              <a:t>women from backward socio-economic backgrounds are more prone to suffer from the diseases mentioned above mainly because of their involvement in strenuous domestic chores.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81" y="462590"/>
            <a:ext cx="2294118" cy="30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60" y="0"/>
            <a:ext cx="27432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00450"/>
            <a:ext cx="274320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874"/>
            <a:ext cx="27432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60" y="1649874"/>
            <a:ext cx="27432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49874"/>
            <a:ext cx="27432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7" b="3945"/>
          <a:stretch/>
        </p:blipFill>
        <p:spPr>
          <a:xfrm>
            <a:off x="3197160" y="3600984"/>
            <a:ext cx="2743200" cy="1543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/>
          <a:stretch/>
        </p:blipFill>
        <p:spPr>
          <a:xfrm>
            <a:off x="0" y="3600984"/>
            <a:ext cx="2743200" cy="1544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15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4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503"/>
          <a:stretch/>
        </p:blipFill>
        <p:spPr>
          <a:xfrm>
            <a:off x="0" y="0"/>
            <a:ext cx="9144000" cy="5162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345" y="3767846"/>
            <a:ext cx="2530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Thank you.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Sundarban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Comprised of islands which are separated from the main land of West Bengal.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Road connectivity with towns is not yet developed.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Many villages in the islands are partially electrified.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Livelihood options are very limited and unsecured due to its typical geographical location.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Male members use to migrate in search of better livelihood opportunity. So women have taken up cultivation along with other daily drudgeries. </a:t>
            </a:r>
          </a:p>
          <a:p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" name="Picture 6" descr="Image result for 24 parganas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38" y="0"/>
            <a:ext cx="3845669" cy="51455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923506" y="-1"/>
            <a:ext cx="220493" cy="51435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"/>
            <a:ext cx="2949178" cy="83617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Bali island </a:t>
            </a:r>
            <a:r>
              <a:rPr lang="en-US" sz="2000" b="1" dirty="0"/>
              <a:t>o</a:t>
            </a:r>
            <a:r>
              <a:rPr lang="en-US" sz="2000" b="1" dirty="0" smtClean="0"/>
              <a:t>f Gosaba block – the study location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166" y="946826"/>
            <a:ext cx="3215853" cy="4033736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400" dirty="0" smtClean="0"/>
              <a:t>Separated by rivers from Block head quarter.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/>
              <a:t>N</a:t>
            </a:r>
            <a:r>
              <a:rPr lang="en-GB" sz="1400" dirty="0" smtClean="0"/>
              <a:t>earest </a:t>
            </a:r>
            <a:r>
              <a:rPr lang="en-GB" sz="1400" dirty="0"/>
              <a:t>town </a:t>
            </a:r>
            <a:r>
              <a:rPr lang="en-GB" sz="1400" dirty="0" smtClean="0"/>
              <a:t>is </a:t>
            </a:r>
            <a:r>
              <a:rPr lang="en-GB" sz="1400" dirty="0"/>
              <a:t>approximately 52 km from the island and only accessible by ferry </a:t>
            </a:r>
            <a:r>
              <a:rPr lang="en-GB" sz="1400" dirty="0" smtClean="0"/>
              <a:t>service.</a:t>
            </a:r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400" dirty="0" smtClean="0"/>
              <a:t>No health care facility.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400" dirty="0" smtClean="0"/>
              <a:t>Families depend upon </a:t>
            </a:r>
            <a:r>
              <a:rPr lang="en-GB" sz="1400" dirty="0"/>
              <a:t>agriculture, honey collection from the forest, fishing, crab catching, fish-pin collection, apart from other manual jobs, most of which are </a:t>
            </a:r>
            <a:r>
              <a:rPr lang="en-GB" sz="1400" dirty="0" smtClean="0"/>
              <a:t>seasonal.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/>
              <a:t>Both men and women are engaged in these livelihood </a:t>
            </a:r>
            <a:r>
              <a:rPr lang="en-GB" sz="1400" dirty="0" smtClean="0"/>
              <a:t>practices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/>
              <a:t>“… </a:t>
            </a:r>
            <a:r>
              <a:rPr lang="en-GB" sz="1400" i="1" dirty="0"/>
              <a:t>Water, water, everywhere, / Nor any drop to drink</a:t>
            </a:r>
            <a:r>
              <a:rPr lang="en-GB" sz="1400" i="1" dirty="0" smtClean="0"/>
              <a:t>.</a:t>
            </a:r>
            <a:r>
              <a:rPr lang="en-GB" sz="1400" dirty="0" smtClean="0"/>
              <a:t>”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29" t="11823" r="5450" b="6601"/>
          <a:stretch/>
        </p:blipFill>
        <p:spPr bwMode="auto">
          <a:xfrm>
            <a:off x="3579019" y="1104685"/>
            <a:ext cx="5420446" cy="2762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23506" y="-1"/>
            <a:ext cx="220493" cy="51435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8068"/>
            <a:ext cx="2949178" cy="440582"/>
          </a:xfrm>
        </p:spPr>
        <p:txBody>
          <a:bodyPr/>
          <a:lstStyle/>
          <a:p>
            <a:r>
              <a:rPr lang="en-US" b="1" dirty="0" smtClean="0"/>
              <a:t>Methodology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832644"/>
            <a:ext cx="4629150" cy="34718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797262"/>
            <a:ext cx="2949178" cy="285869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Study conducted in 4 villages.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Only married or widowed women, in the age group of 18-70 were randomly selected.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Total 100 women were interviewed, 25 from each village.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 mobile app was developed with the questions and used  during the interviews.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Educated local girls were trained for administering </a:t>
            </a:r>
            <a:r>
              <a:rPr lang="en-GB" sz="1600" dirty="0" smtClean="0"/>
              <a:t>the app based questionnaire.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923506" y="-1"/>
            <a:ext cx="220493" cy="51435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8506"/>
              </p:ext>
            </p:extLst>
          </p:nvPr>
        </p:nvGraphicFramePr>
        <p:xfrm>
          <a:off x="3236064" y="517580"/>
          <a:ext cx="2522706" cy="167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73829"/>
              </p:ext>
            </p:extLst>
          </p:nvPr>
        </p:nvGraphicFramePr>
        <p:xfrm>
          <a:off x="5856046" y="532212"/>
          <a:ext cx="2944238" cy="165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33599"/>
              </p:ext>
            </p:extLst>
          </p:nvPr>
        </p:nvGraphicFramePr>
        <p:xfrm>
          <a:off x="317765" y="519243"/>
          <a:ext cx="2843719" cy="16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9892" y="-65662"/>
            <a:ext cx="6432440" cy="590956"/>
          </a:xfrm>
        </p:spPr>
        <p:txBody>
          <a:bodyPr/>
          <a:lstStyle/>
          <a:p>
            <a:r>
              <a:rPr lang="en-US" b="1" dirty="0" smtClean="0"/>
              <a:t>Socio Economic Status of respondents</a:t>
            </a:r>
            <a:endParaRPr lang="en-US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62" y="2315183"/>
            <a:ext cx="4248538" cy="2832359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89892" y="2315183"/>
            <a:ext cx="3189127" cy="2086558"/>
          </a:xfrm>
        </p:spPr>
        <p:txBody>
          <a:bodyPr>
            <a:noAutofit/>
          </a:bodyPr>
          <a:lstStyle/>
          <a:p>
            <a:r>
              <a:rPr lang="en-GB" sz="1600" dirty="0" smtClean="0"/>
              <a:t>33% of the  </a:t>
            </a:r>
            <a:r>
              <a:rPr lang="en-GB" sz="1600" dirty="0"/>
              <a:t>respondents reported that their households are yet to get an electricity </a:t>
            </a:r>
            <a:r>
              <a:rPr lang="en-GB" sz="1600" dirty="0" smtClean="0"/>
              <a:t>connection.</a:t>
            </a:r>
          </a:p>
          <a:p>
            <a:r>
              <a:rPr lang="en-GB" sz="1600" dirty="0" smtClean="0"/>
              <a:t>Many </a:t>
            </a:r>
            <a:r>
              <a:rPr lang="en-GB" sz="1600" dirty="0"/>
              <a:t>women of this area used to go to the jungle to bring </a:t>
            </a:r>
            <a:r>
              <a:rPr lang="en-GB" sz="1600" dirty="0" smtClean="0"/>
              <a:t>fire-wood.</a:t>
            </a:r>
          </a:p>
          <a:p>
            <a:r>
              <a:rPr lang="en-GB" sz="1600" dirty="0"/>
              <a:t>Women in this region on an average wake up at around 5 am in the morning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18% of the respondents go </a:t>
            </a:r>
            <a:r>
              <a:rPr lang="en-GB" sz="1600" dirty="0"/>
              <a:t>to the nearest canal or river to collect </a:t>
            </a:r>
            <a:r>
              <a:rPr lang="en-GB" sz="1600" dirty="0" smtClean="0"/>
              <a:t>fish-pin.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03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5041" y="157112"/>
            <a:ext cx="4597155" cy="634071"/>
          </a:xfrm>
        </p:spPr>
        <p:txBody>
          <a:bodyPr>
            <a:normAutofit/>
          </a:bodyPr>
          <a:lstStyle/>
          <a:p>
            <a:pPr lvl="0"/>
            <a:r>
              <a:rPr lang="en-GB" sz="2400" b="1" dirty="0"/>
              <a:t>Hardship in domestic </a:t>
            </a:r>
            <a:r>
              <a:rPr lang="en-GB" sz="2400" b="1" dirty="0" smtClean="0"/>
              <a:t>chores</a:t>
            </a:r>
            <a:endParaRPr lang="en-US" sz="24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24155223"/>
              </p:ext>
            </p:extLst>
          </p:nvPr>
        </p:nvGraphicFramePr>
        <p:xfrm>
          <a:off x="325041" y="1005192"/>
          <a:ext cx="4161777" cy="37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98108477"/>
              </p:ext>
            </p:extLst>
          </p:nvPr>
        </p:nvGraphicFramePr>
        <p:xfrm>
          <a:off x="4978965" y="0"/>
          <a:ext cx="4165035" cy="171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-1" y="4850860"/>
            <a:ext cx="9144001" cy="29264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</a:rPr>
              <a:t>46% of the respondents </a:t>
            </a:r>
            <a:r>
              <a:rPr lang="en-GB" sz="1100" dirty="0">
                <a:solidFill>
                  <a:schemeClr val="bg1"/>
                </a:solidFill>
              </a:rPr>
              <a:t>use only firewood as their cooking </a:t>
            </a:r>
            <a:r>
              <a:rPr lang="en-GB" sz="1100" dirty="0" smtClean="0">
                <a:solidFill>
                  <a:schemeClr val="bg1"/>
                </a:solidFill>
              </a:rPr>
              <a:t>fuel.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87" y="1851082"/>
            <a:ext cx="2464341" cy="32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841" y="103762"/>
            <a:ext cx="7886700" cy="554654"/>
          </a:xfrm>
        </p:spPr>
        <p:txBody>
          <a:bodyPr>
            <a:normAutofit/>
          </a:bodyPr>
          <a:lstStyle/>
          <a:p>
            <a:pPr lvl="0"/>
            <a:r>
              <a:rPr lang="en-GB" sz="2800" b="1" dirty="0"/>
              <a:t>Hardship in domestic </a:t>
            </a:r>
            <a:r>
              <a:rPr lang="en-GB" sz="2800" b="1" dirty="0" smtClean="0"/>
              <a:t>chores</a:t>
            </a:r>
            <a:endParaRPr lang="en-US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52435958"/>
              </p:ext>
            </p:extLst>
          </p:nvPr>
        </p:nvGraphicFramePr>
        <p:xfrm>
          <a:off x="136532" y="658416"/>
          <a:ext cx="8884251" cy="246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57196"/>
              </p:ext>
            </p:extLst>
          </p:nvPr>
        </p:nvGraphicFramePr>
        <p:xfrm>
          <a:off x="4481209" y="3180082"/>
          <a:ext cx="4559030" cy="1793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207"/>
                <a:gridCol w="1162682"/>
                <a:gridCol w="1232199"/>
                <a:gridCol w="1440942"/>
              </a:tblGrid>
              <a:tr h="405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Trips Per Day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Respondents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Average volume of water Carried Per Trip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 Distance from Primary Water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 Placeholder 11"/>
          <p:cNvSpPr>
            <a:spLocks noGrp="1"/>
          </p:cNvSpPr>
          <p:nvPr>
            <p:ph type="body" sz="half" idx="2"/>
          </p:nvPr>
        </p:nvSpPr>
        <p:spPr>
          <a:xfrm>
            <a:off x="389892" y="3242553"/>
            <a:ext cx="3844881" cy="1159188"/>
          </a:xfrm>
        </p:spPr>
        <p:txBody>
          <a:bodyPr>
            <a:noAutofit/>
          </a:bodyPr>
          <a:lstStyle/>
          <a:p>
            <a:r>
              <a:rPr lang="en-GB" sz="1050" dirty="0" smtClean="0"/>
              <a:t>Average distance of primary water source 436  meters.</a:t>
            </a:r>
          </a:p>
          <a:p>
            <a:r>
              <a:rPr lang="en-US" sz="1050" dirty="0" smtClean="0"/>
              <a:t>Average distance of secondary water 935.5 meters.</a:t>
            </a:r>
          </a:p>
          <a:p>
            <a:r>
              <a:rPr lang="en-GB" sz="1050" dirty="0"/>
              <a:t>90% of the respondents undertake multiple trips (2-6) to carry water from a </a:t>
            </a:r>
            <a:r>
              <a:rPr lang="en-GB" sz="1050" dirty="0" smtClean="0"/>
              <a:t>distance.</a:t>
            </a:r>
          </a:p>
          <a:p>
            <a:r>
              <a:rPr lang="en-GB" sz="1050" dirty="0"/>
              <a:t>Those undertaking multiple trips carry an average of 20 litres of water per trip and cover an average distance of around 400 meters per trip.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246433" y="4636527"/>
            <a:ext cx="4118044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“</a:t>
            </a:r>
            <a:r>
              <a:rPr lang="en-GB" sz="1100" i="1" dirty="0">
                <a:solidFill>
                  <a:schemeClr val="bg1"/>
                </a:solidFill>
              </a:rPr>
              <a:t>While carrying water, one of the water pots rests in my waist while the other one is carried by hand. It is a hard work for me”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53"/>
            <a:ext cx="7886700" cy="569220"/>
          </a:xfrm>
        </p:spPr>
        <p:txBody>
          <a:bodyPr>
            <a:normAutofit/>
          </a:bodyPr>
          <a:lstStyle/>
          <a:p>
            <a:r>
              <a:rPr lang="en-GB" sz="2800" b="1" dirty="0"/>
              <a:t>Chronic diseases and hospitalization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353" y="772592"/>
            <a:ext cx="3242553" cy="3263504"/>
          </a:xfrm>
        </p:spPr>
        <p:txBody>
          <a:bodyPr>
            <a:noAutofit/>
          </a:bodyPr>
          <a:lstStyle/>
          <a:p>
            <a:r>
              <a:rPr lang="en-GB" sz="1400" dirty="0"/>
              <a:t>The number of strenuous works that the women in this region undertake in the whole day causes several problems to their health. </a:t>
            </a:r>
            <a:endParaRPr lang="en-GB" sz="1400" dirty="0" smtClean="0"/>
          </a:p>
          <a:p>
            <a:r>
              <a:rPr lang="en-GB" sz="1400" dirty="0"/>
              <a:t>59 percent of the respondents suffer from one or more </a:t>
            </a:r>
            <a:r>
              <a:rPr lang="en-GB" sz="1600" dirty="0"/>
              <a:t>chronic</a:t>
            </a:r>
            <a:r>
              <a:rPr lang="en-GB" sz="1400" dirty="0"/>
              <a:t> </a:t>
            </a:r>
            <a:r>
              <a:rPr lang="en-GB" sz="1400" dirty="0" smtClean="0"/>
              <a:t>diseases.</a:t>
            </a:r>
          </a:p>
          <a:p>
            <a:r>
              <a:rPr lang="en-GB" sz="1400" dirty="0"/>
              <a:t>A</a:t>
            </a:r>
            <a:r>
              <a:rPr lang="en-GB" sz="1400" dirty="0" smtClean="0"/>
              <a:t>mong these women 51 </a:t>
            </a:r>
            <a:r>
              <a:rPr lang="en-GB" sz="1400" dirty="0"/>
              <a:t>percent have some kinds of musculoskeletal disorders (MSDs</a:t>
            </a:r>
            <a:r>
              <a:rPr lang="en-GB" sz="1400" dirty="0" smtClean="0"/>
              <a:t>).</a:t>
            </a:r>
          </a:p>
          <a:p>
            <a:r>
              <a:rPr lang="en-GB" sz="1400" dirty="0" smtClean="0"/>
              <a:t>57% were </a:t>
            </a:r>
            <a:r>
              <a:rPr lang="en-GB" sz="1400" dirty="0"/>
              <a:t>admitted to </a:t>
            </a:r>
            <a:r>
              <a:rPr lang="en-GB" sz="1400" dirty="0" smtClean="0"/>
              <a:t>hospital </a:t>
            </a:r>
            <a:r>
              <a:rPr lang="en-GB" sz="1400" dirty="0"/>
              <a:t>at some point of time for various health </a:t>
            </a:r>
            <a:r>
              <a:rPr lang="en-GB" sz="1400" dirty="0" smtClean="0"/>
              <a:t>problems.</a:t>
            </a:r>
          </a:p>
          <a:p>
            <a:r>
              <a:rPr lang="en-GB" sz="1400" dirty="0" smtClean="0"/>
              <a:t>7 % reported </a:t>
            </a:r>
            <a:r>
              <a:rPr lang="en-GB" sz="1400" dirty="0"/>
              <a:t>to have undergone hysterectomy </a:t>
            </a:r>
            <a:r>
              <a:rPr lang="en-GB" sz="1400" dirty="0" smtClean="0"/>
              <a:t>operation.</a:t>
            </a:r>
          </a:p>
          <a:p>
            <a:r>
              <a:rPr lang="en-GB" sz="1400" dirty="0"/>
              <a:t>Average expenditure during hospitalization has been more than 10,000 </a:t>
            </a:r>
            <a:r>
              <a:rPr lang="en-GB" sz="1400" dirty="0" smtClean="0"/>
              <a:t>INR.</a:t>
            </a:r>
          </a:p>
          <a:p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176876"/>
              </p:ext>
            </p:extLst>
          </p:nvPr>
        </p:nvGraphicFramePr>
        <p:xfrm>
          <a:off x="3839183" y="2801567"/>
          <a:ext cx="5247667" cy="234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47371355"/>
              </p:ext>
            </p:extLst>
          </p:nvPr>
        </p:nvGraphicFramePr>
        <p:xfrm>
          <a:off x="3832698" y="622574"/>
          <a:ext cx="5207540" cy="208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1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765</Words>
  <Application>Microsoft Office PowerPoint</Application>
  <PresentationFormat>On-screen Show (16:9)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Bebas Neue</vt:lpstr>
      <vt:lpstr>Calibri</vt:lpstr>
      <vt:lpstr>Calibri Light</vt:lpstr>
      <vt:lpstr>Vrinda</vt:lpstr>
      <vt:lpstr>Wingdings</vt:lpstr>
      <vt:lpstr>Office Theme</vt:lpstr>
      <vt:lpstr>PowerPoint Presentation</vt:lpstr>
      <vt:lpstr>Sundarban</vt:lpstr>
      <vt:lpstr>Bali island of Gosaba block – the study location</vt:lpstr>
      <vt:lpstr>Methodology </vt:lpstr>
      <vt:lpstr>Findings</vt:lpstr>
      <vt:lpstr>Socio Economic Status of respondents</vt:lpstr>
      <vt:lpstr>Hardship in domestic chores</vt:lpstr>
      <vt:lpstr>Hardship in domestic chores</vt:lpstr>
      <vt:lpstr>Chronic diseases and hospitalization</vt:lpstr>
      <vt:lpstr>Respondents suffering from different ailments and hours of strenuous works they are performing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Binoy Majumder</cp:lastModifiedBy>
  <cp:revision>616</cp:revision>
  <dcterms:created xsi:type="dcterms:W3CDTF">2014-11-13T07:02:40Z</dcterms:created>
  <dcterms:modified xsi:type="dcterms:W3CDTF">2018-08-29T03:05:23Z</dcterms:modified>
</cp:coreProperties>
</file>