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9" r:id="rId2"/>
    <p:sldId id="258" r:id="rId3"/>
    <p:sldId id="261" r:id="rId4"/>
    <p:sldId id="263" r:id="rId5"/>
    <p:sldId id="265" r:id="rId6"/>
    <p:sldId id="267" r:id="rId7"/>
    <p:sldId id="280" r:id="rId8"/>
    <p:sldId id="269" r:id="rId9"/>
    <p:sldId id="270" r:id="rId10"/>
    <p:sldId id="281" r:id="rId11"/>
    <p:sldId id="275" r:id="rId12"/>
    <p:sldId id="28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60945" autoAdjust="0"/>
  </p:normalViewPr>
  <p:slideViewPr>
    <p:cSldViewPr snapToGrid="0">
      <p:cViewPr varScale="1">
        <p:scale>
          <a:sx n="44" d="100"/>
          <a:sy n="44" d="100"/>
        </p:scale>
        <p:origin x="1656" y="30"/>
      </p:cViewPr>
      <p:guideLst/>
    </p:cSldViewPr>
  </p:slideViewPr>
  <p:notesTextViewPr>
    <p:cViewPr>
      <p:scale>
        <a:sx n="1" d="1"/>
        <a:sy n="1" d="1"/>
      </p:scale>
      <p:origin x="0" y="0"/>
    </p:cViewPr>
  </p:notesTextViewPr>
  <p:sorterViewPr>
    <p:cViewPr>
      <p:scale>
        <a:sx n="100" d="100"/>
        <a:sy n="100" d="100"/>
      </p:scale>
      <p:origin x="0" y="-4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E:\Data\Water%20harvesting%20structures\Documents%20related%20to%20study\Marathwada\Control%20group%20farmers.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E:\Data\Water%20harvesting%20structures\Documents%20related%20to%20study\Marathwada\Control%20group%20farmer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Data\Water%20harvesting%20structures\Documents%20related%20to%20study\Marathwada\crop%20yield%20calculation.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2000" b="1" i="0" u="none" strike="noStrike" kern="1200" baseline="0">
                <a:solidFill>
                  <a:schemeClr val="tx1">
                    <a:lumMod val="65000"/>
                    <a:lumOff val="35000"/>
                  </a:schemeClr>
                </a:solidFill>
                <a:latin typeface="+mn-lt"/>
                <a:ea typeface="+mn-ea"/>
                <a:cs typeface="+mn-cs"/>
              </a:defRPr>
            </a:pPr>
            <a:r>
              <a:rPr lang="en-IN" sz="2000"/>
              <a:t>Cropping intensity changes</a:t>
            </a:r>
          </a:p>
        </c:rich>
      </c:tx>
      <c:layout>
        <c:manualLayout>
          <c:xMode val="edge"/>
          <c:yMode val="edge"/>
          <c:x val="0.34696285288412954"/>
          <c:y val="2.2168020797210902E-2"/>
        </c:manualLayout>
      </c:layout>
      <c:overlay val="0"/>
      <c:spPr>
        <a:noFill/>
        <a:ln>
          <a:noFill/>
        </a:ln>
        <a:effectLst/>
      </c:spPr>
      <c:txPr>
        <a:bodyPr rot="0" spcFirstLastPara="1" vertOverflow="ellipsis" vert="horz" wrap="square" anchor="ctr" anchorCtr="1"/>
        <a:lstStyle/>
        <a:p>
          <a:pPr>
            <a:defRPr lang="en-US" sz="20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780736877314319"/>
          <c:y val="0.1418864552216281"/>
          <c:w val="0.81725345728299159"/>
          <c:h val="0.70032171305378765"/>
        </c:manualLayout>
      </c:layout>
      <c:lineChart>
        <c:grouping val="standard"/>
        <c:varyColors val="0"/>
        <c:ser>
          <c:idx val="0"/>
          <c:order val="0"/>
          <c:tx>
            <c:strRef>
              <c:f>'Crp int calc'!$M$4</c:f>
              <c:strCache>
                <c:ptCount val="1"/>
                <c:pt idx="0">
                  <c:v>Control group respondents</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dLbl>
              <c:idx val="0"/>
              <c:layout>
                <c:manualLayout>
                  <c:x val="-3.4290976058931902E-2"/>
                  <c:y val="5.09259259259259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123-47A1-9D32-E2B69CBE0B76}"/>
                </c:ext>
              </c:extLst>
            </c:dLbl>
            <c:dLbl>
              <c:idx val="1"/>
              <c:layout>
                <c:manualLayout>
                  <c:x val="-2.8766114180478801E-2"/>
                  <c:y val="6.94444444444444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123-47A1-9D32-E2B69CBE0B76}"/>
                </c:ext>
              </c:extLst>
            </c:dLbl>
            <c:spPr>
              <a:noFill/>
              <a:ln>
                <a:noFill/>
              </a:ln>
              <a:effectLst/>
            </c:spPr>
            <c:txPr>
              <a:bodyPr rot="0" spcFirstLastPara="1" vertOverflow="ellipsis" vert="horz" wrap="square" lIns="38100" tIns="19050" rIns="38100" bIns="19050" anchor="ctr" anchorCtr="1">
                <a:spAutoFit/>
              </a:bodyPr>
              <a:lstStyle/>
              <a:p>
                <a:pPr>
                  <a:defRPr lang="en-US" sz="2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'Crp int calc'!$N$3:$O$3</c:f>
              <c:strCache>
                <c:ptCount val="2"/>
                <c:pt idx="0">
                  <c:v>Pre-intervention</c:v>
                </c:pt>
                <c:pt idx="1">
                  <c:v>Post-intervention</c:v>
                </c:pt>
              </c:strCache>
            </c:strRef>
          </c:cat>
          <c:val>
            <c:numRef>
              <c:f>'Crp int calc'!$N$4:$O$4</c:f>
              <c:numCache>
                <c:formatCode>0%</c:formatCode>
                <c:ptCount val="2"/>
                <c:pt idx="0">
                  <c:v>1.2075215460955899</c:v>
                </c:pt>
                <c:pt idx="1">
                  <c:v>1.1722250125564999</c:v>
                </c:pt>
              </c:numCache>
            </c:numRef>
          </c:val>
          <c:smooth val="0"/>
          <c:extLst>
            <c:ext xmlns:c16="http://schemas.microsoft.com/office/drawing/2014/chart" uri="{C3380CC4-5D6E-409C-BE32-E72D297353CC}">
              <c16:uniqueId val="{00000002-6123-47A1-9D32-E2B69CBE0B76}"/>
            </c:ext>
          </c:extLst>
        </c:ser>
        <c:ser>
          <c:idx val="1"/>
          <c:order val="1"/>
          <c:tx>
            <c:strRef>
              <c:f>'Crp int calc'!$M$5</c:f>
              <c:strCache>
                <c:ptCount val="1"/>
                <c:pt idx="0">
                  <c:v>Treatment group respondents</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dLbl>
              <c:idx val="0"/>
              <c:layout>
                <c:manualLayout>
                  <c:x val="-3.9815837937384899E-2"/>
                  <c:y val="-3.2407407407407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123-47A1-9D32-E2B69CBE0B76}"/>
                </c:ext>
              </c:extLst>
            </c:dLbl>
            <c:dLbl>
              <c:idx val="1"/>
              <c:layout>
                <c:manualLayout>
                  <c:x val="-3.2449355432780803E-2"/>
                  <c:y val="-5.55555555555556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123-47A1-9D32-E2B69CBE0B76}"/>
                </c:ext>
              </c:extLst>
            </c:dLbl>
            <c:spPr>
              <a:noFill/>
              <a:ln>
                <a:noFill/>
              </a:ln>
              <a:effectLst/>
            </c:spPr>
            <c:txPr>
              <a:bodyPr rot="0" spcFirstLastPara="1" vertOverflow="ellipsis" vert="horz" wrap="square" lIns="38100" tIns="19050" rIns="38100" bIns="19050" anchor="ctr" anchorCtr="1">
                <a:spAutoFit/>
              </a:bodyPr>
              <a:lstStyle/>
              <a:p>
                <a:pPr>
                  <a:defRPr lang="en-US" sz="2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'Crp int calc'!$N$3:$O$3</c:f>
              <c:strCache>
                <c:ptCount val="2"/>
                <c:pt idx="0">
                  <c:v>Pre-intervention</c:v>
                </c:pt>
                <c:pt idx="1">
                  <c:v>Post-intervention</c:v>
                </c:pt>
              </c:strCache>
            </c:strRef>
          </c:cat>
          <c:val>
            <c:numRef>
              <c:f>'Crp int calc'!$N$5:$O$5</c:f>
              <c:numCache>
                <c:formatCode>0%</c:formatCode>
                <c:ptCount val="2"/>
                <c:pt idx="0">
                  <c:v>1.3178525777588399</c:v>
                </c:pt>
                <c:pt idx="1">
                  <c:v>1.3921302578018999</c:v>
                </c:pt>
              </c:numCache>
            </c:numRef>
          </c:val>
          <c:smooth val="0"/>
          <c:extLst>
            <c:ext xmlns:c16="http://schemas.microsoft.com/office/drawing/2014/chart" uri="{C3380CC4-5D6E-409C-BE32-E72D297353CC}">
              <c16:uniqueId val="{00000005-6123-47A1-9D32-E2B69CBE0B76}"/>
            </c:ext>
          </c:extLst>
        </c:ser>
        <c:dLbls>
          <c:showLegendKey val="0"/>
          <c:showVal val="1"/>
          <c:showCatName val="0"/>
          <c:showSerName val="0"/>
          <c:showPercent val="0"/>
          <c:showBubbleSize val="0"/>
        </c:dLbls>
        <c:hiLowLines>
          <c:spPr>
            <a:ln w="9525" cap="flat" cmpd="sng" algn="ctr">
              <a:solidFill>
                <a:schemeClr val="tx1">
                  <a:lumMod val="75000"/>
                  <a:lumOff val="25000"/>
                </a:schemeClr>
              </a:solidFill>
              <a:round/>
            </a:ln>
            <a:effectLst/>
          </c:spPr>
        </c:hiLowLines>
        <c:smooth val="0"/>
        <c:axId val="1717747648"/>
        <c:axId val="1717743840"/>
      </c:lineChart>
      <c:catAx>
        <c:axId val="17177476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800" b="0" i="0" u="none" strike="noStrike" kern="1200" baseline="0">
                <a:solidFill>
                  <a:schemeClr val="tx1">
                    <a:lumMod val="65000"/>
                    <a:lumOff val="35000"/>
                  </a:schemeClr>
                </a:solidFill>
                <a:latin typeface="+mn-lt"/>
                <a:ea typeface="+mn-ea"/>
                <a:cs typeface="+mn-cs"/>
              </a:defRPr>
            </a:pPr>
            <a:endParaRPr lang="en-US"/>
          </a:p>
        </c:txPr>
        <c:crossAx val="1717743840"/>
        <c:crosses val="autoZero"/>
        <c:auto val="1"/>
        <c:lblAlgn val="ctr"/>
        <c:lblOffset val="100"/>
        <c:noMultiLvlLbl val="0"/>
      </c:catAx>
      <c:valAx>
        <c:axId val="1717743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3200" b="0" i="0" u="none" strike="noStrike" kern="1200" baseline="0">
                    <a:solidFill>
                      <a:schemeClr val="tx1">
                        <a:lumMod val="65000"/>
                        <a:lumOff val="35000"/>
                      </a:schemeClr>
                    </a:solidFill>
                    <a:latin typeface="+mn-lt"/>
                    <a:ea typeface="+mn-ea"/>
                    <a:cs typeface="+mn-cs"/>
                  </a:defRPr>
                </a:pPr>
                <a:r>
                  <a:rPr lang="en-IN" sz="3200"/>
                  <a:t>Cropping intensity</a:t>
                </a:r>
              </a:p>
            </c:rich>
          </c:tx>
          <c:overlay val="0"/>
          <c:spPr>
            <a:noFill/>
            <a:ln>
              <a:noFill/>
            </a:ln>
            <a:effectLst/>
          </c:spPr>
          <c:txPr>
            <a:bodyPr rot="-5400000" spcFirstLastPara="1" vertOverflow="ellipsis" vert="horz" wrap="square" anchor="ctr" anchorCtr="1"/>
            <a:lstStyle/>
            <a:p>
              <a:pPr>
                <a:defRPr lang="en-US" sz="3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1200" b="1" i="0" u="none" strike="noStrike" kern="1200" baseline="0">
                <a:solidFill>
                  <a:schemeClr val="tx1">
                    <a:lumMod val="65000"/>
                    <a:lumOff val="35000"/>
                  </a:schemeClr>
                </a:solidFill>
                <a:latin typeface="+mn-lt"/>
                <a:ea typeface="+mn-ea"/>
                <a:cs typeface="+mn-cs"/>
              </a:defRPr>
            </a:pPr>
            <a:endParaRPr lang="en-US"/>
          </a:p>
        </c:txPr>
        <c:crossAx val="1717747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en-US"/>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IN" sz="2400" dirty="0" err="1"/>
              <a:t>Harfindehl</a:t>
            </a:r>
            <a:r>
              <a:rPr lang="en-IN" sz="2400" dirty="0"/>
              <a:t> Index of Crop Diversity</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'HFI calc'!$AU$7</c:f>
              <c:strCache>
                <c:ptCount val="1"/>
                <c:pt idx="0">
                  <c:v>Control group respondents</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dLbl>
              <c:idx val="0"/>
              <c:layout>
                <c:manualLayout>
                  <c:x val="-9.2986220472440942E-2"/>
                  <c:y val="1.16087051618547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6A5-4CD9-A189-5C6896D38353}"/>
                </c:ext>
              </c:extLst>
            </c:dLbl>
            <c:dLbl>
              <c:idx val="1"/>
              <c:layout>
                <c:manualLayout>
                  <c:x val="-1.5208442694663166E-2"/>
                  <c:y val="3.01272236803732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6A5-4CD9-A189-5C6896D38353}"/>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'HFI calc'!$AV$6:$AW$6</c:f>
              <c:strCache>
                <c:ptCount val="2"/>
                <c:pt idx="0">
                  <c:v>Pre-intervention</c:v>
                </c:pt>
                <c:pt idx="1">
                  <c:v>Post-intervention</c:v>
                </c:pt>
              </c:strCache>
            </c:strRef>
          </c:cat>
          <c:val>
            <c:numRef>
              <c:f>'HFI calc'!$AV$7:$AW$7</c:f>
              <c:numCache>
                <c:formatCode>0.00</c:formatCode>
                <c:ptCount val="2"/>
                <c:pt idx="0">
                  <c:v>0.26308724070493078</c:v>
                </c:pt>
                <c:pt idx="1">
                  <c:v>0.24993276878045637</c:v>
                </c:pt>
              </c:numCache>
            </c:numRef>
          </c:val>
          <c:smooth val="0"/>
          <c:extLst>
            <c:ext xmlns:c16="http://schemas.microsoft.com/office/drawing/2014/chart" uri="{C3380CC4-5D6E-409C-BE32-E72D297353CC}">
              <c16:uniqueId val="{00000002-A6A5-4CD9-A189-5C6896D38353}"/>
            </c:ext>
          </c:extLst>
        </c:ser>
        <c:ser>
          <c:idx val="1"/>
          <c:order val="1"/>
          <c:tx>
            <c:strRef>
              <c:f>'HFI calc'!$AU$8</c:f>
              <c:strCache>
                <c:ptCount val="1"/>
                <c:pt idx="0">
                  <c:v>Treatment group respondents</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'HFI calc'!$AV$6:$AW$6</c:f>
              <c:strCache>
                <c:ptCount val="2"/>
                <c:pt idx="0">
                  <c:v>Pre-intervention</c:v>
                </c:pt>
                <c:pt idx="1">
                  <c:v>Post-intervention</c:v>
                </c:pt>
              </c:strCache>
            </c:strRef>
          </c:cat>
          <c:val>
            <c:numRef>
              <c:f>'HFI calc'!$AV$8:$AW$8</c:f>
              <c:numCache>
                <c:formatCode>0.00</c:formatCode>
                <c:ptCount val="2"/>
                <c:pt idx="0">
                  <c:v>0.30240575010961529</c:v>
                </c:pt>
                <c:pt idx="1">
                  <c:v>0.30734132470741166</c:v>
                </c:pt>
              </c:numCache>
            </c:numRef>
          </c:val>
          <c:smooth val="0"/>
          <c:extLst>
            <c:ext xmlns:c16="http://schemas.microsoft.com/office/drawing/2014/chart" uri="{C3380CC4-5D6E-409C-BE32-E72D297353CC}">
              <c16:uniqueId val="{00000003-A6A5-4CD9-A189-5C6896D38353}"/>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smooth val="0"/>
        <c:axId val="553987552"/>
        <c:axId val="553983288"/>
      </c:lineChart>
      <c:catAx>
        <c:axId val="553987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53983288"/>
        <c:crosses val="autoZero"/>
        <c:auto val="1"/>
        <c:lblAlgn val="ctr"/>
        <c:lblOffset val="100"/>
        <c:noMultiLvlLbl val="0"/>
      </c:catAx>
      <c:valAx>
        <c:axId val="5539832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r>
                  <a:rPr lang="en-IN" sz="1050" b="1"/>
                  <a:t>Value</a:t>
                </a:r>
                <a:r>
                  <a:rPr lang="en-IN" sz="1050" b="1" baseline="0"/>
                  <a:t> of Harfindalh Index of crop diversity</a:t>
                </a:r>
                <a:endParaRPr lang="en-IN" sz="1050" b="1"/>
              </a:p>
            </c:rich>
          </c:tx>
          <c:overlay val="0"/>
          <c:spPr>
            <a:noFill/>
            <a:ln>
              <a:noFill/>
            </a:ln>
            <a:effectLst/>
          </c:spPr>
          <c:txPr>
            <a:bodyPr rot="-54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53987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lang="en-US" sz="2400" b="0" i="0" u="none" strike="noStrike" kern="1200" spc="0" baseline="0">
                <a:solidFill>
                  <a:prstClr val="black">
                    <a:lumMod val="65000"/>
                    <a:lumOff val="35000"/>
                  </a:prstClr>
                </a:solidFill>
                <a:latin typeface="+mn-lt"/>
                <a:ea typeface="+mn-ea"/>
                <a:cs typeface="+mn-cs"/>
              </a:defRPr>
            </a:pPr>
            <a:r>
              <a:rPr lang="en-IN" sz="2400" b="1" dirty="0">
                <a:effectLst/>
                <a:latin typeface="Times New Roman" panose="02020603050405020304" pitchFamily="18" charset="0"/>
                <a:cs typeface="Times New Roman" panose="02020603050405020304" pitchFamily="18" charset="0"/>
              </a:rPr>
              <a:t>Comparison of changes related to commercial seed crop production across treatment and control groups</a:t>
            </a:r>
          </a:p>
          <a:p>
            <a:pPr marL="0" marR="0" indent="0" algn="ctr" defTabSz="914400" rtl="0" eaLnBrk="1" fontAlgn="auto" latinLnBrk="0" hangingPunct="1">
              <a:lnSpc>
                <a:spcPct val="100000"/>
              </a:lnSpc>
              <a:spcBef>
                <a:spcPts val="0"/>
              </a:spcBef>
              <a:spcAft>
                <a:spcPts val="0"/>
              </a:spcAft>
              <a:buClrTx/>
              <a:buSzTx/>
              <a:buFontTx/>
              <a:buNone/>
              <a:tabLst/>
              <a:defRPr sz="2400">
                <a:solidFill>
                  <a:prstClr val="black">
                    <a:lumMod val="65000"/>
                    <a:lumOff val="35000"/>
                  </a:prstClr>
                </a:solidFill>
              </a:defRPr>
            </a:pPr>
            <a:r>
              <a:rPr lang="en-IN" sz="2400" dirty="0"/>
              <a:t> </a:t>
            </a:r>
          </a:p>
        </c:rich>
      </c:tx>
      <c:layout>
        <c:manualLayout>
          <c:xMode val="edge"/>
          <c:yMode val="edge"/>
          <c:x val="0.12363037442541706"/>
          <c:y val="2.6169191032003686E-2"/>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lang="en-US" sz="24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barChart>
        <c:barDir val="col"/>
        <c:grouping val="clustered"/>
        <c:varyColors val="0"/>
        <c:ser>
          <c:idx val="0"/>
          <c:order val="0"/>
          <c:tx>
            <c:strRef>
              <c:f>'commercial Seed production'!$A$2</c:f>
              <c:strCache>
                <c:ptCount val="1"/>
                <c:pt idx="0">
                  <c:v>increase in the number of farmers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'commercial Seed production'!$B$1:$C$1</c:f>
              <c:strCache>
                <c:ptCount val="2"/>
                <c:pt idx="0">
                  <c:v>Control group respondents</c:v>
                </c:pt>
                <c:pt idx="1">
                  <c:v>Treatment Group respondents</c:v>
                </c:pt>
              </c:strCache>
            </c:strRef>
          </c:cat>
          <c:val>
            <c:numRef>
              <c:f>'commercial Seed production'!$B$2:$C$2</c:f>
              <c:numCache>
                <c:formatCode>0%</c:formatCode>
                <c:ptCount val="2"/>
                <c:pt idx="0">
                  <c:v>0.133333333333333</c:v>
                </c:pt>
                <c:pt idx="1">
                  <c:v>0.21052631578947401</c:v>
                </c:pt>
              </c:numCache>
            </c:numRef>
          </c:val>
          <c:extLst>
            <c:ext xmlns:c16="http://schemas.microsoft.com/office/drawing/2014/chart" uri="{C3380CC4-5D6E-409C-BE32-E72D297353CC}">
              <c16:uniqueId val="{00000000-2768-41F3-95A6-97CDE18E4910}"/>
            </c:ext>
          </c:extLst>
        </c:ser>
        <c:dLbls>
          <c:showLegendKey val="0"/>
          <c:showVal val="1"/>
          <c:showCatName val="0"/>
          <c:showSerName val="0"/>
          <c:showPercent val="0"/>
          <c:showBubbleSize val="0"/>
        </c:dLbls>
        <c:gapWidth val="219"/>
        <c:axId val="1717738944"/>
        <c:axId val="1717746560"/>
      </c:barChart>
      <c:lineChart>
        <c:grouping val="standard"/>
        <c:varyColors val="0"/>
        <c:ser>
          <c:idx val="1"/>
          <c:order val="1"/>
          <c:tx>
            <c:strRef>
              <c:f>'commercial Seed production'!$A$3</c:f>
              <c:strCache>
                <c:ptCount val="1"/>
                <c:pt idx="0">
                  <c:v>increase in the cropping area</c:v>
                </c:pt>
              </c:strCache>
            </c:strRef>
          </c:tx>
          <c:spPr>
            <a:ln w="28575" cap="rnd">
              <a:solidFill>
                <a:schemeClr val="accent2"/>
              </a:solidFill>
              <a:round/>
            </a:ln>
            <a:effectLst/>
          </c:spPr>
          <c:marker>
            <c:symbol val="none"/>
          </c:marker>
          <c:dLbls>
            <c:dLbl>
              <c:idx val="0"/>
              <c:layout>
                <c:manualLayout>
                  <c:x val="7.5535326891022395E-2"/>
                  <c:y val="4.680416033704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68-41F3-95A6-97CDE18E4910}"/>
                </c:ext>
              </c:extLst>
            </c:dLbl>
            <c:dLbl>
              <c:idx val="1"/>
              <c:layout>
                <c:manualLayout>
                  <c:x val="4.0465353691619202E-2"/>
                  <c:y val="-7.48866565392782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768-41F3-95A6-97CDE18E4910}"/>
                </c:ext>
              </c:extLst>
            </c:dLbl>
            <c:spPr>
              <a:noFill/>
              <a:ln>
                <a:noFill/>
              </a:ln>
              <a:effectLst/>
            </c:spPr>
            <c:txPr>
              <a:bodyPr rot="0" spcFirstLastPara="1" vertOverflow="ellipsis" vert="horz" wrap="square" lIns="38100" tIns="19050" rIns="38100" bIns="19050" anchor="ctr" anchorCtr="1">
                <a:spAutoFit/>
              </a:bodyPr>
              <a:lstStyle/>
              <a:p>
                <a:pPr>
                  <a:defRPr lang="en-US" sz="18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'commercial Seed production'!$B$1:$C$1</c:f>
              <c:strCache>
                <c:ptCount val="2"/>
                <c:pt idx="0">
                  <c:v>Control group respondents</c:v>
                </c:pt>
                <c:pt idx="1">
                  <c:v>Treatment Group respondents</c:v>
                </c:pt>
              </c:strCache>
            </c:strRef>
          </c:cat>
          <c:val>
            <c:numRef>
              <c:f>'commercial Seed production'!$B$3:$C$3</c:f>
              <c:numCache>
                <c:formatCode>0%</c:formatCode>
                <c:ptCount val="2"/>
                <c:pt idx="0">
                  <c:v>1.8232044198895E-2</c:v>
                </c:pt>
                <c:pt idx="1">
                  <c:v>3.8670284938941701E-2</c:v>
                </c:pt>
              </c:numCache>
            </c:numRef>
          </c:val>
          <c:smooth val="0"/>
          <c:extLst>
            <c:ext xmlns:c16="http://schemas.microsoft.com/office/drawing/2014/chart" uri="{C3380CC4-5D6E-409C-BE32-E72D297353CC}">
              <c16:uniqueId val="{00000003-2768-41F3-95A6-97CDE18E4910}"/>
            </c:ext>
          </c:extLst>
        </c:ser>
        <c:dLbls>
          <c:showLegendKey val="0"/>
          <c:showVal val="1"/>
          <c:showCatName val="0"/>
          <c:showSerName val="0"/>
          <c:showPercent val="0"/>
          <c:showBubbleSize val="0"/>
        </c:dLbls>
        <c:marker val="1"/>
        <c:smooth val="0"/>
        <c:axId val="1717744928"/>
        <c:axId val="1717748736"/>
      </c:lineChart>
      <c:catAx>
        <c:axId val="1717738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600" b="1" i="0" u="none" strike="noStrike" kern="1200" baseline="0">
                <a:solidFill>
                  <a:schemeClr val="tx1">
                    <a:lumMod val="65000"/>
                    <a:lumOff val="35000"/>
                  </a:schemeClr>
                </a:solidFill>
                <a:latin typeface="+mn-lt"/>
                <a:ea typeface="+mn-ea"/>
                <a:cs typeface="+mn-cs"/>
              </a:defRPr>
            </a:pPr>
            <a:endParaRPr lang="en-US"/>
          </a:p>
        </c:txPr>
        <c:crossAx val="1717746560"/>
        <c:crosses val="autoZero"/>
        <c:auto val="1"/>
        <c:lblAlgn val="ctr"/>
        <c:lblOffset val="100"/>
        <c:noMultiLvlLbl val="0"/>
      </c:catAx>
      <c:valAx>
        <c:axId val="17177465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1800" b="0" i="0" u="none" strike="noStrike" kern="1200" baseline="0">
                    <a:solidFill>
                      <a:schemeClr val="tx1">
                        <a:lumMod val="65000"/>
                        <a:lumOff val="35000"/>
                      </a:schemeClr>
                    </a:solidFill>
                    <a:latin typeface="+mn-lt"/>
                    <a:ea typeface="+mn-ea"/>
                    <a:cs typeface="+mn-cs"/>
                  </a:defRPr>
                </a:pPr>
                <a:r>
                  <a:rPr lang="en-IN" sz="1800"/>
                  <a:t>Percentage change in</a:t>
                </a:r>
                <a:r>
                  <a:rPr lang="en-IN" sz="1800" baseline="0"/>
                  <a:t> the number of respondents</a:t>
                </a:r>
                <a:endParaRPr lang="en-IN" sz="1800"/>
              </a:p>
            </c:rich>
          </c:tx>
          <c:layout>
            <c:manualLayout>
              <c:xMode val="edge"/>
              <c:yMode val="edge"/>
              <c:x val="1.1055957071546841E-2"/>
              <c:y val="0.19813281313293601"/>
            </c:manualLayout>
          </c:layout>
          <c:overlay val="0"/>
          <c:spPr>
            <a:noFill/>
            <a:ln>
              <a:noFill/>
            </a:ln>
            <a:effectLst/>
          </c:spPr>
          <c:txPr>
            <a:bodyPr rot="-5400000" spcFirstLastPara="1" vertOverflow="ellipsis" vert="horz" wrap="square" anchor="ctr" anchorCtr="1"/>
            <a:lstStyle/>
            <a:p>
              <a:pPr>
                <a:defRPr lang="en-US" sz="1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1400" b="1" i="0" u="none" strike="noStrike" kern="1200" baseline="0">
                <a:solidFill>
                  <a:schemeClr val="tx1">
                    <a:lumMod val="65000"/>
                    <a:lumOff val="35000"/>
                  </a:schemeClr>
                </a:solidFill>
                <a:latin typeface="+mn-lt"/>
                <a:ea typeface="+mn-ea"/>
                <a:cs typeface="+mn-cs"/>
              </a:defRPr>
            </a:pPr>
            <a:endParaRPr lang="en-US"/>
          </a:p>
        </c:txPr>
        <c:crossAx val="1717738944"/>
        <c:crosses val="autoZero"/>
        <c:crossBetween val="between"/>
      </c:valAx>
      <c:catAx>
        <c:axId val="1717744928"/>
        <c:scaling>
          <c:orientation val="minMax"/>
        </c:scaling>
        <c:delete val="1"/>
        <c:axPos val="b"/>
        <c:numFmt formatCode="General" sourceLinked="1"/>
        <c:majorTickMark val="out"/>
        <c:minorTickMark val="none"/>
        <c:tickLblPos val="nextTo"/>
        <c:crossAx val="1717748736"/>
        <c:crosses val="autoZero"/>
        <c:auto val="1"/>
        <c:lblAlgn val="ctr"/>
        <c:lblOffset val="100"/>
        <c:noMultiLvlLbl val="0"/>
      </c:catAx>
      <c:valAx>
        <c:axId val="1717748736"/>
        <c:scaling>
          <c:orientation val="minMax"/>
        </c:scaling>
        <c:delete val="0"/>
        <c:axPos val="r"/>
        <c:title>
          <c:tx>
            <c:rich>
              <a:bodyPr rot="-5400000" spcFirstLastPara="1" vertOverflow="ellipsis" vert="horz" wrap="square" anchor="ctr" anchorCtr="1"/>
              <a:lstStyle/>
              <a:p>
                <a:pPr>
                  <a:defRPr lang="en-US" sz="1800" b="0" i="0" u="none" strike="noStrike" kern="1200" baseline="0">
                    <a:solidFill>
                      <a:schemeClr val="tx1">
                        <a:lumMod val="65000"/>
                        <a:lumOff val="35000"/>
                      </a:schemeClr>
                    </a:solidFill>
                    <a:latin typeface="+mn-lt"/>
                    <a:ea typeface="+mn-ea"/>
                    <a:cs typeface="+mn-cs"/>
                  </a:defRPr>
                </a:pPr>
                <a:r>
                  <a:rPr lang="en-IN" sz="1800"/>
                  <a:t>Percentage change in the cropping area</a:t>
                </a:r>
              </a:p>
            </c:rich>
          </c:tx>
          <c:layout>
            <c:manualLayout>
              <c:xMode val="edge"/>
              <c:yMode val="edge"/>
              <c:x val="0.95580683434191116"/>
              <c:y val="0.21200563287457752"/>
            </c:manualLayout>
          </c:layout>
          <c:overlay val="0"/>
          <c:spPr>
            <a:noFill/>
            <a:ln>
              <a:noFill/>
            </a:ln>
            <a:effectLst/>
          </c:spPr>
          <c:txPr>
            <a:bodyPr rot="-5400000" spcFirstLastPara="1" vertOverflow="ellipsis" vert="horz" wrap="square" anchor="ctr" anchorCtr="1"/>
            <a:lstStyle/>
            <a:p>
              <a:pPr>
                <a:defRPr lang="en-US" sz="1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lang="en-US" sz="2000" b="0" i="0" u="none" strike="noStrike" kern="1200" baseline="0">
                <a:solidFill>
                  <a:schemeClr val="tx1">
                    <a:lumMod val="65000"/>
                    <a:lumOff val="35000"/>
                  </a:schemeClr>
                </a:solidFill>
                <a:latin typeface="+mn-lt"/>
                <a:ea typeface="+mn-ea"/>
                <a:cs typeface="+mn-cs"/>
              </a:defRPr>
            </a:pPr>
            <a:endParaRPr lang="en-US"/>
          </a:p>
        </c:txPr>
        <c:crossAx val="1717744928"/>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en-US"/>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AF0868-CB62-403F-95A3-D1300B7CDD14}" type="datetimeFigureOut">
              <a:rPr lang="en-IN" smtClean="0"/>
              <a:t>28-08-2018</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2711DA-1EFE-452C-B91F-9B243BC1B0FE}" type="slidenum">
              <a:rPr lang="en-IN" smtClean="0"/>
              <a:t>‹#›</a:t>
            </a:fld>
            <a:endParaRPr lang="en-IN"/>
          </a:p>
        </p:txBody>
      </p:sp>
    </p:spTree>
    <p:extLst>
      <p:ext uri="{BB962C8B-B14F-4D97-AF65-F5344CB8AC3E}">
        <p14:creationId xmlns:p14="http://schemas.microsoft.com/office/powerpoint/2010/main" val="3840854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latin typeface="Times New Roman" panose="02020603050405020304" pitchFamily="18" charset="0"/>
                <a:cs typeface="Times New Roman" panose="02020603050405020304" pitchFamily="18" charset="0"/>
              </a:rPr>
              <a:t>Villages under study are Akola Deo, Papal, </a:t>
            </a:r>
            <a:r>
              <a:rPr lang="en-IN" sz="1200" dirty="0" err="1">
                <a:latin typeface="Times New Roman" panose="02020603050405020304" pitchFamily="18" charset="0"/>
                <a:cs typeface="Times New Roman" panose="02020603050405020304" pitchFamily="18" charset="0"/>
              </a:rPr>
              <a:t>Shirala</a:t>
            </a:r>
            <a:r>
              <a:rPr lang="en-IN" sz="1200" dirty="0">
                <a:latin typeface="Times New Roman" panose="02020603050405020304" pitchFamily="18" charset="0"/>
                <a:cs typeface="Times New Roman" panose="02020603050405020304" pitchFamily="18" charset="0"/>
              </a:rPr>
              <a:t> and </a:t>
            </a:r>
            <a:r>
              <a:rPr lang="en-IN" sz="1200" dirty="0" err="1">
                <a:latin typeface="Times New Roman" panose="02020603050405020304" pitchFamily="18" charset="0"/>
                <a:cs typeface="Times New Roman" panose="02020603050405020304" pitchFamily="18" charset="0"/>
              </a:rPr>
              <a:t>Rohanwadi</a:t>
            </a:r>
            <a:endParaRPr lang="en-IN" sz="1200" dirty="0">
              <a:latin typeface="Times New Roman" panose="02020603050405020304" pitchFamily="18" charset="0"/>
              <a:cs typeface="Times New Roman" panose="02020603050405020304" pitchFamily="18" charset="0"/>
            </a:endParaRPr>
          </a:p>
          <a:p>
            <a:endParaRPr lang="en-IN" dirty="0"/>
          </a:p>
        </p:txBody>
      </p:sp>
      <p:sp>
        <p:nvSpPr>
          <p:cNvPr id="4" name="Slide Number Placeholder 3"/>
          <p:cNvSpPr>
            <a:spLocks noGrp="1"/>
          </p:cNvSpPr>
          <p:nvPr>
            <p:ph type="sldNum" sz="quarter" idx="10"/>
          </p:nvPr>
        </p:nvSpPr>
        <p:spPr/>
        <p:txBody>
          <a:bodyPr/>
          <a:lstStyle/>
          <a:p>
            <a:fld id="{C02711DA-1EFE-452C-B91F-9B243BC1B0FE}" type="slidenum">
              <a:rPr lang="en-IN" smtClean="0"/>
              <a:t>3</a:t>
            </a:fld>
            <a:endParaRPr lang="en-IN"/>
          </a:p>
        </p:txBody>
      </p:sp>
    </p:spTree>
    <p:extLst>
      <p:ext uri="{BB962C8B-B14F-4D97-AF65-F5344CB8AC3E}">
        <p14:creationId xmlns:p14="http://schemas.microsoft.com/office/powerpoint/2010/main" val="2682527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The crop which require irrigation </a:t>
            </a:r>
            <a:r>
              <a:rPr lang="en-IN" dirty="0" err="1"/>
              <a:t>aftr</a:t>
            </a:r>
            <a:r>
              <a:rPr lang="en-IN" dirty="0"/>
              <a:t> monsoon shown increase </a:t>
            </a:r>
            <a:r>
              <a:rPr lang="en-IN"/>
              <a:t>in yield</a:t>
            </a:r>
          </a:p>
        </p:txBody>
      </p:sp>
      <p:sp>
        <p:nvSpPr>
          <p:cNvPr id="4" name="Slide Number Placeholder 3"/>
          <p:cNvSpPr>
            <a:spLocks noGrp="1"/>
          </p:cNvSpPr>
          <p:nvPr>
            <p:ph type="sldNum" sz="quarter" idx="10"/>
          </p:nvPr>
        </p:nvSpPr>
        <p:spPr/>
        <p:txBody>
          <a:bodyPr/>
          <a:lstStyle/>
          <a:p>
            <a:fld id="{C02711DA-1EFE-452C-B91F-9B243BC1B0FE}" type="slidenum">
              <a:rPr lang="en-IN" smtClean="0"/>
              <a:t>6</a:t>
            </a:fld>
            <a:endParaRPr lang="en-IN"/>
          </a:p>
        </p:txBody>
      </p:sp>
    </p:spTree>
    <p:extLst>
      <p:ext uri="{BB962C8B-B14F-4D97-AF65-F5344CB8AC3E}">
        <p14:creationId xmlns:p14="http://schemas.microsoft.com/office/powerpoint/2010/main" val="1269064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indent="-400050" algn="just">
              <a:lnSpc>
                <a:spcPct val="100000"/>
              </a:lnSpc>
              <a:buFont typeface="+mj-lt"/>
              <a:buAutoNum type="romanLcPeriod"/>
            </a:pPr>
            <a:r>
              <a:rPr lang="en-IN" sz="1200" dirty="0">
                <a:latin typeface="Times New Roman" panose="02020603050405020304" pitchFamily="18" charset="0"/>
                <a:cs typeface="Times New Roman" panose="02020603050405020304" pitchFamily="18" charset="0"/>
              </a:rPr>
              <a:t> Herfindahl index of crop diversity shows a marginal change in the crop diversities for both the treatment and the control groups, post-intervention.</a:t>
            </a:r>
          </a:p>
          <a:p>
            <a:pPr marL="400050" indent="-400050" algn="just">
              <a:lnSpc>
                <a:spcPct val="100000"/>
              </a:lnSpc>
              <a:buFont typeface="+mj-lt"/>
              <a:buAutoNum type="romanLcPeriod"/>
            </a:pPr>
            <a:r>
              <a:rPr lang="en-IN" sz="1200" dirty="0">
                <a:latin typeface="Times New Roman" panose="02020603050405020304" pitchFamily="18" charset="0"/>
                <a:cs typeface="Times New Roman" panose="02020603050405020304" pitchFamily="18" charset="0"/>
              </a:rPr>
              <a:t> It shows that cropping diversity has reduced in case of the treatment group respondents and increased for the control group respondents – a lower value of Herfindahl index indicates a higher crop diversification. </a:t>
            </a:r>
          </a:p>
          <a:p>
            <a:endParaRPr lang="en-IN" dirty="0"/>
          </a:p>
        </p:txBody>
      </p:sp>
      <p:sp>
        <p:nvSpPr>
          <p:cNvPr id="4" name="Slide Number Placeholder 3"/>
          <p:cNvSpPr>
            <a:spLocks noGrp="1"/>
          </p:cNvSpPr>
          <p:nvPr>
            <p:ph type="sldNum" sz="quarter" idx="10"/>
          </p:nvPr>
        </p:nvSpPr>
        <p:spPr/>
        <p:txBody>
          <a:bodyPr/>
          <a:lstStyle/>
          <a:p>
            <a:fld id="{C02711DA-1EFE-452C-B91F-9B243BC1B0FE}" type="slidenum">
              <a:rPr lang="en-IN" smtClean="0"/>
              <a:t>8</a:t>
            </a:fld>
            <a:endParaRPr lang="en-IN"/>
          </a:p>
        </p:txBody>
      </p:sp>
    </p:spTree>
    <p:extLst>
      <p:ext uri="{BB962C8B-B14F-4D97-AF65-F5344CB8AC3E}">
        <p14:creationId xmlns:p14="http://schemas.microsoft.com/office/powerpoint/2010/main" val="4190460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lgn="just">
              <a:lnSpc>
                <a:spcPct val="100000"/>
              </a:lnSpc>
              <a:buFont typeface="+mj-lt"/>
              <a:buAutoNum type="romanLcPeriod"/>
            </a:pPr>
            <a:r>
              <a:rPr lang="en-IN" sz="1200" b="1" dirty="0">
                <a:latin typeface="Times New Roman" panose="02020603050405020304" pitchFamily="18" charset="0"/>
                <a:cs typeface="Times New Roman" panose="02020603050405020304" pitchFamily="18" charset="0"/>
              </a:rPr>
              <a:t> </a:t>
            </a:r>
            <a:r>
              <a:rPr lang="en-IN" sz="1200" dirty="0">
                <a:latin typeface="Times New Roman" panose="02020603050405020304" pitchFamily="18" charset="0"/>
                <a:cs typeface="Times New Roman" panose="02020603050405020304" pitchFamily="18" charset="0"/>
              </a:rPr>
              <a:t>One specific trend which came out from discussions and is also evident from analysis is the growing land under commercial seed crop cultivation. </a:t>
            </a:r>
          </a:p>
          <a:p>
            <a:pPr marL="514350" indent="-514350" algn="just">
              <a:lnSpc>
                <a:spcPct val="100000"/>
              </a:lnSpc>
              <a:buFont typeface="+mj-lt"/>
              <a:buAutoNum type="romanLcPeriod"/>
            </a:pPr>
            <a:r>
              <a:rPr lang="en-IN" sz="1200" dirty="0">
                <a:latin typeface="Times New Roman" panose="02020603050405020304" pitchFamily="18" charset="0"/>
                <a:cs typeface="Times New Roman" panose="02020603050405020304" pitchFamily="18" charset="0"/>
              </a:rPr>
              <a:t>As a comparison of the seed crop yields is not feasible, given a variety of crops, therefore this study compares increase in the land under commercial seed production and increase in the number of farmers cultivating seed crop across the treatment and the control group respondents.</a:t>
            </a:r>
          </a:p>
          <a:p>
            <a:pPr marL="514350" indent="-514350" algn="just">
              <a:lnSpc>
                <a:spcPct val="100000"/>
              </a:lnSpc>
              <a:buFont typeface="+mj-lt"/>
              <a:buAutoNum type="romanLcPeriod"/>
            </a:pPr>
            <a:r>
              <a:rPr lang="en-IN" sz="1200" dirty="0">
                <a:latin typeface="Times New Roman" panose="02020603050405020304" pitchFamily="18" charset="0"/>
                <a:cs typeface="Times New Roman" panose="02020603050405020304" pitchFamily="18" charset="0"/>
              </a:rPr>
              <a:t> It finds out the increase in the cropping area as a percentage of the total cropping area and increase in the number of farmers as a percentage of the total number of respondents in both the respondent categories. </a:t>
            </a:r>
          </a:p>
          <a:p>
            <a:endParaRPr lang="en-IN" dirty="0"/>
          </a:p>
        </p:txBody>
      </p:sp>
      <p:sp>
        <p:nvSpPr>
          <p:cNvPr id="4" name="Slide Number Placeholder 3"/>
          <p:cNvSpPr>
            <a:spLocks noGrp="1"/>
          </p:cNvSpPr>
          <p:nvPr>
            <p:ph type="sldNum" sz="quarter" idx="10"/>
          </p:nvPr>
        </p:nvSpPr>
        <p:spPr/>
        <p:txBody>
          <a:bodyPr/>
          <a:lstStyle/>
          <a:p>
            <a:fld id="{C02711DA-1EFE-452C-B91F-9B243BC1B0FE}" type="slidenum">
              <a:rPr lang="en-IN" smtClean="0"/>
              <a:t>9</a:t>
            </a:fld>
            <a:endParaRPr lang="en-IN"/>
          </a:p>
        </p:txBody>
      </p:sp>
    </p:spTree>
    <p:extLst>
      <p:ext uri="{BB962C8B-B14F-4D97-AF65-F5344CB8AC3E}">
        <p14:creationId xmlns:p14="http://schemas.microsoft.com/office/powerpoint/2010/main" val="402580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dirty="0">
                <a:latin typeface="Times New Roman" panose="02020603050405020304" pitchFamily="18" charset="0"/>
                <a:cs typeface="Times New Roman" panose="02020603050405020304" pitchFamily="18" charset="0"/>
              </a:rPr>
              <a:t>In the treatment group, there </a:t>
            </a:r>
            <a:r>
              <a:rPr lang="en-IN" sz="1200" dirty="0">
                <a:latin typeface="Times New Roman" panose="02020603050405020304" pitchFamily="18" charset="0"/>
                <a:cs typeface="Times New Roman" panose="02020603050405020304" pitchFamily="18" charset="0"/>
              </a:rPr>
              <a:t>was a change in the water level or an increased retention of water in their dug-wells</a:t>
            </a:r>
          </a:p>
          <a:p>
            <a:pPr marL="571500" indent="-571500" algn="just">
              <a:lnSpc>
                <a:spcPct val="100000"/>
              </a:lnSpc>
              <a:buFont typeface="+mj-lt"/>
              <a:buAutoNum type="romanLcPeriod"/>
            </a:pPr>
            <a:r>
              <a:rPr lang="en-IN" sz="1200" dirty="0">
                <a:latin typeface="Times New Roman" panose="02020603050405020304" pitchFamily="18" charset="0"/>
                <a:cs typeface="Times New Roman" panose="02020603050405020304" pitchFamily="18" charset="0"/>
              </a:rPr>
              <a:t>All respondents except one from both the treatment and the control groups perceive Doha Model intervention as the reason for an increase in the water level of their dug-wells.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dirty="0">
              <a:latin typeface="Times New Roman" panose="02020603050405020304" pitchFamily="18" charset="0"/>
              <a:cs typeface="Times New Roman" panose="02020603050405020304" pitchFamily="18" charset="0"/>
            </a:endParaRPr>
          </a:p>
          <a:p>
            <a:pPr algn="just">
              <a:lnSpc>
                <a:spcPct val="100000"/>
              </a:lnSpc>
            </a:pPr>
            <a:r>
              <a:rPr lang="en-IN" sz="1200" b="1" dirty="0">
                <a:latin typeface="Times New Roman" panose="02020603050405020304" pitchFamily="18" charset="0"/>
                <a:cs typeface="Times New Roman" panose="02020603050405020304" pitchFamily="18" charset="0"/>
              </a:rPr>
              <a:t>In Akola Deo and Papal, FGD participants </a:t>
            </a:r>
            <a:r>
              <a:rPr lang="en-IN" sz="1200" dirty="0">
                <a:latin typeface="Times New Roman" panose="02020603050405020304" pitchFamily="18" charset="0"/>
                <a:cs typeface="Times New Roman" panose="02020603050405020304" pitchFamily="18" charset="0"/>
              </a:rPr>
              <a:t>perceive that the Doha Model intervention has led to reduction in their physical drudgery in fetching water for the domestic use. </a:t>
            </a:r>
          </a:p>
          <a:p>
            <a:pPr algn="just">
              <a:lnSpc>
                <a:spcPct val="100000"/>
              </a:lnSpc>
            </a:pPr>
            <a:r>
              <a:rPr lang="en-IN" sz="1200" dirty="0">
                <a:latin typeface="Times New Roman" panose="02020603050405020304" pitchFamily="18" charset="0"/>
                <a:cs typeface="Times New Roman" panose="02020603050405020304" pitchFamily="18" charset="0"/>
              </a:rPr>
              <a:t>In Papal FGD, participants shared arranging water through private water tankers in the pre-intervention phase. Post-intervention, with the assured water availability through wells, several households have installed a dedicated pipeline to supply water directly to their homes after this intervention.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IN" sz="1200" b="1" dirty="0">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IN" sz="1200" b="1" dirty="0">
                <a:latin typeface="Times New Roman" panose="02020603050405020304" pitchFamily="18" charset="0"/>
                <a:cs typeface="Times New Roman" panose="02020603050405020304" pitchFamily="18" charset="0"/>
              </a:rPr>
              <a:t>Discussions </a:t>
            </a:r>
            <a:r>
              <a:rPr lang="en-IN" sz="1200" dirty="0">
                <a:latin typeface="Times New Roman" panose="02020603050405020304" pitchFamily="18" charset="0"/>
                <a:cs typeface="Times New Roman" panose="02020603050405020304" pitchFamily="18" charset="0"/>
              </a:rPr>
              <a:t>revealed a positive impact on the water availability for domestic use. Post-intervention, treatment group respondents reported round the year availability of water for domestic use. Participants reported the cost of one water tanker of 5000 litres capacity at Rs. 2000. They also reported that one tanker would last for 10 to 15 days for a household. This study calculates the saved opportunity cost of these water tankers.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IN" sz="1200" dirty="0">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IN" sz="1200" dirty="0">
                <a:latin typeface="Times New Roman" panose="02020603050405020304" pitchFamily="18" charset="0"/>
                <a:cs typeface="Times New Roman" panose="02020603050405020304" pitchFamily="18" charset="0"/>
              </a:rPr>
              <a:t>FGDs with men revealed that, a significant fraction of farmers in the study area cultivate sorghum primarily as a livestock feed and the crop produce would be a secondary product; post-intervention, it has received a push with assured irrigation.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IN" sz="1200" dirty="0">
              <a:latin typeface="Times New Roman" panose="02020603050405020304" pitchFamily="18" charset="0"/>
              <a:cs typeface="Times New Roman" panose="02020603050405020304" pitchFamily="18" charset="0"/>
            </a:endParaRPr>
          </a:p>
          <a:p>
            <a:endParaRPr lang="en-IN" dirty="0"/>
          </a:p>
        </p:txBody>
      </p:sp>
      <p:sp>
        <p:nvSpPr>
          <p:cNvPr id="4" name="Slide Number Placeholder 3"/>
          <p:cNvSpPr>
            <a:spLocks noGrp="1"/>
          </p:cNvSpPr>
          <p:nvPr>
            <p:ph type="sldNum" sz="quarter" idx="10"/>
          </p:nvPr>
        </p:nvSpPr>
        <p:spPr/>
        <p:txBody>
          <a:bodyPr/>
          <a:lstStyle/>
          <a:p>
            <a:fld id="{C02711DA-1EFE-452C-B91F-9B243BC1B0FE}" type="slidenum">
              <a:rPr lang="en-IN" smtClean="0"/>
              <a:t>10</a:t>
            </a:fld>
            <a:endParaRPr lang="en-IN"/>
          </a:p>
        </p:txBody>
      </p:sp>
    </p:spTree>
    <p:extLst>
      <p:ext uri="{BB962C8B-B14F-4D97-AF65-F5344CB8AC3E}">
        <p14:creationId xmlns:p14="http://schemas.microsoft.com/office/powerpoint/2010/main" val="711730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just">
              <a:lnSpc>
                <a:spcPct val="100000"/>
              </a:lnSpc>
              <a:buFont typeface="+mj-lt"/>
              <a:buAutoNum type="arabicPeriod"/>
            </a:pPr>
            <a:r>
              <a:rPr lang="en-IN" sz="1200" dirty="0">
                <a:latin typeface="Times New Roman" panose="02020603050405020304" pitchFamily="18" charset="0"/>
                <a:cs typeface="Times New Roman" panose="02020603050405020304" pitchFamily="18" charset="0"/>
              </a:rPr>
              <a:t>Study results indicate </a:t>
            </a:r>
            <a:r>
              <a:rPr lang="en-IN" sz="1200" b="1" dirty="0">
                <a:latin typeface="Times New Roman" panose="02020603050405020304" pitchFamily="18" charset="0"/>
                <a:cs typeface="Times New Roman" panose="02020603050405020304" pitchFamily="18" charset="0"/>
              </a:rPr>
              <a:t>a positive impact on agriculture post-intervention</a:t>
            </a:r>
            <a:r>
              <a:rPr lang="en-IN" sz="1200" dirty="0">
                <a:latin typeface="Times New Roman" panose="02020603050405020304" pitchFamily="18" charset="0"/>
                <a:cs typeface="Times New Roman" panose="02020603050405020304" pitchFamily="18" charset="0"/>
              </a:rPr>
              <a:t>.</a:t>
            </a:r>
          </a:p>
          <a:p>
            <a:pPr marL="400050" indent="-400050" algn="just">
              <a:lnSpc>
                <a:spcPct val="100000"/>
              </a:lnSpc>
              <a:buFont typeface="+mj-lt"/>
              <a:buAutoNum type="arabicPeriod"/>
            </a:pPr>
            <a:r>
              <a:rPr lang="en-IN" sz="1200" dirty="0">
                <a:latin typeface="Times New Roman" panose="02020603050405020304" pitchFamily="18" charset="0"/>
                <a:cs typeface="Times New Roman" panose="02020603050405020304" pitchFamily="18" charset="0"/>
              </a:rPr>
              <a:t>Study shows an </a:t>
            </a:r>
            <a:r>
              <a:rPr lang="en-IN" sz="1200" b="1" dirty="0">
                <a:latin typeface="Times New Roman" panose="02020603050405020304" pitchFamily="18" charset="0"/>
                <a:cs typeface="Times New Roman" panose="02020603050405020304" pitchFamily="18" charset="0"/>
              </a:rPr>
              <a:t>increase in the overall cropping intensity and a significant increase in the crop yields for cotton, wheat and sorghum</a:t>
            </a:r>
            <a:r>
              <a:rPr lang="en-IN" sz="1200" dirty="0">
                <a:latin typeface="Times New Roman" panose="02020603050405020304" pitchFamily="18" charset="0"/>
                <a:cs typeface="Times New Roman" panose="02020603050405020304" pitchFamily="18" charset="0"/>
              </a:rPr>
              <a:t>.</a:t>
            </a:r>
          </a:p>
          <a:p>
            <a:pPr marL="400050" indent="-400050" algn="just">
              <a:lnSpc>
                <a:spcPct val="100000"/>
              </a:lnSpc>
              <a:buFont typeface="+mj-lt"/>
              <a:buAutoNum type="arabicPeriod"/>
            </a:pPr>
            <a:r>
              <a:rPr lang="en-IN" sz="1200" dirty="0">
                <a:latin typeface="Times New Roman" panose="02020603050405020304" pitchFamily="18" charset="0"/>
                <a:cs typeface="Times New Roman" panose="02020603050405020304" pitchFamily="18" charset="0"/>
              </a:rPr>
              <a:t>An </a:t>
            </a:r>
            <a:r>
              <a:rPr lang="en-IN" sz="1200" b="1" dirty="0">
                <a:latin typeface="Times New Roman" panose="02020603050405020304" pitchFamily="18" charset="0"/>
                <a:cs typeface="Times New Roman" panose="02020603050405020304" pitchFamily="18" charset="0"/>
              </a:rPr>
              <a:t>increase in the number of farmers and the area under the cost-intensive commercial seed crop cultivation also </a:t>
            </a:r>
            <a:r>
              <a:rPr lang="en-IN" sz="1200" dirty="0">
                <a:latin typeface="Times New Roman" panose="02020603050405020304" pitchFamily="18" charset="0"/>
                <a:cs typeface="Times New Roman" panose="02020603050405020304" pitchFamily="18" charset="0"/>
              </a:rPr>
              <a:t>reflects an increased irrigation support post-intervention.</a:t>
            </a:r>
          </a:p>
          <a:p>
            <a:pPr marL="400050" indent="-400050" algn="just">
              <a:lnSpc>
                <a:spcPct val="100000"/>
              </a:lnSpc>
              <a:buFont typeface="+mj-lt"/>
              <a:buAutoNum type="arabicPeriod"/>
            </a:pPr>
            <a:r>
              <a:rPr lang="en-IN" sz="1200" b="1" dirty="0">
                <a:latin typeface="Times New Roman" panose="02020603050405020304" pitchFamily="18" charset="0"/>
                <a:cs typeface="Times New Roman" panose="02020603050405020304" pitchFamily="18" charset="0"/>
              </a:rPr>
              <a:t>Livestock rearing has also received a push post-intervention</a:t>
            </a:r>
            <a:r>
              <a:rPr lang="en-IN" sz="1200" dirty="0">
                <a:latin typeface="Times New Roman" panose="02020603050405020304" pitchFamily="18" charset="0"/>
                <a:cs typeface="Times New Roman" panose="02020603050405020304" pitchFamily="18" charset="0"/>
              </a:rPr>
              <a:t>, both in numbers and through water and feed availability for livestock. </a:t>
            </a:r>
          </a:p>
          <a:p>
            <a:pPr marL="400050" indent="-400050" algn="just">
              <a:lnSpc>
                <a:spcPct val="100000"/>
              </a:lnSpc>
              <a:buFont typeface="+mj-lt"/>
              <a:buAutoNum type="arabicPeriod"/>
            </a:pPr>
            <a:r>
              <a:rPr lang="en-IN" sz="1200" dirty="0">
                <a:latin typeface="Times New Roman" panose="02020603050405020304" pitchFamily="18" charset="0"/>
                <a:cs typeface="Times New Roman" panose="02020603050405020304" pitchFamily="18" charset="0"/>
              </a:rPr>
              <a:t>A </a:t>
            </a:r>
            <a:r>
              <a:rPr lang="en-IN" sz="1200" b="1" dirty="0">
                <a:latin typeface="Times New Roman" panose="02020603050405020304" pitchFamily="18" charset="0"/>
                <a:cs typeface="Times New Roman" panose="02020603050405020304" pitchFamily="18" charset="0"/>
              </a:rPr>
              <a:t>cost-benefit analysis comparing costs of the intervention </a:t>
            </a:r>
            <a:r>
              <a:rPr lang="en-IN" sz="1200" dirty="0">
                <a:latin typeface="Times New Roman" panose="02020603050405020304" pitchFamily="18" charset="0"/>
                <a:cs typeface="Times New Roman" panose="02020603050405020304" pitchFamily="18" charset="0"/>
              </a:rPr>
              <a:t>with the agricultural benefit from the Doha Model intervention also yields an IRR of 40%.</a:t>
            </a:r>
          </a:p>
          <a:p>
            <a:pPr marL="400050" indent="-400050" algn="just">
              <a:lnSpc>
                <a:spcPct val="100000"/>
              </a:lnSpc>
              <a:buFont typeface="+mj-lt"/>
              <a:buAutoNum type="arabicPeriod"/>
            </a:pPr>
            <a:endParaRPr lang="en-IN" sz="1200" dirty="0">
              <a:latin typeface="Times New Roman" panose="02020603050405020304" pitchFamily="18" charset="0"/>
              <a:cs typeface="Times New Roman" panose="02020603050405020304" pitchFamily="18" charset="0"/>
            </a:endParaRPr>
          </a:p>
          <a:p>
            <a:pPr marL="400050" indent="-400050" algn="just">
              <a:lnSpc>
                <a:spcPct val="100000"/>
              </a:lnSpc>
              <a:buFont typeface="+mj-lt"/>
              <a:buAutoNum type="romanLcPeriod"/>
            </a:pPr>
            <a:r>
              <a:rPr lang="en-IN" sz="1200" dirty="0">
                <a:latin typeface="Times New Roman" panose="02020603050405020304" pitchFamily="18" charset="0"/>
                <a:cs typeface="Times New Roman" panose="02020603050405020304" pitchFamily="18" charset="0"/>
              </a:rPr>
              <a:t>One </a:t>
            </a:r>
            <a:r>
              <a:rPr lang="en-IN" sz="1200" b="1" dirty="0">
                <a:latin typeface="Times New Roman" panose="02020603050405020304" pitchFamily="18" charset="0"/>
                <a:cs typeface="Times New Roman" panose="02020603050405020304" pitchFamily="18" charset="0"/>
              </a:rPr>
              <a:t>significant challenge is the equity in distribution of the benefits</a:t>
            </a:r>
            <a:r>
              <a:rPr lang="en-IN" sz="1200" dirty="0">
                <a:latin typeface="Times New Roman" panose="02020603050405020304" pitchFamily="18" charset="0"/>
                <a:cs typeface="Times New Roman" panose="02020603050405020304" pitchFamily="18" charset="0"/>
              </a:rPr>
              <a:t>. Impacts of the Doha Model intervention are limited to the land area in the vicinity of the stream and lowland primarily. </a:t>
            </a:r>
          </a:p>
          <a:p>
            <a:pPr marL="400050" indent="-400050" algn="just">
              <a:lnSpc>
                <a:spcPct val="100000"/>
              </a:lnSpc>
              <a:buFont typeface="+mj-lt"/>
              <a:buAutoNum type="romanLcPeriod"/>
            </a:pPr>
            <a:r>
              <a:rPr lang="en-IN" sz="1200" dirty="0">
                <a:latin typeface="Times New Roman" panose="02020603050405020304" pitchFamily="18" charset="0"/>
                <a:cs typeface="Times New Roman" panose="02020603050405020304" pitchFamily="18" charset="0"/>
              </a:rPr>
              <a:t>Analysis of cropping intensity and crop yield for different landholding categories shows </a:t>
            </a:r>
            <a:r>
              <a:rPr lang="en-IN" sz="1200" b="1" dirty="0">
                <a:latin typeface="Times New Roman" panose="02020603050405020304" pitchFamily="18" charset="0"/>
                <a:cs typeface="Times New Roman" panose="02020603050405020304" pitchFamily="18" charset="0"/>
              </a:rPr>
              <a:t>that semi-medium and medium landholders </a:t>
            </a:r>
            <a:r>
              <a:rPr lang="en-IN" sz="1200" dirty="0">
                <a:latin typeface="Times New Roman" panose="02020603050405020304" pitchFamily="18" charset="0"/>
                <a:cs typeface="Times New Roman" panose="02020603050405020304" pitchFamily="18" charset="0"/>
              </a:rPr>
              <a:t>receive the most significant share of agricultural benefits post-intervention and small and marginal landholders are not the primary focus of the intervention.</a:t>
            </a:r>
          </a:p>
          <a:p>
            <a:pPr marL="400050" indent="-400050" algn="just">
              <a:lnSpc>
                <a:spcPct val="100000"/>
              </a:lnSpc>
              <a:buFont typeface="+mj-lt"/>
              <a:buAutoNum type="romanLcPeriod"/>
            </a:pPr>
            <a:r>
              <a:rPr lang="en-IN" sz="1200" b="1" dirty="0">
                <a:latin typeface="Times New Roman" panose="02020603050405020304" pitchFamily="18" charset="0"/>
                <a:cs typeface="Times New Roman" panose="02020603050405020304" pitchFamily="18" charset="0"/>
              </a:rPr>
              <a:t> Limited community participation in the process of implementation and maintenance </a:t>
            </a:r>
            <a:r>
              <a:rPr lang="en-IN" sz="1200" dirty="0">
                <a:latin typeface="Times New Roman" panose="02020603050405020304" pitchFamily="18" charset="0"/>
                <a:cs typeface="Times New Roman" panose="02020603050405020304" pitchFamily="18" charset="0"/>
              </a:rPr>
              <a:t>of the intervention is yet another challenge along with the hydrogeological concern.</a:t>
            </a:r>
          </a:p>
          <a:p>
            <a:pPr marL="400050" indent="-400050" algn="just">
              <a:lnSpc>
                <a:spcPct val="100000"/>
              </a:lnSpc>
              <a:buFont typeface="+mj-lt"/>
              <a:buAutoNum type="arabicPeriod"/>
            </a:pPr>
            <a:endParaRPr lang="en-IN" sz="1200" dirty="0">
              <a:latin typeface="Times New Roman" panose="02020603050405020304" pitchFamily="18" charset="0"/>
              <a:cs typeface="Times New Roman" panose="02020603050405020304" pitchFamily="18" charset="0"/>
            </a:endParaRPr>
          </a:p>
          <a:p>
            <a:endParaRPr lang="en-IN" dirty="0"/>
          </a:p>
        </p:txBody>
      </p:sp>
      <p:sp>
        <p:nvSpPr>
          <p:cNvPr id="4" name="Slide Number Placeholder 3"/>
          <p:cNvSpPr>
            <a:spLocks noGrp="1"/>
          </p:cNvSpPr>
          <p:nvPr>
            <p:ph type="sldNum" sz="quarter" idx="10"/>
          </p:nvPr>
        </p:nvSpPr>
        <p:spPr/>
        <p:txBody>
          <a:bodyPr/>
          <a:lstStyle/>
          <a:p>
            <a:fld id="{C02711DA-1EFE-452C-B91F-9B243BC1B0FE}" type="slidenum">
              <a:rPr lang="en-IN" smtClean="0"/>
              <a:t>12</a:t>
            </a:fld>
            <a:endParaRPr lang="en-IN"/>
          </a:p>
        </p:txBody>
      </p:sp>
    </p:spTree>
    <p:extLst>
      <p:ext uri="{BB962C8B-B14F-4D97-AF65-F5344CB8AC3E}">
        <p14:creationId xmlns:p14="http://schemas.microsoft.com/office/powerpoint/2010/main" val="2121734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20ED7D3B-3636-4968-9C62-04890E744CA1}" type="datetimeFigureOut">
              <a:rPr lang="en-IN" smtClean="0"/>
              <a:t>28-08-2018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8811D0-9F8E-4BC0-AAF4-F221E8FB907B}" type="slidenum">
              <a:rPr lang="en-IN" smtClean="0"/>
              <a:t>‹#›</a:t>
            </a:fld>
            <a:endParaRPr lang="en-IN"/>
          </a:p>
        </p:txBody>
      </p:sp>
    </p:spTree>
    <p:extLst>
      <p:ext uri="{BB962C8B-B14F-4D97-AF65-F5344CB8AC3E}">
        <p14:creationId xmlns:p14="http://schemas.microsoft.com/office/powerpoint/2010/main" val="2717158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0ED7D3B-3636-4968-9C62-04890E744CA1}" type="datetimeFigureOut">
              <a:rPr lang="en-IN" smtClean="0"/>
              <a:t>28-08-2018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8811D0-9F8E-4BC0-AAF4-F221E8FB907B}" type="slidenum">
              <a:rPr lang="en-IN" smtClean="0"/>
              <a:t>‹#›</a:t>
            </a:fld>
            <a:endParaRPr lang="en-IN"/>
          </a:p>
        </p:txBody>
      </p:sp>
    </p:spTree>
    <p:extLst>
      <p:ext uri="{BB962C8B-B14F-4D97-AF65-F5344CB8AC3E}">
        <p14:creationId xmlns:p14="http://schemas.microsoft.com/office/powerpoint/2010/main" val="3186007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0ED7D3B-3636-4968-9C62-04890E744CA1}" type="datetimeFigureOut">
              <a:rPr lang="en-IN" smtClean="0"/>
              <a:t>28-08-2018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8811D0-9F8E-4BC0-AAF4-F221E8FB907B}" type="slidenum">
              <a:rPr lang="en-IN" smtClean="0"/>
              <a:t>‹#›</a:t>
            </a:fld>
            <a:endParaRPr lang="en-IN"/>
          </a:p>
        </p:txBody>
      </p:sp>
    </p:spTree>
    <p:extLst>
      <p:ext uri="{BB962C8B-B14F-4D97-AF65-F5344CB8AC3E}">
        <p14:creationId xmlns:p14="http://schemas.microsoft.com/office/powerpoint/2010/main" val="2576158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0ED7D3B-3636-4968-9C62-04890E744CA1}" type="datetimeFigureOut">
              <a:rPr lang="en-IN" smtClean="0"/>
              <a:t>28-08-2018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8811D0-9F8E-4BC0-AAF4-F221E8FB907B}" type="slidenum">
              <a:rPr lang="en-IN" smtClean="0"/>
              <a:t>‹#›</a:t>
            </a:fld>
            <a:endParaRPr lang="en-IN"/>
          </a:p>
        </p:txBody>
      </p:sp>
    </p:spTree>
    <p:extLst>
      <p:ext uri="{BB962C8B-B14F-4D97-AF65-F5344CB8AC3E}">
        <p14:creationId xmlns:p14="http://schemas.microsoft.com/office/powerpoint/2010/main" val="10277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D7D3B-3636-4968-9C62-04890E744CA1}" type="datetimeFigureOut">
              <a:rPr lang="en-IN" smtClean="0"/>
              <a:t>28-08-2018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8811D0-9F8E-4BC0-AAF4-F221E8FB907B}" type="slidenum">
              <a:rPr lang="en-IN" smtClean="0"/>
              <a:t>‹#›</a:t>
            </a:fld>
            <a:endParaRPr lang="en-IN"/>
          </a:p>
        </p:txBody>
      </p:sp>
    </p:spTree>
    <p:extLst>
      <p:ext uri="{BB962C8B-B14F-4D97-AF65-F5344CB8AC3E}">
        <p14:creationId xmlns:p14="http://schemas.microsoft.com/office/powerpoint/2010/main" val="1690023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20ED7D3B-3636-4968-9C62-04890E744CA1}" type="datetimeFigureOut">
              <a:rPr lang="en-IN" smtClean="0"/>
              <a:t>28-08-2018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28811D0-9F8E-4BC0-AAF4-F221E8FB907B}" type="slidenum">
              <a:rPr lang="en-IN" smtClean="0"/>
              <a:t>‹#›</a:t>
            </a:fld>
            <a:endParaRPr lang="en-IN"/>
          </a:p>
        </p:txBody>
      </p:sp>
    </p:spTree>
    <p:extLst>
      <p:ext uri="{BB962C8B-B14F-4D97-AF65-F5344CB8AC3E}">
        <p14:creationId xmlns:p14="http://schemas.microsoft.com/office/powerpoint/2010/main" val="3914168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20ED7D3B-3636-4968-9C62-04890E744CA1}" type="datetimeFigureOut">
              <a:rPr lang="en-IN" smtClean="0"/>
              <a:t>28-08-2018</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28811D0-9F8E-4BC0-AAF4-F221E8FB907B}" type="slidenum">
              <a:rPr lang="en-IN" smtClean="0"/>
              <a:t>‹#›</a:t>
            </a:fld>
            <a:endParaRPr lang="en-IN"/>
          </a:p>
        </p:txBody>
      </p:sp>
    </p:spTree>
    <p:extLst>
      <p:ext uri="{BB962C8B-B14F-4D97-AF65-F5344CB8AC3E}">
        <p14:creationId xmlns:p14="http://schemas.microsoft.com/office/powerpoint/2010/main" val="4202934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20ED7D3B-3636-4968-9C62-04890E744CA1}" type="datetimeFigureOut">
              <a:rPr lang="en-IN" smtClean="0"/>
              <a:t>28-08-2018</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28811D0-9F8E-4BC0-AAF4-F221E8FB907B}" type="slidenum">
              <a:rPr lang="en-IN" smtClean="0"/>
              <a:t>‹#›</a:t>
            </a:fld>
            <a:endParaRPr lang="en-IN"/>
          </a:p>
        </p:txBody>
      </p:sp>
    </p:spTree>
    <p:extLst>
      <p:ext uri="{BB962C8B-B14F-4D97-AF65-F5344CB8AC3E}">
        <p14:creationId xmlns:p14="http://schemas.microsoft.com/office/powerpoint/2010/main" val="2644843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ED7D3B-3636-4968-9C62-04890E744CA1}" type="datetimeFigureOut">
              <a:rPr lang="en-IN" smtClean="0"/>
              <a:t>28-08-2018</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28811D0-9F8E-4BC0-AAF4-F221E8FB907B}" type="slidenum">
              <a:rPr lang="en-IN" smtClean="0"/>
              <a:t>‹#›</a:t>
            </a:fld>
            <a:endParaRPr lang="en-IN"/>
          </a:p>
        </p:txBody>
      </p:sp>
    </p:spTree>
    <p:extLst>
      <p:ext uri="{BB962C8B-B14F-4D97-AF65-F5344CB8AC3E}">
        <p14:creationId xmlns:p14="http://schemas.microsoft.com/office/powerpoint/2010/main" val="1414573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ED7D3B-3636-4968-9C62-04890E744CA1}" type="datetimeFigureOut">
              <a:rPr lang="en-IN" smtClean="0"/>
              <a:t>28-08-2018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28811D0-9F8E-4BC0-AAF4-F221E8FB907B}" type="slidenum">
              <a:rPr lang="en-IN" smtClean="0"/>
              <a:t>‹#›</a:t>
            </a:fld>
            <a:endParaRPr lang="en-IN"/>
          </a:p>
        </p:txBody>
      </p:sp>
    </p:spTree>
    <p:extLst>
      <p:ext uri="{BB962C8B-B14F-4D97-AF65-F5344CB8AC3E}">
        <p14:creationId xmlns:p14="http://schemas.microsoft.com/office/powerpoint/2010/main" val="764327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ED7D3B-3636-4968-9C62-04890E744CA1}" type="datetimeFigureOut">
              <a:rPr lang="en-IN" smtClean="0"/>
              <a:t>28-08-2018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28811D0-9F8E-4BC0-AAF4-F221E8FB907B}" type="slidenum">
              <a:rPr lang="en-IN" smtClean="0"/>
              <a:t>‹#›</a:t>
            </a:fld>
            <a:endParaRPr lang="en-IN"/>
          </a:p>
        </p:txBody>
      </p:sp>
    </p:spTree>
    <p:extLst>
      <p:ext uri="{BB962C8B-B14F-4D97-AF65-F5344CB8AC3E}">
        <p14:creationId xmlns:p14="http://schemas.microsoft.com/office/powerpoint/2010/main" val="3352199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ED7D3B-3636-4968-9C62-04890E744CA1}" type="datetimeFigureOut">
              <a:rPr lang="en-IN" smtClean="0"/>
              <a:t>28-08-2018</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8811D0-9F8E-4BC0-AAF4-F221E8FB907B}" type="slidenum">
              <a:rPr lang="en-IN" smtClean="0"/>
              <a:t>‹#›</a:t>
            </a:fld>
            <a:endParaRPr lang="en-IN"/>
          </a:p>
        </p:txBody>
      </p:sp>
    </p:spTree>
    <p:extLst>
      <p:ext uri="{BB962C8B-B14F-4D97-AF65-F5344CB8AC3E}">
        <p14:creationId xmlns:p14="http://schemas.microsoft.com/office/powerpoint/2010/main" val="378100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028" y="205557"/>
            <a:ext cx="1136378" cy="71375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0896" y="361732"/>
            <a:ext cx="1968608" cy="40140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1473" y="2137412"/>
            <a:ext cx="4248547" cy="4248547"/>
          </a:xfrm>
          <a:prstGeom prst="rect">
            <a:avLst/>
          </a:prstGeom>
        </p:spPr>
      </p:pic>
      <p:pic>
        <p:nvPicPr>
          <p:cNvPr id="9" name="Picture 8"/>
          <p:cNvPicPr>
            <a:picLocks noChangeAspect="1"/>
          </p:cNvPicPr>
          <p:nvPr/>
        </p:nvPicPr>
        <p:blipFill rotWithShape="1">
          <a:blip r:embed="rId5">
            <a:biLevel thresh="75000"/>
            <a:extLst>
              <a:ext uri="{28A0092B-C50C-407E-A947-70E740481C1C}">
                <a14:useLocalDpi xmlns:a14="http://schemas.microsoft.com/office/drawing/2010/main" val="0"/>
              </a:ext>
            </a:extLst>
          </a:blip>
          <a:srcRect l="27888" r="28027" b="36427"/>
          <a:stretch/>
        </p:blipFill>
        <p:spPr>
          <a:xfrm>
            <a:off x="4018159" y="0"/>
            <a:ext cx="3240983" cy="1221358"/>
          </a:xfrm>
          <a:prstGeom prst="rect">
            <a:avLst/>
          </a:prstGeom>
        </p:spPr>
      </p:pic>
      <p:sp>
        <p:nvSpPr>
          <p:cNvPr id="10" name="TextBox 9"/>
          <p:cNvSpPr txBox="1"/>
          <p:nvPr/>
        </p:nvSpPr>
        <p:spPr>
          <a:xfrm>
            <a:off x="1176073" y="4986039"/>
            <a:ext cx="6497808" cy="646331"/>
          </a:xfrm>
          <a:prstGeom prst="rect">
            <a:avLst/>
          </a:prstGeom>
          <a:noFill/>
        </p:spPr>
        <p:txBody>
          <a:bodyPr wrap="square" rtlCol="0">
            <a:spAutoFit/>
          </a:bodyPr>
          <a:lstStyle/>
          <a:p>
            <a:r>
              <a:rPr lang="en-IN" dirty="0"/>
              <a:t>Shashank </a:t>
            </a:r>
            <a:r>
              <a:rPr lang="en-IN" dirty="0" err="1"/>
              <a:t>Deora</a:t>
            </a:r>
            <a:endParaRPr lang="en-IN" dirty="0"/>
          </a:p>
          <a:p>
            <a:r>
              <a:rPr lang="en-IN" dirty="0"/>
              <a:t>Gyanesh Nanore</a:t>
            </a:r>
          </a:p>
        </p:txBody>
      </p:sp>
      <p:sp>
        <p:nvSpPr>
          <p:cNvPr id="11" name="TextBox 10"/>
          <p:cNvSpPr txBox="1"/>
          <p:nvPr/>
        </p:nvSpPr>
        <p:spPr>
          <a:xfrm>
            <a:off x="1176073" y="2331270"/>
            <a:ext cx="5434883" cy="1908215"/>
          </a:xfrm>
          <a:prstGeom prst="rect">
            <a:avLst/>
          </a:prstGeom>
          <a:noFill/>
        </p:spPr>
        <p:txBody>
          <a:bodyPr wrap="square" rtlCol="0">
            <a:spAutoFit/>
          </a:bodyPr>
          <a:lstStyle/>
          <a:p>
            <a:pPr algn="ctr"/>
            <a:r>
              <a:rPr lang="en-IN" sz="3200" dirty="0"/>
              <a:t>Social and Economic Impacts of Doha Model</a:t>
            </a:r>
          </a:p>
          <a:p>
            <a:pPr algn="ctr"/>
            <a:r>
              <a:rPr lang="en-IN" dirty="0"/>
              <a:t>28</a:t>
            </a:r>
            <a:r>
              <a:rPr lang="en-IN" baseline="30000" dirty="0"/>
              <a:t>th</a:t>
            </a:r>
            <a:r>
              <a:rPr lang="en-IN" dirty="0"/>
              <a:t> August, 2018</a:t>
            </a:r>
          </a:p>
          <a:p>
            <a:pPr algn="ctr"/>
            <a:r>
              <a:rPr lang="en-IN" i="1" dirty="0"/>
              <a:t>Parallel Session 2, Hall 2</a:t>
            </a:r>
          </a:p>
          <a:p>
            <a:endParaRPr lang="en-GB" dirty="0"/>
          </a:p>
        </p:txBody>
      </p:sp>
      <p:sp>
        <p:nvSpPr>
          <p:cNvPr id="12" name="Rectangle 11"/>
          <p:cNvSpPr/>
          <p:nvPr/>
        </p:nvSpPr>
        <p:spPr>
          <a:xfrm>
            <a:off x="0" y="1283448"/>
            <a:ext cx="12192000" cy="772732"/>
          </a:xfrm>
          <a:prstGeom prst="rect">
            <a:avLst/>
          </a:prstGeom>
          <a:solidFill>
            <a:schemeClr val="tx2"/>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3" name="Rectangle 12"/>
          <p:cNvSpPr/>
          <p:nvPr/>
        </p:nvSpPr>
        <p:spPr>
          <a:xfrm>
            <a:off x="0" y="6467192"/>
            <a:ext cx="12192000" cy="390807"/>
          </a:xfrm>
          <a:prstGeom prst="rect">
            <a:avLst/>
          </a:prstGeom>
          <a:solidFill>
            <a:schemeClr val="tx2"/>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07911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64714-73B5-4326-BD17-2F9F532E4015}"/>
              </a:ext>
            </a:extLst>
          </p:cNvPr>
          <p:cNvSpPr>
            <a:spLocks noGrp="1"/>
          </p:cNvSpPr>
          <p:nvPr>
            <p:ph type="title"/>
          </p:nvPr>
        </p:nvSpPr>
        <p:spPr/>
        <p:txBody>
          <a:bodyPr/>
          <a:lstStyle/>
          <a:p>
            <a:r>
              <a:rPr lang="en-IN" dirty="0"/>
              <a:t>Impact of Doha </a:t>
            </a:r>
          </a:p>
        </p:txBody>
      </p:sp>
      <p:sp>
        <p:nvSpPr>
          <p:cNvPr id="3" name="Content Placeholder 2">
            <a:extLst>
              <a:ext uri="{FF2B5EF4-FFF2-40B4-BE49-F238E27FC236}">
                <a16:creationId xmlns:a16="http://schemas.microsoft.com/office/drawing/2014/main" id="{A5C6855A-75CF-406A-BB02-EE24D25FCA68}"/>
              </a:ext>
            </a:extLst>
          </p:cNvPr>
          <p:cNvSpPr>
            <a:spLocks noGrp="1"/>
          </p:cNvSpPr>
          <p:nvPr>
            <p:ph sz="half" idx="1"/>
          </p:nvPr>
        </p:nvSpPr>
        <p:spPr/>
        <p:txBody>
          <a:bodyPr>
            <a:normAutofit/>
          </a:bodyPr>
          <a:lstStyle/>
          <a:p>
            <a:pPr algn="just">
              <a:buFont typeface="Wingdings" panose="05000000000000000000" pitchFamily="2" charset="2"/>
              <a:buChar char="Ø"/>
            </a:pPr>
            <a:r>
              <a:rPr lang="en-IN" sz="3200" b="1" dirty="0">
                <a:latin typeface="Times New Roman" panose="02020603050405020304" pitchFamily="18" charset="0"/>
                <a:cs typeface="Times New Roman" panose="02020603050405020304" pitchFamily="18" charset="0"/>
              </a:rPr>
              <a:t>Water availability for domestic requirements</a:t>
            </a:r>
          </a:p>
          <a:p>
            <a:pPr algn="just">
              <a:lnSpc>
                <a:spcPct val="100000"/>
              </a:lnSpc>
            </a:pPr>
            <a:r>
              <a:rPr lang="en-IN" dirty="0">
                <a:latin typeface="Times New Roman" panose="02020603050405020304" pitchFamily="18" charset="0"/>
                <a:cs typeface="Times New Roman" panose="02020603050405020304" pitchFamily="18" charset="0"/>
              </a:rPr>
              <a:t>Water level changes in the dug wells</a:t>
            </a:r>
          </a:p>
          <a:p>
            <a:pPr algn="just">
              <a:lnSpc>
                <a:spcPct val="100000"/>
              </a:lnSpc>
            </a:pPr>
            <a:r>
              <a:rPr lang="en-IN" dirty="0">
                <a:latin typeface="Times New Roman" panose="02020603050405020304" pitchFamily="18" charset="0"/>
                <a:cs typeface="Times New Roman" panose="02020603050405020304" pitchFamily="18" charset="0"/>
              </a:rPr>
              <a:t>Reduced physical drudgery</a:t>
            </a:r>
          </a:p>
          <a:p>
            <a:pPr algn="just">
              <a:lnSpc>
                <a:spcPct val="100000"/>
              </a:lnSpc>
            </a:pPr>
            <a:r>
              <a:rPr lang="en-IN" dirty="0">
                <a:latin typeface="Times New Roman" panose="02020603050405020304" pitchFamily="18" charset="0"/>
                <a:cs typeface="Times New Roman" panose="02020603050405020304" pitchFamily="18" charset="0"/>
              </a:rPr>
              <a:t>Water level changes in the drinking water sources</a:t>
            </a:r>
          </a:p>
          <a:p>
            <a:endParaRPr lang="en-IN" dirty="0"/>
          </a:p>
        </p:txBody>
      </p:sp>
      <p:sp>
        <p:nvSpPr>
          <p:cNvPr id="4" name="Content Placeholder 3">
            <a:extLst>
              <a:ext uri="{FF2B5EF4-FFF2-40B4-BE49-F238E27FC236}">
                <a16:creationId xmlns:a16="http://schemas.microsoft.com/office/drawing/2014/main" id="{DF79E1E0-2C27-4157-8099-3218F55015EB}"/>
              </a:ext>
            </a:extLst>
          </p:cNvPr>
          <p:cNvSpPr>
            <a:spLocks noGrp="1"/>
          </p:cNvSpPr>
          <p:nvPr>
            <p:ph sz="half" idx="2"/>
          </p:nvPr>
        </p:nvSpPr>
        <p:spPr>
          <a:xfrm>
            <a:off x="6172202" y="1825625"/>
            <a:ext cx="5656943" cy="4560661"/>
          </a:xfrm>
        </p:spPr>
        <p:txBody>
          <a:bodyPr>
            <a:normAutofit/>
          </a:bodyPr>
          <a:lstStyle/>
          <a:p>
            <a:pPr>
              <a:buFont typeface="Wingdings" panose="05000000000000000000" pitchFamily="2" charset="2"/>
              <a:buChar char="Ø"/>
            </a:pPr>
            <a:r>
              <a:rPr lang="en-IN" sz="3200" b="1" dirty="0">
                <a:latin typeface="Times New Roman" panose="02020603050405020304" pitchFamily="18" charset="0"/>
                <a:cs typeface="Times New Roman" panose="02020603050405020304" pitchFamily="18" charset="0"/>
              </a:rPr>
              <a:t>Livestock</a:t>
            </a:r>
          </a:p>
          <a:p>
            <a:pPr algn="just"/>
            <a:r>
              <a:rPr lang="en-IN" b="1" dirty="0">
                <a:latin typeface="Times New Roman" panose="02020603050405020304" pitchFamily="18" charset="0"/>
                <a:cs typeface="Times New Roman" panose="02020603050405020304" pitchFamily="18" charset="0"/>
              </a:rPr>
              <a:t>Livestock ownership and income  </a:t>
            </a:r>
          </a:p>
          <a:p>
            <a:pPr lvl="1" algn="just">
              <a:lnSpc>
                <a:spcPct val="100000"/>
              </a:lnSpc>
            </a:pPr>
            <a:r>
              <a:rPr lang="en-IN" dirty="0">
                <a:latin typeface="Times New Roman" panose="02020603050405020304" pitchFamily="18" charset="0"/>
                <a:cs typeface="Times New Roman" panose="02020603050405020304" pitchFamily="18" charset="0"/>
              </a:rPr>
              <a:t>Post-intervention number of livestock farming households has increased significantly. </a:t>
            </a:r>
          </a:p>
          <a:p>
            <a:pPr lvl="1" algn="just">
              <a:lnSpc>
                <a:spcPct val="100000"/>
              </a:lnSpc>
            </a:pPr>
            <a:r>
              <a:rPr lang="en-IN" dirty="0">
                <a:latin typeface="Times New Roman" panose="02020603050405020304" pitchFamily="18" charset="0"/>
                <a:cs typeface="Times New Roman" panose="02020603050405020304" pitchFamily="18" charset="0"/>
              </a:rPr>
              <a:t>An analysis of the incremental income from livestock to the treatment group respondents shows that it has increased by Rs.3,46,000 annually. </a:t>
            </a:r>
          </a:p>
          <a:p>
            <a:pPr algn="just">
              <a:lnSpc>
                <a:spcPct val="100000"/>
              </a:lnSpc>
            </a:pPr>
            <a:r>
              <a:rPr lang="en-IN" b="1" dirty="0">
                <a:latin typeface="Times New Roman" panose="02020603050405020304" pitchFamily="18" charset="0"/>
                <a:cs typeface="Times New Roman" panose="02020603050405020304" pitchFamily="18" charset="0"/>
              </a:rPr>
              <a:t>Feed and water availability</a:t>
            </a:r>
          </a:p>
          <a:p>
            <a:pPr algn="just">
              <a:lnSpc>
                <a:spcPct val="100000"/>
              </a:lnSpc>
            </a:pPr>
            <a:endParaRPr lang="en-IN" dirty="0">
              <a:latin typeface="Times New Roman" panose="02020603050405020304" pitchFamily="18" charset="0"/>
              <a:cs typeface="Times New Roman" panose="02020603050405020304" pitchFamily="18" charset="0"/>
            </a:endParaRPr>
          </a:p>
          <a:p>
            <a:pPr marL="514350" indent="-514350">
              <a:buFont typeface="+mj-lt"/>
              <a:buAutoNum type="romanLcPeriod"/>
            </a:pPr>
            <a:endParaRPr lang="en-IN" sz="3200" dirty="0"/>
          </a:p>
          <a:p>
            <a:pPr algn="just">
              <a:lnSpc>
                <a:spcPct val="100000"/>
              </a:lnSpc>
            </a:pPr>
            <a:endParaRPr lang="en-IN" dirty="0">
              <a:latin typeface="Times New Roman" panose="02020603050405020304" pitchFamily="18" charset="0"/>
              <a:cs typeface="Times New Roman" panose="02020603050405020304" pitchFamily="18" charset="0"/>
            </a:endParaRPr>
          </a:p>
          <a:p>
            <a:pPr marL="514350" indent="-514350" algn="just">
              <a:lnSpc>
                <a:spcPct val="100000"/>
              </a:lnSpc>
              <a:buFont typeface="+mj-lt"/>
              <a:buAutoNum type="romanLcPeriod"/>
            </a:pPr>
            <a:endParaRPr lang="en-IN" dirty="0">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2634972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82728"/>
          </a:xfrm>
        </p:spPr>
        <p:txBody>
          <a:bodyPr>
            <a:normAutofit/>
          </a:bodyPr>
          <a:lstStyle/>
          <a:p>
            <a:pPr algn="ctr"/>
            <a:r>
              <a:rPr lang="en-IN" sz="2800" b="1" dirty="0">
                <a:latin typeface="Times New Roman" panose="02020603050405020304" pitchFamily="18" charset="0"/>
                <a:cs typeface="Times New Roman" panose="02020603050405020304" pitchFamily="18" charset="0"/>
              </a:rPr>
              <a:t>Cost-benefit analysis</a:t>
            </a:r>
          </a:p>
        </p:txBody>
      </p:sp>
      <p:sp>
        <p:nvSpPr>
          <p:cNvPr id="3" name="Content Placeholder 2"/>
          <p:cNvSpPr>
            <a:spLocks noGrp="1"/>
          </p:cNvSpPr>
          <p:nvPr>
            <p:ph idx="1"/>
          </p:nvPr>
        </p:nvSpPr>
        <p:spPr>
          <a:xfrm>
            <a:off x="838200" y="947854"/>
            <a:ext cx="10515600" cy="5229109"/>
          </a:xfrm>
        </p:spPr>
        <p:txBody>
          <a:bodyPr>
            <a:normAutofit/>
          </a:bodyPr>
          <a:lstStyle/>
          <a:p>
            <a:pPr algn="just"/>
            <a:r>
              <a:rPr lang="en-IN" sz="2400" dirty="0">
                <a:latin typeface="Times New Roman" panose="02020603050405020304" pitchFamily="18" charset="0"/>
                <a:cs typeface="Times New Roman" panose="02020603050405020304" pitchFamily="18" charset="0"/>
              </a:rPr>
              <a:t> The cost-benefit analysis yields an internal rate of return of 40% .</a:t>
            </a:r>
          </a:p>
          <a:p>
            <a:pPr algn="just"/>
            <a:r>
              <a:rPr lang="en-IN" sz="2400" dirty="0">
                <a:latin typeface="Times New Roman" panose="02020603050405020304" pitchFamily="18" charset="0"/>
                <a:cs typeface="Times New Roman" panose="02020603050405020304" pitchFamily="18" charset="0"/>
              </a:rPr>
              <a:t>Cost-benefit analysis considers the life of the intervention as five years. </a:t>
            </a:r>
          </a:p>
          <a:p>
            <a:pPr algn="just"/>
            <a:r>
              <a:rPr lang="en-IN" sz="2400" dirty="0">
                <a:latin typeface="Times New Roman" panose="02020603050405020304" pitchFamily="18" charset="0"/>
                <a:cs typeface="Times New Roman" panose="02020603050405020304" pitchFamily="18" charset="0"/>
              </a:rPr>
              <a:t>As the years of intervention are 2013 and 2014, and the year of study is 2018, analysis calculates both costs and benefits at 2013 prices, using annual inflation rate of 8%. </a:t>
            </a:r>
          </a:p>
          <a:p>
            <a:endParaRPr lang="en-IN" dirty="0"/>
          </a:p>
        </p:txBody>
      </p:sp>
      <p:graphicFrame>
        <p:nvGraphicFramePr>
          <p:cNvPr id="6" name="Table 5"/>
          <p:cNvGraphicFramePr>
            <a:graphicFrameLocks noGrp="1"/>
          </p:cNvGraphicFramePr>
          <p:nvPr>
            <p:extLst>
              <p:ext uri="{D42A27DB-BD31-4B8C-83A1-F6EECF244321}">
                <p14:modId xmlns:p14="http://schemas.microsoft.com/office/powerpoint/2010/main" val="1586932685"/>
              </p:ext>
            </p:extLst>
          </p:nvPr>
        </p:nvGraphicFramePr>
        <p:xfrm>
          <a:off x="203200" y="3285260"/>
          <a:ext cx="11567890" cy="2390171"/>
        </p:xfrm>
        <a:graphic>
          <a:graphicData uri="http://schemas.openxmlformats.org/drawingml/2006/table">
            <a:tbl>
              <a:tblPr/>
              <a:tblGrid>
                <a:gridCol w="1689764">
                  <a:extLst>
                    <a:ext uri="{9D8B030D-6E8A-4147-A177-3AD203B41FA5}">
                      <a16:colId xmlns:a16="http://schemas.microsoft.com/office/drawing/2014/main" val="20000"/>
                    </a:ext>
                  </a:extLst>
                </a:gridCol>
                <a:gridCol w="1819351">
                  <a:extLst>
                    <a:ext uri="{9D8B030D-6E8A-4147-A177-3AD203B41FA5}">
                      <a16:colId xmlns:a16="http://schemas.microsoft.com/office/drawing/2014/main" val="20001"/>
                    </a:ext>
                  </a:extLst>
                </a:gridCol>
                <a:gridCol w="1819351">
                  <a:extLst>
                    <a:ext uri="{9D8B030D-6E8A-4147-A177-3AD203B41FA5}">
                      <a16:colId xmlns:a16="http://schemas.microsoft.com/office/drawing/2014/main" val="20002"/>
                    </a:ext>
                  </a:extLst>
                </a:gridCol>
                <a:gridCol w="2011806">
                  <a:extLst>
                    <a:ext uri="{9D8B030D-6E8A-4147-A177-3AD203B41FA5}">
                      <a16:colId xmlns:a16="http://schemas.microsoft.com/office/drawing/2014/main" val="20003"/>
                    </a:ext>
                  </a:extLst>
                </a:gridCol>
                <a:gridCol w="1689764">
                  <a:extLst>
                    <a:ext uri="{9D8B030D-6E8A-4147-A177-3AD203B41FA5}">
                      <a16:colId xmlns:a16="http://schemas.microsoft.com/office/drawing/2014/main" val="20004"/>
                    </a:ext>
                  </a:extLst>
                </a:gridCol>
                <a:gridCol w="1819351">
                  <a:extLst>
                    <a:ext uri="{9D8B030D-6E8A-4147-A177-3AD203B41FA5}">
                      <a16:colId xmlns:a16="http://schemas.microsoft.com/office/drawing/2014/main" val="20005"/>
                    </a:ext>
                  </a:extLst>
                </a:gridCol>
                <a:gridCol w="718503">
                  <a:extLst>
                    <a:ext uri="{9D8B030D-6E8A-4147-A177-3AD203B41FA5}">
                      <a16:colId xmlns:a16="http://schemas.microsoft.com/office/drawing/2014/main" val="20006"/>
                    </a:ext>
                  </a:extLst>
                </a:gridCol>
              </a:tblGrid>
              <a:tr h="602328">
                <a:tc gridSpan="3">
                  <a:txBody>
                    <a:bodyPr/>
                    <a:lstStyle/>
                    <a:p>
                      <a:pPr algn="ctr">
                        <a:lnSpc>
                          <a:spcPct val="105000"/>
                        </a:lnSpc>
                        <a:spcAft>
                          <a:spcPts val="0"/>
                        </a:spcAft>
                      </a:pPr>
                      <a:r>
                        <a:rPr lang="en-IN" sz="1800" b="1" dirty="0">
                          <a:solidFill>
                            <a:srgbClr val="000000"/>
                          </a:solidFill>
                          <a:effectLst/>
                          <a:latin typeface="Calibri" panose="020F0502020204030204" pitchFamily="34" charset="0"/>
                          <a:ea typeface="Times New Roman" panose="02020603050405020304" pitchFamily="18" charset="0"/>
                          <a:cs typeface="Mangal"/>
                        </a:rPr>
                        <a:t>Costs</a:t>
                      </a:r>
                      <a:endParaRPr lang="en-IN" sz="1800" dirty="0">
                        <a:effectLst/>
                        <a:latin typeface="Calibri" panose="020F0502020204030204" pitchFamily="34" charset="0"/>
                        <a:ea typeface="等线"/>
                        <a:cs typeface="Mangal"/>
                      </a:endParaRPr>
                    </a:p>
                  </a:txBody>
                  <a:tcPr marL="68580" marR="68580" anchor="ctr">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gridSpan="3">
                  <a:txBody>
                    <a:bodyPr/>
                    <a:lstStyle/>
                    <a:p>
                      <a:pPr algn="ctr">
                        <a:lnSpc>
                          <a:spcPct val="105000"/>
                        </a:lnSpc>
                        <a:spcAft>
                          <a:spcPts val="0"/>
                        </a:spcAft>
                      </a:pPr>
                      <a:r>
                        <a:rPr lang="en-IN" sz="1800" b="1" dirty="0">
                          <a:solidFill>
                            <a:srgbClr val="000000"/>
                          </a:solidFill>
                          <a:effectLst/>
                          <a:latin typeface="Calibri" panose="020F0502020204030204" pitchFamily="34" charset="0"/>
                          <a:ea typeface="Times New Roman" panose="02020603050405020304" pitchFamily="18" charset="0"/>
                          <a:cs typeface="Mangal"/>
                        </a:rPr>
                        <a:t>Benefits</a:t>
                      </a:r>
                      <a:endParaRPr lang="en-IN" sz="1800" dirty="0">
                        <a:effectLst/>
                        <a:latin typeface="Calibri" panose="020F0502020204030204" pitchFamily="34" charset="0"/>
                        <a:ea typeface="等线"/>
                        <a:cs typeface="Mangal"/>
                      </a:endParaRPr>
                    </a:p>
                  </a:txBody>
                  <a:tcPr marL="68580" marR="68580" anchor="ctr">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a:txBody>
                    <a:bodyPr/>
                    <a:lstStyle/>
                    <a:p>
                      <a:pPr algn="ctr">
                        <a:lnSpc>
                          <a:spcPct val="105000"/>
                        </a:lnSpc>
                        <a:spcAft>
                          <a:spcPts val="0"/>
                        </a:spcAft>
                      </a:pPr>
                      <a:r>
                        <a:rPr lang="en-IN" sz="1800" b="1">
                          <a:solidFill>
                            <a:srgbClr val="000000"/>
                          </a:solidFill>
                          <a:effectLst/>
                          <a:latin typeface="Calibri" panose="020F0502020204030204" pitchFamily="34" charset="0"/>
                          <a:ea typeface="Times New Roman" panose="02020603050405020304" pitchFamily="18" charset="0"/>
                          <a:cs typeface="Mangal"/>
                        </a:rPr>
                        <a:t>IRR</a:t>
                      </a:r>
                      <a:endParaRPr lang="en-IN" sz="1800">
                        <a:effectLst/>
                        <a:latin typeface="Calibri" panose="020F0502020204030204" pitchFamily="34" charset="0"/>
                        <a:ea typeface="等线"/>
                        <a:cs typeface="Mangal"/>
                      </a:endParaRPr>
                    </a:p>
                  </a:txBody>
                  <a:tcPr marL="68580" marR="68580" anchor="ctr">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extLst>
                  <a:ext uri="{0D108BD9-81ED-4DB2-BD59-A6C34878D82A}">
                    <a16:rowId xmlns:a16="http://schemas.microsoft.com/office/drawing/2014/main" val="10000"/>
                  </a:ext>
                </a:extLst>
              </a:tr>
              <a:tr h="719087">
                <a:tc>
                  <a:txBody>
                    <a:bodyPr/>
                    <a:lstStyle/>
                    <a:p>
                      <a:pPr algn="l">
                        <a:lnSpc>
                          <a:spcPct val="105000"/>
                        </a:lnSpc>
                        <a:spcAft>
                          <a:spcPts val="0"/>
                        </a:spcAft>
                      </a:pPr>
                      <a:r>
                        <a:rPr lang="en-IN" sz="1800" b="1">
                          <a:solidFill>
                            <a:srgbClr val="000000"/>
                          </a:solidFill>
                          <a:effectLst/>
                          <a:latin typeface="Calibri" panose="020F0502020204030204" pitchFamily="34" charset="0"/>
                          <a:ea typeface="Times New Roman" panose="02020603050405020304" pitchFamily="18" charset="0"/>
                          <a:cs typeface="Mangal"/>
                        </a:rPr>
                        <a:t>Doha intervention</a:t>
                      </a:r>
                      <a:endParaRPr lang="en-IN" sz="1800">
                        <a:effectLst/>
                        <a:latin typeface="Calibri" panose="020F0502020204030204" pitchFamily="34" charset="0"/>
                        <a:ea typeface="等线"/>
                        <a:cs typeface="Mangal"/>
                      </a:endParaRPr>
                    </a:p>
                  </a:txBody>
                  <a:tcPr marL="68580" marR="6858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F1F1F1"/>
                    </a:solidFill>
                  </a:tcPr>
                </a:tc>
                <a:tc>
                  <a:txBody>
                    <a:bodyPr/>
                    <a:lstStyle/>
                    <a:p>
                      <a:pPr algn="l">
                        <a:lnSpc>
                          <a:spcPct val="105000"/>
                        </a:lnSpc>
                        <a:spcAft>
                          <a:spcPts val="0"/>
                        </a:spcAft>
                      </a:pPr>
                      <a:r>
                        <a:rPr lang="en-IN" sz="1800" b="1">
                          <a:solidFill>
                            <a:srgbClr val="000000"/>
                          </a:solidFill>
                          <a:effectLst/>
                          <a:latin typeface="Calibri" panose="020F0502020204030204" pitchFamily="34" charset="0"/>
                          <a:ea typeface="Times New Roman" panose="02020603050405020304" pitchFamily="18" charset="0"/>
                          <a:cs typeface="Mangal"/>
                        </a:rPr>
                        <a:t>Incremental capital costs - agriculture</a:t>
                      </a:r>
                      <a:endParaRPr lang="en-IN" sz="1800">
                        <a:effectLst/>
                        <a:latin typeface="Calibri" panose="020F0502020204030204" pitchFamily="34" charset="0"/>
                        <a:ea typeface="等线"/>
                        <a:cs typeface="Mangal"/>
                      </a:endParaRPr>
                    </a:p>
                  </a:txBody>
                  <a:tcPr marL="68580" marR="6858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F1F1F1"/>
                    </a:solidFill>
                  </a:tcPr>
                </a:tc>
                <a:tc>
                  <a:txBody>
                    <a:bodyPr/>
                    <a:lstStyle/>
                    <a:p>
                      <a:pPr algn="l">
                        <a:lnSpc>
                          <a:spcPct val="105000"/>
                        </a:lnSpc>
                        <a:spcAft>
                          <a:spcPts val="0"/>
                        </a:spcAft>
                      </a:pPr>
                      <a:r>
                        <a:rPr lang="en-IN" sz="1800" b="1">
                          <a:solidFill>
                            <a:srgbClr val="000000"/>
                          </a:solidFill>
                          <a:effectLst/>
                          <a:latin typeface="Calibri" panose="020F0502020204030204" pitchFamily="34" charset="0"/>
                          <a:ea typeface="Times New Roman" panose="02020603050405020304" pitchFamily="18" charset="0"/>
                          <a:cs typeface="Mangal"/>
                        </a:rPr>
                        <a:t>Incremental capital cost - dairy animals</a:t>
                      </a:r>
                      <a:endParaRPr lang="en-IN" sz="1800">
                        <a:effectLst/>
                        <a:latin typeface="Calibri" panose="020F0502020204030204" pitchFamily="34" charset="0"/>
                        <a:ea typeface="等线"/>
                        <a:cs typeface="Mangal"/>
                      </a:endParaRPr>
                    </a:p>
                  </a:txBody>
                  <a:tcPr marL="68580" marR="6858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F1F1F1"/>
                    </a:solidFill>
                  </a:tcPr>
                </a:tc>
                <a:tc>
                  <a:txBody>
                    <a:bodyPr/>
                    <a:lstStyle/>
                    <a:p>
                      <a:pPr algn="l">
                        <a:lnSpc>
                          <a:spcPct val="105000"/>
                        </a:lnSpc>
                        <a:spcAft>
                          <a:spcPts val="0"/>
                        </a:spcAft>
                      </a:pPr>
                      <a:r>
                        <a:rPr lang="en-IN" sz="1800" b="1">
                          <a:solidFill>
                            <a:srgbClr val="000000"/>
                          </a:solidFill>
                          <a:effectLst/>
                          <a:latin typeface="Calibri" panose="020F0502020204030204" pitchFamily="34" charset="0"/>
                          <a:ea typeface="Times New Roman" panose="02020603050405020304" pitchFamily="18" charset="0"/>
                          <a:cs typeface="Mangal"/>
                        </a:rPr>
                        <a:t>Net incremental benefits - agriculture</a:t>
                      </a:r>
                      <a:endParaRPr lang="en-IN" sz="1800">
                        <a:effectLst/>
                        <a:latin typeface="Calibri" panose="020F0502020204030204" pitchFamily="34" charset="0"/>
                        <a:ea typeface="等线"/>
                        <a:cs typeface="Mangal"/>
                      </a:endParaRPr>
                    </a:p>
                  </a:txBody>
                  <a:tcPr marL="68580" marR="6858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F1F1F1"/>
                    </a:solidFill>
                  </a:tcPr>
                </a:tc>
                <a:tc>
                  <a:txBody>
                    <a:bodyPr/>
                    <a:lstStyle/>
                    <a:p>
                      <a:pPr algn="l">
                        <a:lnSpc>
                          <a:spcPct val="105000"/>
                        </a:lnSpc>
                        <a:spcAft>
                          <a:spcPts val="0"/>
                        </a:spcAft>
                      </a:pPr>
                      <a:r>
                        <a:rPr lang="en-IN" sz="1800" b="1">
                          <a:solidFill>
                            <a:srgbClr val="000000"/>
                          </a:solidFill>
                          <a:effectLst/>
                          <a:latin typeface="Calibri" panose="020F0502020204030204" pitchFamily="34" charset="0"/>
                          <a:ea typeface="Times New Roman" panose="02020603050405020304" pitchFamily="18" charset="0"/>
                          <a:cs typeface="Mangal"/>
                        </a:rPr>
                        <a:t>Opportunity cost of water saved</a:t>
                      </a:r>
                      <a:endParaRPr lang="en-IN" sz="1800">
                        <a:effectLst/>
                        <a:latin typeface="Calibri" panose="020F0502020204030204" pitchFamily="34" charset="0"/>
                        <a:ea typeface="等线"/>
                        <a:cs typeface="Mangal"/>
                      </a:endParaRPr>
                    </a:p>
                  </a:txBody>
                  <a:tcPr marL="68580" marR="6858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F1F1F1"/>
                    </a:solidFill>
                  </a:tcPr>
                </a:tc>
                <a:tc>
                  <a:txBody>
                    <a:bodyPr/>
                    <a:lstStyle/>
                    <a:p>
                      <a:pPr algn="l">
                        <a:lnSpc>
                          <a:spcPct val="105000"/>
                        </a:lnSpc>
                        <a:spcAft>
                          <a:spcPts val="0"/>
                        </a:spcAft>
                      </a:pPr>
                      <a:r>
                        <a:rPr lang="en-IN" sz="1800" b="1">
                          <a:solidFill>
                            <a:srgbClr val="000000"/>
                          </a:solidFill>
                          <a:effectLst/>
                          <a:latin typeface="Calibri" panose="020F0502020204030204" pitchFamily="34" charset="0"/>
                          <a:ea typeface="Times New Roman" panose="02020603050405020304" pitchFamily="18" charset="0"/>
                          <a:cs typeface="Mangal"/>
                        </a:rPr>
                        <a:t>Incremental income -dairy </a:t>
                      </a:r>
                      <a:endParaRPr lang="en-IN" sz="1800">
                        <a:effectLst/>
                        <a:latin typeface="Calibri" panose="020F0502020204030204" pitchFamily="34" charset="0"/>
                        <a:ea typeface="等线"/>
                        <a:cs typeface="Mangal"/>
                      </a:endParaRPr>
                    </a:p>
                  </a:txBody>
                  <a:tcPr marL="68580" marR="6858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F1F1F1"/>
                    </a:solidFill>
                  </a:tcPr>
                </a:tc>
                <a:tc>
                  <a:txBody>
                    <a:bodyPr/>
                    <a:lstStyle/>
                    <a:p>
                      <a:pPr algn="l">
                        <a:lnSpc>
                          <a:spcPct val="105000"/>
                        </a:lnSpc>
                        <a:spcAft>
                          <a:spcPts val="0"/>
                        </a:spcAft>
                      </a:pPr>
                      <a:r>
                        <a:rPr lang="en-IN" sz="1800" b="1">
                          <a:solidFill>
                            <a:srgbClr val="000000"/>
                          </a:solidFill>
                          <a:effectLst/>
                          <a:latin typeface="Calibri" panose="020F0502020204030204" pitchFamily="34" charset="0"/>
                          <a:ea typeface="Times New Roman" panose="02020603050405020304" pitchFamily="18" charset="0"/>
                          <a:cs typeface="Mangal"/>
                        </a:rPr>
                        <a:t>IRR</a:t>
                      </a:r>
                      <a:endParaRPr lang="en-IN" sz="1800">
                        <a:effectLst/>
                        <a:latin typeface="Calibri" panose="020F0502020204030204" pitchFamily="34" charset="0"/>
                        <a:ea typeface="等线"/>
                        <a:cs typeface="Mangal"/>
                      </a:endParaRPr>
                    </a:p>
                  </a:txBody>
                  <a:tcPr marL="68580" marR="6858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F1F1F1"/>
                    </a:solidFill>
                  </a:tcPr>
                </a:tc>
                <a:extLst>
                  <a:ext uri="{0D108BD9-81ED-4DB2-BD59-A6C34878D82A}">
                    <a16:rowId xmlns:a16="http://schemas.microsoft.com/office/drawing/2014/main" val="10001"/>
                  </a:ext>
                </a:extLst>
              </a:tr>
              <a:tr h="433676">
                <a:tc>
                  <a:txBody>
                    <a:bodyPr/>
                    <a:lstStyle/>
                    <a:p>
                      <a:pPr algn="ctr">
                        <a:lnSpc>
                          <a:spcPct val="105000"/>
                        </a:lnSpc>
                        <a:spcAft>
                          <a:spcPts val="0"/>
                        </a:spcAft>
                      </a:pPr>
                      <a:r>
                        <a:rPr lang="en-IN" sz="2400" b="0">
                          <a:solidFill>
                            <a:srgbClr val="000000"/>
                          </a:solidFill>
                          <a:effectLst/>
                          <a:latin typeface="Calibri" panose="020F0502020204030204" pitchFamily="34" charset="0"/>
                          <a:ea typeface="Times New Roman" panose="02020603050405020304" pitchFamily="18" charset="0"/>
                          <a:cs typeface="Mangal"/>
                        </a:rPr>
                        <a:t>₹ 4351851.85</a:t>
                      </a:r>
                      <a:endParaRPr lang="en-IN" sz="2400">
                        <a:effectLst/>
                        <a:latin typeface="Calibri" panose="020F0502020204030204" pitchFamily="34" charset="0"/>
                        <a:ea typeface="等线"/>
                        <a:cs typeface="Mangal"/>
                      </a:endParaRPr>
                    </a:p>
                  </a:txBody>
                  <a:tcPr marL="68580" marR="6858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algn="r">
                        <a:lnSpc>
                          <a:spcPct val="105000"/>
                        </a:lnSpc>
                        <a:spcAft>
                          <a:spcPts val="0"/>
                        </a:spcAft>
                      </a:pPr>
                      <a:r>
                        <a:rPr lang="en-IN" sz="2400">
                          <a:solidFill>
                            <a:srgbClr val="000000"/>
                          </a:solidFill>
                          <a:effectLst/>
                          <a:latin typeface="Calibri" panose="020F0502020204030204" pitchFamily="34" charset="0"/>
                          <a:ea typeface="Times New Roman" panose="02020603050405020304" pitchFamily="18" charset="0"/>
                          <a:cs typeface="Mangal"/>
                        </a:rPr>
                        <a:t>₹ 99,25,518.52</a:t>
                      </a:r>
                      <a:endParaRPr lang="en-IN" sz="2400">
                        <a:effectLst/>
                        <a:latin typeface="Calibri" panose="020F0502020204030204" pitchFamily="34" charset="0"/>
                        <a:ea typeface="等线"/>
                        <a:cs typeface="Mangal"/>
                      </a:endParaRPr>
                    </a:p>
                  </a:txBody>
                  <a:tcPr marL="68580" marR="6858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algn="r">
                        <a:lnSpc>
                          <a:spcPct val="105000"/>
                        </a:lnSpc>
                        <a:spcAft>
                          <a:spcPts val="0"/>
                        </a:spcAft>
                      </a:pPr>
                      <a:r>
                        <a:rPr lang="en-IN" sz="2400">
                          <a:solidFill>
                            <a:srgbClr val="000000"/>
                          </a:solidFill>
                          <a:effectLst/>
                          <a:latin typeface="Calibri" panose="020F0502020204030204" pitchFamily="34" charset="0"/>
                          <a:ea typeface="Times New Roman" panose="02020603050405020304" pitchFamily="18" charset="0"/>
                          <a:cs typeface="Mangal"/>
                        </a:rPr>
                        <a:t>₹ 18,14,814.81</a:t>
                      </a:r>
                      <a:endParaRPr lang="en-IN" sz="2400">
                        <a:effectLst/>
                        <a:latin typeface="Calibri" panose="020F0502020204030204" pitchFamily="34" charset="0"/>
                        <a:ea typeface="等线"/>
                        <a:cs typeface="Mangal"/>
                      </a:endParaRPr>
                    </a:p>
                  </a:txBody>
                  <a:tcPr marL="68580" marR="6858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algn="r">
                        <a:lnSpc>
                          <a:spcPct val="105000"/>
                        </a:lnSpc>
                        <a:spcAft>
                          <a:spcPts val="0"/>
                        </a:spcAft>
                      </a:pPr>
                      <a:r>
                        <a:rPr lang="en-IN" sz="2400">
                          <a:solidFill>
                            <a:srgbClr val="000000"/>
                          </a:solidFill>
                          <a:effectLst/>
                          <a:latin typeface="Calibri" panose="020F0502020204030204" pitchFamily="34" charset="0"/>
                          <a:ea typeface="Times New Roman" panose="02020603050405020304" pitchFamily="18" charset="0"/>
                          <a:cs typeface="Mangal"/>
                        </a:rPr>
                        <a:t>₹ 3,74,39,594.22</a:t>
                      </a:r>
                      <a:endParaRPr lang="en-IN" sz="2400">
                        <a:effectLst/>
                        <a:latin typeface="Calibri" panose="020F0502020204030204" pitchFamily="34" charset="0"/>
                        <a:ea typeface="等线"/>
                        <a:cs typeface="Mangal"/>
                      </a:endParaRPr>
                    </a:p>
                  </a:txBody>
                  <a:tcPr marL="68580" marR="6858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algn="r">
                        <a:lnSpc>
                          <a:spcPct val="105000"/>
                        </a:lnSpc>
                        <a:spcAft>
                          <a:spcPts val="0"/>
                        </a:spcAft>
                      </a:pPr>
                      <a:r>
                        <a:rPr lang="en-IN" sz="2400">
                          <a:solidFill>
                            <a:srgbClr val="000000"/>
                          </a:solidFill>
                          <a:effectLst/>
                          <a:latin typeface="Calibri" panose="020F0502020204030204" pitchFamily="34" charset="0"/>
                          <a:ea typeface="Times New Roman" panose="02020603050405020304" pitchFamily="18" charset="0"/>
                          <a:cs typeface="Mangal"/>
                        </a:rPr>
                        <a:t>₹ 4,31,212.68</a:t>
                      </a:r>
                      <a:endParaRPr lang="en-IN" sz="2400">
                        <a:effectLst/>
                        <a:latin typeface="Calibri" panose="020F0502020204030204" pitchFamily="34" charset="0"/>
                        <a:ea typeface="等线"/>
                        <a:cs typeface="Mangal"/>
                      </a:endParaRPr>
                    </a:p>
                  </a:txBody>
                  <a:tcPr marL="68580" marR="6858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algn="r">
                        <a:lnSpc>
                          <a:spcPct val="105000"/>
                        </a:lnSpc>
                        <a:spcAft>
                          <a:spcPts val="0"/>
                        </a:spcAft>
                      </a:pPr>
                      <a:r>
                        <a:rPr lang="en-IN" sz="2400">
                          <a:solidFill>
                            <a:srgbClr val="000000"/>
                          </a:solidFill>
                          <a:effectLst/>
                          <a:latin typeface="Calibri" panose="020F0502020204030204" pitchFamily="34" charset="0"/>
                          <a:ea typeface="Times New Roman" panose="02020603050405020304" pitchFamily="18" charset="0"/>
                          <a:cs typeface="Mangal"/>
                        </a:rPr>
                        <a:t>₹ 14,91,995.89</a:t>
                      </a:r>
                      <a:endParaRPr lang="en-IN" sz="2400">
                        <a:effectLst/>
                        <a:latin typeface="Calibri" panose="020F0502020204030204" pitchFamily="34" charset="0"/>
                        <a:ea typeface="等线"/>
                        <a:cs typeface="Mangal"/>
                      </a:endParaRPr>
                    </a:p>
                  </a:txBody>
                  <a:tcPr marL="68580" marR="6858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algn="r">
                        <a:lnSpc>
                          <a:spcPct val="105000"/>
                        </a:lnSpc>
                        <a:spcAft>
                          <a:spcPts val="0"/>
                        </a:spcAft>
                      </a:pPr>
                      <a:r>
                        <a:rPr lang="en-IN" sz="2400" dirty="0">
                          <a:solidFill>
                            <a:srgbClr val="000000"/>
                          </a:solidFill>
                          <a:effectLst/>
                          <a:latin typeface="Calibri" panose="020F0502020204030204" pitchFamily="34" charset="0"/>
                          <a:ea typeface="Times New Roman" panose="02020603050405020304" pitchFamily="18" charset="0"/>
                          <a:cs typeface="Mangal"/>
                        </a:rPr>
                        <a:t>40%</a:t>
                      </a:r>
                      <a:endParaRPr lang="en-IN" sz="2400" dirty="0">
                        <a:effectLst/>
                        <a:latin typeface="Calibri" panose="020F0502020204030204" pitchFamily="34" charset="0"/>
                        <a:ea typeface="等线"/>
                        <a:cs typeface="Mangal"/>
                      </a:endParaRPr>
                    </a:p>
                  </a:txBody>
                  <a:tcPr marL="68580" marR="6858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70667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04323-8B83-4F2E-A23B-D84AADFAAA4A}"/>
              </a:ext>
            </a:extLst>
          </p:cNvPr>
          <p:cNvSpPr>
            <a:spLocks noGrp="1"/>
          </p:cNvSpPr>
          <p:nvPr>
            <p:ph type="title"/>
          </p:nvPr>
        </p:nvSpPr>
        <p:spPr/>
        <p:txBody>
          <a:bodyPr/>
          <a:lstStyle/>
          <a:p>
            <a:r>
              <a:rPr lang="en-IN" dirty="0"/>
              <a:t>Conclusion and Way Forward</a:t>
            </a:r>
          </a:p>
        </p:txBody>
      </p:sp>
      <p:sp>
        <p:nvSpPr>
          <p:cNvPr id="3" name="Content Placeholder 2">
            <a:extLst>
              <a:ext uri="{FF2B5EF4-FFF2-40B4-BE49-F238E27FC236}">
                <a16:creationId xmlns:a16="http://schemas.microsoft.com/office/drawing/2014/main" id="{DC2B06E2-C961-46B1-A448-5F4A04012E14}"/>
              </a:ext>
            </a:extLst>
          </p:cNvPr>
          <p:cNvSpPr>
            <a:spLocks noGrp="1"/>
          </p:cNvSpPr>
          <p:nvPr>
            <p:ph sz="half" idx="1"/>
          </p:nvPr>
        </p:nvSpPr>
        <p:spPr>
          <a:xfrm>
            <a:off x="838200" y="1825625"/>
            <a:ext cx="5181600" cy="1483632"/>
          </a:xfrm>
        </p:spPr>
        <p:txBody>
          <a:bodyPr/>
          <a:lstStyle/>
          <a:p>
            <a:r>
              <a:rPr lang="en-IN" b="1" dirty="0">
                <a:latin typeface="Times New Roman" panose="02020603050405020304" pitchFamily="18" charset="0"/>
                <a:cs typeface="Times New Roman" panose="02020603050405020304" pitchFamily="18" charset="0"/>
              </a:rPr>
              <a:t>Results speak in favour of the Doha Model intervention</a:t>
            </a:r>
          </a:p>
          <a:p>
            <a:endParaRPr lang="en-IN" dirty="0"/>
          </a:p>
        </p:txBody>
      </p:sp>
      <p:sp>
        <p:nvSpPr>
          <p:cNvPr id="4" name="Content Placeholder 3">
            <a:extLst>
              <a:ext uri="{FF2B5EF4-FFF2-40B4-BE49-F238E27FC236}">
                <a16:creationId xmlns:a16="http://schemas.microsoft.com/office/drawing/2014/main" id="{D723A3B5-F095-4200-8611-EEE24D206210}"/>
              </a:ext>
            </a:extLst>
          </p:cNvPr>
          <p:cNvSpPr>
            <a:spLocks noGrp="1"/>
          </p:cNvSpPr>
          <p:nvPr>
            <p:ph sz="half" idx="2"/>
          </p:nvPr>
        </p:nvSpPr>
        <p:spPr>
          <a:xfrm>
            <a:off x="6172200" y="1825625"/>
            <a:ext cx="5181600" cy="1325563"/>
          </a:xfrm>
        </p:spPr>
        <p:txBody>
          <a:bodyPr/>
          <a:lstStyle/>
          <a:p>
            <a:r>
              <a:rPr lang="en-IN" dirty="0">
                <a:latin typeface="Times New Roman" panose="02020603050405020304" pitchFamily="18" charset="0"/>
                <a:cs typeface="Times New Roman" panose="02020603050405020304" pitchFamily="18" charset="0"/>
              </a:rPr>
              <a:t> </a:t>
            </a:r>
            <a:r>
              <a:rPr lang="en-IN" b="1" dirty="0">
                <a:latin typeface="Times New Roman" panose="02020603050405020304" pitchFamily="18" charset="0"/>
                <a:cs typeface="Times New Roman" panose="02020603050405020304" pitchFamily="18" charset="0"/>
              </a:rPr>
              <a:t>However, the study also shows specific challenges and limitations to this intervention</a:t>
            </a:r>
          </a:p>
          <a:p>
            <a:pPr marL="0" indent="0">
              <a:buNone/>
            </a:pPr>
            <a:endParaRPr lang="en-IN" dirty="0"/>
          </a:p>
        </p:txBody>
      </p:sp>
      <p:sp>
        <p:nvSpPr>
          <p:cNvPr id="6" name="TextBox 5">
            <a:extLst>
              <a:ext uri="{FF2B5EF4-FFF2-40B4-BE49-F238E27FC236}">
                <a16:creationId xmlns:a16="http://schemas.microsoft.com/office/drawing/2014/main" id="{556EE334-36AA-4591-8919-CE20767A0011}"/>
              </a:ext>
            </a:extLst>
          </p:cNvPr>
          <p:cNvSpPr txBox="1"/>
          <p:nvPr/>
        </p:nvSpPr>
        <p:spPr>
          <a:xfrm>
            <a:off x="1074057" y="4064000"/>
            <a:ext cx="10279743" cy="830997"/>
          </a:xfrm>
          <a:prstGeom prst="rect">
            <a:avLst/>
          </a:prstGeom>
          <a:noFill/>
        </p:spPr>
        <p:txBody>
          <a:bodyPr wrap="square" rtlCol="0">
            <a:spAutoFit/>
          </a:bodyPr>
          <a:lstStyle/>
          <a:p>
            <a:pPr algn="just">
              <a:lnSpc>
                <a:spcPct val="100000"/>
              </a:lnSpc>
              <a:buFont typeface="Wingdings" panose="05000000000000000000" pitchFamily="2" charset="2"/>
              <a:buChar char="Ø"/>
            </a:pPr>
            <a:r>
              <a:rPr lang="en-IN" sz="2400" b="1" dirty="0">
                <a:latin typeface="Times New Roman" panose="02020603050405020304" pitchFamily="18" charset="0"/>
                <a:cs typeface="Times New Roman" panose="02020603050405020304" pitchFamily="18" charset="0"/>
              </a:rPr>
              <a:t> Increasing participation of farmer households in the process of design and implementation of the Doha Model intervention</a:t>
            </a:r>
            <a:endParaRPr lang="en-IN" sz="2400" b="1" dirty="0"/>
          </a:p>
        </p:txBody>
      </p:sp>
    </p:spTree>
    <p:extLst>
      <p:ext uri="{BB962C8B-B14F-4D97-AF65-F5344CB8AC3E}">
        <p14:creationId xmlns:p14="http://schemas.microsoft.com/office/powerpoint/2010/main" val="1979323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4000" b="1" dirty="0">
                <a:latin typeface="Times New Roman" panose="02020603050405020304" pitchFamily="18" charset="0"/>
                <a:cs typeface="Times New Roman" panose="02020603050405020304" pitchFamily="18" charset="0"/>
              </a:rPr>
              <a:t>OBJECTIVE</a:t>
            </a:r>
            <a:endParaRPr lang="en-IN" sz="2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326995"/>
            <a:ext cx="10515600" cy="4849968"/>
          </a:xfrm>
        </p:spPr>
        <p:txBody>
          <a:bodyPr>
            <a:normAutofit/>
          </a:bodyPr>
          <a:lstStyle/>
          <a:p>
            <a:r>
              <a:rPr lang="en-IN" dirty="0">
                <a:latin typeface="Times New Roman" panose="02020603050405020304" pitchFamily="18" charset="0"/>
                <a:cs typeface="Times New Roman" panose="02020603050405020304" pitchFamily="18" charset="0"/>
              </a:rPr>
              <a:t>Impact assessment of the Doha Model as a water harvesting structure</a:t>
            </a:r>
          </a:p>
          <a:p>
            <a:pPr lvl="1"/>
            <a:r>
              <a:rPr lang="en-IN" dirty="0">
                <a:latin typeface="Times New Roman" panose="02020603050405020304" pitchFamily="18" charset="0"/>
                <a:cs typeface="Times New Roman" panose="02020603050405020304" pitchFamily="18" charset="0"/>
              </a:rPr>
              <a:t>Agriculture, Livestock, Domestic water use</a:t>
            </a:r>
          </a:p>
          <a:p>
            <a:pPr marL="0" indent="0">
              <a:buNone/>
            </a:pPr>
            <a:endParaRPr lang="en-IN" sz="3600" dirty="0"/>
          </a:p>
          <a:p>
            <a:pPr marL="0" indent="0">
              <a:buNone/>
            </a:pPr>
            <a:endParaRPr lang="en-IN" sz="3600" dirty="0"/>
          </a:p>
        </p:txBody>
      </p:sp>
      <p:pic>
        <p:nvPicPr>
          <p:cNvPr id="5" name="Picture 4">
            <a:extLst>
              <a:ext uri="{FF2B5EF4-FFF2-40B4-BE49-F238E27FC236}">
                <a16:creationId xmlns:a16="http://schemas.microsoft.com/office/drawing/2014/main" id="{1FB4C990-5443-46A4-A283-1AC47616AB1E}"/>
              </a:ext>
            </a:extLst>
          </p:cNvPr>
          <p:cNvPicPr>
            <a:picLocks noChangeAspect="1"/>
          </p:cNvPicPr>
          <p:nvPr/>
        </p:nvPicPr>
        <p:blipFill rotWithShape="1">
          <a:blip r:embed="rId2">
            <a:extLst>
              <a:ext uri="{28A0092B-C50C-407E-A947-70E740481C1C}">
                <a14:useLocalDpi xmlns:a14="http://schemas.microsoft.com/office/drawing/2010/main" val="0"/>
              </a:ext>
            </a:extLst>
          </a:blip>
          <a:srcRect b="56873"/>
          <a:stretch/>
        </p:blipFill>
        <p:spPr>
          <a:xfrm>
            <a:off x="0" y="3079121"/>
            <a:ext cx="12192000" cy="2795955"/>
          </a:xfrm>
          <a:prstGeom prst="rect">
            <a:avLst/>
          </a:prstGeom>
        </p:spPr>
      </p:pic>
    </p:spTree>
    <p:extLst>
      <p:ext uri="{BB962C8B-B14F-4D97-AF65-F5344CB8AC3E}">
        <p14:creationId xmlns:p14="http://schemas.microsoft.com/office/powerpoint/2010/main" val="3832735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6839"/>
            <a:ext cx="10515600" cy="557561"/>
          </a:xfrm>
        </p:spPr>
        <p:txBody>
          <a:bodyPr>
            <a:noAutofit/>
          </a:bodyPr>
          <a:lstStyle/>
          <a:p>
            <a:pPr algn="ctr"/>
            <a:br>
              <a:rPr lang="en-IN" sz="4000" b="1" cap="all" dirty="0">
                <a:latin typeface="Times New Roman" panose="02020603050405020304" pitchFamily="18" charset="0"/>
                <a:cs typeface="Times New Roman" panose="02020603050405020304" pitchFamily="18" charset="0"/>
              </a:rPr>
            </a:br>
            <a:r>
              <a:rPr lang="en-IN" sz="4000" b="1" dirty="0">
                <a:latin typeface="Times New Roman" panose="02020603050405020304" pitchFamily="18" charset="0"/>
                <a:cs typeface="Times New Roman" panose="02020603050405020304" pitchFamily="18" charset="0"/>
              </a:rPr>
              <a:t>STUDY AREA and </a:t>
            </a:r>
            <a:r>
              <a:rPr lang="en-IN" sz="4000" b="1" cap="all" dirty="0">
                <a:latin typeface="Times New Roman" panose="02020603050405020304" pitchFamily="18" charset="0"/>
                <a:cs typeface="Times New Roman" panose="02020603050405020304" pitchFamily="18" charset="0"/>
              </a:rPr>
              <a:t>Methodology</a:t>
            </a:r>
            <a:br>
              <a:rPr lang="en-IN" sz="4000" b="1" cap="all" dirty="0">
                <a:latin typeface="Times New Roman" panose="02020603050405020304" pitchFamily="18" charset="0"/>
                <a:cs typeface="Times New Roman" panose="02020603050405020304" pitchFamily="18" charset="0"/>
              </a:rPr>
            </a:br>
            <a:endParaRPr lang="en-IN" sz="4000" b="1" cap="all"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161143"/>
            <a:ext cx="10515600" cy="5015820"/>
          </a:xfrm>
        </p:spPr>
        <p:txBody>
          <a:bodyPr>
            <a:noAutofit/>
          </a:bodyPr>
          <a:lstStyle/>
          <a:p>
            <a:pPr marL="0" indent="0" algn="just">
              <a:lnSpc>
                <a:spcPct val="100000"/>
              </a:lnSpc>
              <a:buNone/>
            </a:pPr>
            <a:r>
              <a:rPr lang="en-IN" sz="3200" b="1" dirty="0">
                <a:latin typeface="Times New Roman" panose="02020603050405020304" pitchFamily="18" charset="0"/>
                <a:cs typeface="Times New Roman" panose="02020603050405020304" pitchFamily="18" charset="0"/>
              </a:rPr>
              <a:t> STUDY AREA</a:t>
            </a:r>
          </a:p>
          <a:p>
            <a:pPr algn="just">
              <a:lnSpc>
                <a:spcPct val="100000"/>
              </a:lnSpc>
            </a:pPr>
            <a:r>
              <a:rPr lang="en-IN" sz="3200" dirty="0" err="1">
                <a:latin typeface="Times New Roman" panose="02020603050405020304" pitchFamily="18" charset="0"/>
                <a:cs typeface="Times New Roman" panose="02020603050405020304" pitchFamily="18" charset="0"/>
              </a:rPr>
              <a:t>Jalna</a:t>
            </a:r>
            <a:r>
              <a:rPr lang="en-IN" sz="3200" dirty="0">
                <a:latin typeface="Times New Roman" panose="02020603050405020304" pitchFamily="18" charset="0"/>
                <a:cs typeface="Times New Roman" panose="02020603050405020304" pitchFamily="18" charset="0"/>
              </a:rPr>
              <a:t> District</a:t>
            </a:r>
          </a:p>
          <a:p>
            <a:pPr marL="0" indent="0" algn="just">
              <a:lnSpc>
                <a:spcPct val="100000"/>
              </a:lnSpc>
              <a:buNone/>
            </a:pPr>
            <a:r>
              <a:rPr lang="en-IN" b="1" dirty="0">
                <a:latin typeface="Times New Roman" panose="02020603050405020304" pitchFamily="18" charset="0"/>
                <a:cs typeface="Times New Roman" panose="02020603050405020304" pitchFamily="18" charset="0"/>
              </a:rPr>
              <a:t>SAMPLING</a:t>
            </a:r>
          </a:p>
          <a:p>
            <a:pPr algn="just">
              <a:lnSpc>
                <a:spcPct val="100000"/>
              </a:lnSpc>
            </a:pPr>
            <a:r>
              <a:rPr lang="en-IN" dirty="0">
                <a:latin typeface="Times New Roman" panose="02020603050405020304" pitchFamily="18" charset="0"/>
                <a:cs typeface="Times New Roman" panose="02020603050405020304" pitchFamily="18" charset="0"/>
              </a:rPr>
              <a:t>Purposive sampling methodology. </a:t>
            </a:r>
          </a:p>
          <a:p>
            <a:pPr algn="just">
              <a:lnSpc>
                <a:spcPct val="100000"/>
              </a:lnSpc>
            </a:pPr>
            <a:r>
              <a:rPr lang="en-IN" dirty="0">
                <a:latin typeface="Times New Roman" panose="02020603050405020304" pitchFamily="18" charset="0"/>
                <a:cs typeface="Times New Roman" panose="02020603050405020304" pitchFamily="18" charset="0"/>
              </a:rPr>
              <a:t>68 farmer households sampling from four villages,</a:t>
            </a:r>
          </a:p>
          <a:p>
            <a:pPr algn="just">
              <a:lnSpc>
                <a:spcPct val="100000"/>
              </a:lnSpc>
            </a:pPr>
            <a:r>
              <a:rPr lang="en-IN" dirty="0">
                <a:latin typeface="Times New Roman" panose="02020603050405020304" pitchFamily="18" charset="0"/>
                <a:cs typeface="Times New Roman" panose="02020603050405020304" pitchFamily="18" charset="0"/>
              </a:rPr>
              <a:t> Division of farmer households is into the treatment and the control   groups</a:t>
            </a:r>
          </a:p>
          <a:p>
            <a:pPr marL="0" indent="0" algn="just">
              <a:lnSpc>
                <a:spcPct val="100000"/>
              </a:lnSpc>
              <a:buNone/>
            </a:pPr>
            <a:r>
              <a:rPr lang="en-IN" b="1" dirty="0">
                <a:latin typeface="Times New Roman" panose="02020603050405020304" pitchFamily="18" charset="0"/>
                <a:cs typeface="Times New Roman" panose="02020603050405020304" pitchFamily="18" charset="0"/>
              </a:rPr>
              <a:t>DATA COLLECTION</a:t>
            </a:r>
          </a:p>
          <a:p>
            <a:pPr algn="just">
              <a:lnSpc>
                <a:spcPct val="100000"/>
              </a:lnSpc>
            </a:pPr>
            <a:r>
              <a:rPr lang="en-IN" dirty="0">
                <a:latin typeface="Times New Roman" panose="02020603050405020304" pitchFamily="18" charset="0"/>
                <a:cs typeface="Times New Roman" panose="02020603050405020304" pitchFamily="18" charset="0"/>
              </a:rPr>
              <a:t>Questionnaire </a:t>
            </a:r>
          </a:p>
          <a:p>
            <a:pPr algn="just">
              <a:lnSpc>
                <a:spcPct val="100000"/>
              </a:lnSpc>
            </a:pPr>
            <a:r>
              <a:rPr lang="en-IN" dirty="0">
                <a:latin typeface="Times New Roman" panose="02020603050405020304" pitchFamily="18" charset="0"/>
                <a:cs typeface="Times New Roman" panose="02020603050405020304" pitchFamily="18" charset="0"/>
              </a:rPr>
              <a:t>Focus Group Discussion </a:t>
            </a:r>
          </a:p>
          <a:p>
            <a:pPr algn="just">
              <a:lnSpc>
                <a:spcPct val="100000"/>
              </a:lnSpc>
            </a:pPr>
            <a:endParaRPr lang="en-IN" dirty="0">
              <a:latin typeface="Times New Roman" panose="02020603050405020304" pitchFamily="18" charset="0"/>
              <a:cs typeface="Times New Roman" panose="02020603050405020304" pitchFamily="18" charset="0"/>
            </a:endParaRPr>
          </a:p>
          <a:p>
            <a:pPr algn="just">
              <a:lnSpc>
                <a:spcPct val="100000"/>
              </a:lnSpc>
            </a:pPr>
            <a:endParaRPr lang="en-IN"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a:t>
            </a:r>
          </a:p>
          <a:p>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666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2800" b="1" dirty="0">
                <a:latin typeface="Times New Roman" panose="02020603050405020304" pitchFamily="18" charset="0"/>
                <a:cs typeface="Times New Roman" panose="02020603050405020304" pitchFamily="18" charset="0"/>
              </a:rPr>
              <a:t> </a:t>
            </a:r>
            <a:r>
              <a:rPr lang="en-IN" sz="4000" b="1" dirty="0">
                <a:latin typeface="Times New Roman" panose="02020603050405020304" pitchFamily="18" charset="0"/>
                <a:cs typeface="Times New Roman" panose="02020603050405020304" pitchFamily="18" charset="0"/>
              </a:rPr>
              <a:t>DATA ANALYSIS</a:t>
            </a:r>
            <a:endParaRPr lang="en-IN"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5625"/>
            <a:ext cx="10657114" cy="4401004"/>
          </a:xfrm>
        </p:spPr>
        <p:txBody>
          <a:bodyPr>
            <a:normAutofit fontScale="92500" lnSpcReduction="10000"/>
          </a:bodyPr>
          <a:lstStyle/>
          <a:p>
            <a:pPr algn="just">
              <a:lnSpc>
                <a:spcPct val="100000"/>
              </a:lnSpc>
            </a:pPr>
            <a:endParaRPr lang="en-IN" sz="3200" dirty="0">
              <a:latin typeface="Times New Roman" panose="02020603050405020304" pitchFamily="18" charset="0"/>
              <a:cs typeface="Times New Roman" panose="02020603050405020304" pitchFamily="18" charset="0"/>
            </a:endParaRPr>
          </a:p>
          <a:p>
            <a:pPr algn="just">
              <a:lnSpc>
                <a:spcPct val="100000"/>
              </a:lnSpc>
            </a:pPr>
            <a:r>
              <a:rPr lang="en-IN" sz="3200" dirty="0">
                <a:latin typeface="Times New Roman" panose="02020603050405020304" pitchFamily="18" charset="0"/>
                <a:cs typeface="Times New Roman" panose="02020603050405020304" pitchFamily="18" charset="0"/>
              </a:rPr>
              <a:t>Difference-in-Differences (DID) method </a:t>
            </a:r>
          </a:p>
          <a:p>
            <a:pPr lvl="1" algn="just">
              <a:lnSpc>
                <a:spcPct val="100000"/>
              </a:lnSpc>
            </a:pPr>
            <a:r>
              <a:rPr lang="en-IN" sz="2800" dirty="0">
                <a:latin typeface="Times New Roman" panose="02020603050405020304" pitchFamily="18" charset="0"/>
                <a:cs typeface="Times New Roman" panose="02020603050405020304" pitchFamily="18" charset="0"/>
              </a:rPr>
              <a:t>Incremental changes across the treatment and the control group samples.</a:t>
            </a:r>
          </a:p>
          <a:p>
            <a:pPr algn="just">
              <a:lnSpc>
                <a:spcPct val="100000"/>
              </a:lnSpc>
            </a:pPr>
            <a:endParaRPr lang="en-IN" sz="3200" dirty="0">
              <a:latin typeface="Times New Roman" panose="02020603050405020304" pitchFamily="18" charset="0"/>
              <a:cs typeface="Times New Roman" panose="02020603050405020304" pitchFamily="18" charset="0"/>
            </a:endParaRPr>
          </a:p>
          <a:p>
            <a:pPr algn="just">
              <a:lnSpc>
                <a:spcPct val="100000"/>
              </a:lnSpc>
            </a:pPr>
            <a:r>
              <a:rPr lang="en-IN" sz="3200" dirty="0">
                <a:latin typeface="Times New Roman" panose="02020603050405020304" pitchFamily="18" charset="0"/>
                <a:cs typeface="Times New Roman" panose="02020603050405020304" pitchFamily="18" charset="0"/>
              </a:rPr>
              <a:t>Cost-benefit analysis comparing incremental benefits of the intervention with its costs.</a:t>
            </a:r>
          </a:p>
          <a:p>
            <a:pPr lvl="1" algn="just">
              <a:lnSpc>
                <a:spcPct val="100000"/>
              </a:lnSpc>
            </a:pPr>
            <a:r>
              <a:rPr lang="en-IN" sz="2800" dirty="0">
                <a:latin typeface="Times New Roman" panose="02020603050405020304" pitchFamily="18" charset="0"/>
                <a:cs typeface="Times New Roman" panose="02020603050405020304" pitchFamily="18" charset="0"/>
              </a:rPr>
              <a:t>agriculture,</a:t>
            </a:r>
          </a:p>
          <a:p>
            <a:pPr lvl="1" algn="just">
              <a:lnSpc>
                <a:spcPct val="100000"/>
              </a:lnSpc>
            </a:pPr>
            <a:r>
              <a:rPr lang="en-IN" sz="2800" dirty="0">
                <a:latin typeface="Times New Roman" panose="02020603050405020304" pitchFamily="18" charset="0"/>
                <a:cs typeface="Times New Roman" panose="02020603050405020304" pitchFamily="18" charset="0"/>
              </a:rPr>
              <a:t>livestock and </a:t>
            </a:r>
          </a:p>
          <a:p>
            <a:pPr lvl="1" algn="just">
              <a:lnSpc>
                <a:spcPct val="100000"/>
              </a:lnSpc>
            </a:pPr>
            <a:r>
              <a:rPr lang="en-IN" sz="2800" dirty="0">
                <a:latin typeface="Times New Roman" panose="02020603050405020304" pitchFamily="18" charset="0"/>
                <a:cs typeface="Times New Roman" panose="02020603050405020304" pitchFamily="18" charset="0"/>
              </a:rPr>
              <a:t>domestic water requirements.</a:t>
            </a:r>
          </a:p>
          <a:p>
            <a:pPr algn="just">
              <a:lnSpc>
                <a:spcPct val="100000"/>
              </a:lnSpc>
            </a:pPr>
            <a:endParaRPr lang="en-I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4737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480"/>
            <a:ext cx="10515600" cy="460065"/>
          </a:xfrm>
        </p:spPr>
        <p:txBody>
          <a:bodyPr>
            <a:normAutofit fontScale="90000"/>
          </a:bodyPr>
          <a:lstStyle/>
          <a:p>
            <a:pPr algn="ctr"/>
            <a:r>
              <a:rPr lang="en-IN" sz="5300" b="1" cap="all" dirty="0">
                <a:latin typeface="Times New Roman" panose="02020603050405020304" pitchFamily="18" charset="0"/>
                <a:cs typeface="Times New Roman" panose="02020603050405020304" pitchFamily="18" charset="0"/>
              </a:rPr>
              <a:t>Findings</a:t>
            </a:r>
            <a:endParaRPr lang="en-IN" sz="2400" b="1" cap="all"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602165"/>
            <a:ext cx="10657114" cy="5857255"/>
          </a:xfrm>
        </p:spPr>
        <p:txBody>
          <a:bodyPr>
            <a:normAutofit/>
          </a:bodyPr>
          <a:lstStyle/>
          <a:p>
            <a:pPr marL="0" indent="0">
              <a:buNone/>
            </a:pPr>
            <a:r>
              <a:rPr lang="en-IN" sz="2400" b="1" dirty="0">
                <a:latin typeface="Times New Roman" panose="02020603050405020304" pitchFamily="18" charset="0"/>
                <a:cs typeface="Times New Roman" panose="02020603050405020304" pitchFamily="18" charset="0"/>
              </a:rPr>
              <a:t>Cropping Intensity</a:t>
            </a:r>
          </a:p>
        </p:txBody>
      </p:sp>
      <p:graphicFrame>
        <p:nvGraphicFramePr>
          <p:cNvPr id="4" name="Chart 3"/>
          <p:cNvGraphicFramePr/>
          <p:nvPr>
            <p:extLst>
              <p:ext uri="{D42A27DB-BD31-4B8C-83A1-F6EECF244321}">
                <p14:modId xmlns:p14="http://schemas.microsoft.com/office/powerpoint/2010/main" val="821391375"/>
              </p:ext>
            </p:extLst>
          </p:nvPr>
        </p:nvGraphicFramePr>
        <p:xfrm>
          <a:off x="838200" y="1558213"/>
          <a:ext cx="10097278" cy="49012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1745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00721" y="765110"/>
            <a:ext cx="11024006" cy="4581331"/>
          </a:xfrm>
          <a:prstGeom prst="rect">
            <a:avLst/>
          </a:prstGeom>
        </p:spPr>
      </p:pic>
      <p:sp>
        <p:nvSpPr>
          <p:cNvPr id="3" name="TextBox 2"/>
          <p:cNvSpPr txBox="1"/>
          <p:nvPr/>
        </p:nvSpPr>
        <p:spPr>
          <a:xfrm>
            <a:off x="555285" y="5577269"/>
            <a:ext cx="11024006" cy="1692771"/>
          </a:xfrm>
          <a:prstGeom prst="rect">
            <a:avLst/>
          </a:prstGeom>
          <a:noFill/>
        </p:spPr>
        <p:txBody>
          <a:bodyPr wrap="square" rtlCol="0">
            <a:spAutoFit/>
          </a:bodyPr>
          <a:lstStyle/>
          <a:p>
            <a:pPr algn="just"/>
            <a:endParaRPr lang="en-IN" sz="2400" b="1" dirty="0">
              <a:latin typeface="Times New Roman" panose="02020603050405020304" pitchFamily="18" charset="0"/>
              <a:cs typeface="Times New Roman" panose="02020603050405020304" pitchFamily="18" charset="0"/>
            </a:endParaRPr>
          </a:p>
          <a:p>
            <a:pPr algn="just"/>
            <a:r>
              <a:rPr lang="en-IN" sz="2400" b="1" dirty="0">
                <a:latin typeface="Times New Roman" panose="02020603050405020304" pitchFamily="18" charset="0"/>
                <a:cs typeface="Times New Roman" panose="02020603050405020304" pitchFamily="18" charset="0"/>
              </a:rPr>
              <a:t>Comparison of percentage changes in </a:t>
            </a:r>
            <a:r>
              <a:rPr lang="en-IN" sz="2400" b="1" dirty="0" err="1">
                <a:latin typeface="Times New Roman" panose="02020603050405020304" pitchFamily="18" charset="0"/>
                <a:cs typeface="Times New Roman" panose="02020603050405020304" pitchFamily="18" charset="0"/>
              </a:rPr>
              <a:t>kharif</a:t>
            </a:r>
            <a:r>
              <a:rPr lang="en-IN" sz="2400" b="1" dirty="0">
                <a:latin typeface="Times New Roman" panose="02020603050405020304" pitchFamily="18" charset="0"/>
                <a:cs typeface="Times New Roman" panose="02020603050405020304" pitchFamily="18" charset="0"/>
              </a:rPr>
              <a:t> crop yields post-intervention across for treatment and control groups</a:t>
            </a:r>
          </a:p>
          <a:p>
            <a:endParaRPr lang="en-IN" sz="2800" dirty="0"/>
          </a:p>
        </p:txBody>
      </p:sp>
    </p:spTree>
    <p:extLst>
      <p:ext uri="{BB962C8B-B14F-4D97-AF65-F5344CB8AC3E}">
        <p14:creationId xmlns:p14="http://schemas.microsoft.com/office/powerpoint/2010/main" val="2945039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F480D-C35D-4ACF-ADAA-8BE4A5FE7B5B}"/>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108EDE2A-B7A7-4EFD-B893-07B433BDEBE6}"/>
              </a:ext>
            </a:extLst>
          </p:cNvPr>
          <p:cNvPicPr>
            <a:picLocks noGrp="1" noChangeAspect="1"/>
          </p:cNvPicPr>
          <p:nvPr>
            <p:ph idx="1"/>
          </p:nvPr>
        </p:nvPicPr>
        <p:blipFill>
          <a:blip r:embed="rId2"/>
          <a:stretch>
            <a:fillRect/>
          </a:stretch>
        </p:blipFill>
        <p:spPr>
          <a:xfrm>
            <a:off x="634483" y="961053"/>
            <a:ext cx="11019452" cy="4416431"/>
          </a:xfrm>
          <a:prstGeom prst="rect">
            <a:avLst/>
          </a:prstGeom>
        </p:spPr>
      </p:pic>
      <p:sp>
        <p:nvSpPr>
          <p:cNvPr id="5" name="Rectangle 4">
            <a:extLst>
              <a:ext uri="{FF2B5EF4-FFF2-40B4-BE49-F238E27FC236}">
                <a16:creationId xmlns:a16="http://schemas.microsoft.com/office/drawing/2014/main" id="{4F4C5E1E-CE7F-4709-BBCE-D2013927EB36}"/>
              </a:ext>
            </a:extLst>
          </p:cNvPr>
          <p:cNvSpPr/>
          <p:nvPr/>
        </p:nvSpPr>
        <p:spPr>
          <a:xfrm>
            <a:off x="1306286" y="5494475"/>
            <a:ext cx="9787812" cy="646331"/>
          </a:xfrm>
          <a:prstGeom prst="rect">
            <a:avLst/>
          </a:prstGeom>
        </p:spPr>
        <p:txBody>
          <a:bodyPr wrap="square">
            <a:spAutoFit/>
          </a:bodyPr>
          <a:lstStyle/>
          <a:p>
            <a:r>
              <a:rPr lang="en-IN" b="1" dirty="0">
                <a:latin typeface="Times New Roman" panose="02020603050405020304" pitchFamily="18" charset="0"/>
                <a:cs typeface="Times New Roman" panose="02020603050405020304" pitchFamily="18" charset="0"/>
              </a:rPr>
              <a:t>Comparison of percentage changes in </a:t>
            </a:r>
            <a:r>
              <a:rPr lang="en-IN" b="1" dirty="0" err="1">
                <a:latin typeface="Times New Roman" panose="02020603050405020304" pitchFamily="18" charset="0"/>
                <a:cs typeface="Times New Roman" panose="02020603050405020304" pitchFamily="18" charset="0"/>
              </a:rPr>
              <a:t>rabi</a:t>
            </a:r>
            <a:r>
              <a:rPr lang="en-IN" b="1" dirty="0">
                <a:latin typeface="Times New Roman" panose="02020603050405020304" pitchFamily="18" charset="0"/>
                <a:cs typeface="Times New Roman" panose="02020603050405020304" pitchFamily="18" charset="0"/>
              </a:rPr>
              <a:t> crop yields post-intervention across for treatment and control groups</a:t>
            </a:r>
          </a:p>
        </p:txBody>
      </p:sp>
    </p:spTree>
    <p:extLst>
      <p:ext uri="{BB962C8B-B14F-4D97-AF65-F5344CB8AC3E}">
        <p14:creationId xmlns:p14="http://schemas.microsoft.com/office/powerpoint/2010/main" val="1246033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E62CC22-0E5C-467A-BE24-E69C799043DD}"/>
              </a:ext>
            </a:extLst>
          </p:cNvPr>
          <p:cNvSpPr>
            <a:spLocks noGrp="1"/>
          </p:cNvSpPr>
          <p:nvPr>
            <p:ph idx="1"/>
          </p:nvPr>
        </p:nvSpPr>
        <p:spPr>
          <a:xfrm>
            <a:off x="838199" y="118126"/>
            <a:ext cx="12828891" cy="4351338"/>
          </a:xfrm>
        </p:spPr>
        <p:txBody>
          <a:bodyPr>
            <a:normAutofit/>
          </a:bodyPr>
          <a:lstStyle/>
          <a:p>
            <a:pPr marL="0" indent="0">
              <a:buNone/>
            </a:pPr>
            <a:r>
              <a:rPr lang="en-IN" sz="4000" dirty="0"/>
              <a:t>Crop Diversity</a:t>
            </a:r>
          </a:p>
        </p:txBody>
      </p:sp>
      <p:graphicFrame>
        <p:nvGraphicFramePr>
          <p:cNvPr id="7" name="Chart 6">
            <a:extLst>
              <a:ext uri="{FF2B5EF4-FFF2-40B4-BE49-F238E27FC236}">
                <a16:creationId xmlns:a16="http://schemas.microsoft.com/office/drawing/2014/main" id="{BFA78ED3-C20A-4792-B420-E2F46D0E8C7B}"/>
              </a:ext>
            </a:extLst>
          </p:cNvPr>
          <p:cNvGraphicFramePr/>
          <p:nvPr>
            <p:extLst>
              <p:ext uri="{D42A27DB-BD31-4B8C-83A1-F6EECF244321}">
                <p14:modId xmlns:p14="http://schemas.microsoft.com/office/powerpoint/2010/main" val="3586796694"/>
              </p:ext>
            </p:extLst>
          </p:nvPr>
        </p:nvGraphicFramePr>
        <p:xfrm>
          <a:off x="1866123" y="1044942"/>
          <a:ext cx="8780106" cy="54959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83752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7839" y="119487"/>
            <a:ext cx="10515600" cy="6403975"/>
          </a:xfrm>
        </p:spPr>
        <p:txBody>
          <a:bodyPr>
            <a:normAutofit/>
          </a:bodyPr>
          <a:lstStyle/>
          <a:p>
            <a:pPr algn="just">
              <a:lnSpc>
                <a:spcPct val="100000"/>
              </a:lnSpc>
            </a:pPr>
            <a:r>
              <a:rPr lang="en-IN" sz="1600" b="1" dirty="0">
                <a:latin typeface="Times New Roman" panose="02020603050405020304" pitchFamily="18" charset="0"/>
                <a:cs typeface="Times New Roman" panose="02020603050405020304" pitchFamily="18" charset="0"/>
              </a:rPr>
              <a:t>Commercial seed crop cultivation</a:t>
            </a:r>
          </a:p>
          <a:p>
            <a:pPr marL="514350" indent="-514350">
              <a:buFont typeface="+mj-lt"/>
              <a:buAutoNum type="romanLcPeriod"/>
            </a:pPr>
            <a:endParaRPr lang="en-IN" sz="2000" dirty="0">
              <a:latin typeface="Times New Roman" panose="02020603050405020304" pitchFamily="18" charset="0"/>
              <a:cs typeface="Times New Roman" panose="02020603050405020304" pitchFamily="18" charset="0"/>
            </a:endParaRPr>
          </a:p>
        </p:txBody>
      </p:sp>
      <p:graphicFrame>
        <p:nvGraphicFramePr>
          <p:cNvPr id="4" name="Chart 3"/>
          <p:cNvGraphicFramePr/>
          <p:nvPr>
            <p:extLst>
              <p:ext uri="{D42A27DB-BD31-4B8C-83A1-F6EECF244321}">
                <p14:modId xmlns:p14="http://schemas.microsoft.com/office/powerpoint/2010/main" val="3210586767"/>
              </p:ext>
            </p:extLst>
          </p:nvPr>
        </p:nvGraphicFramePr>
        <p:xfrm>
          <a:off x="587829" y="1166327"/>
          <a:ext cx="10338318" cy="54927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89160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283</TotalTime>
  <Words>1081</Words>
  <Application>Microsoft Office PowerPoint</Application>
  <PresentationFormat>Widescreen</PresentationFormat>
  <Paragraphs>134</Paragraphs>
  <Slides>12</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等线</vt:lpstr>
      <vt:lpstr>Arial</vt:lpstr>
      <vt:lpstr>Calibri</vt:lpstr>
      <vt:lpstr>Calibri Light</vt:lpstr>
      <vt:lpstr>Mangal</vt:lpstr>
      <vt:lpstr>Times New Roman</vt:lpstr>
      <vt:lpstr>Wingdings</vt:lpstr>
      <vt:lpstr>Office Theme</vt:lpstr>
      <vt:lpstr>PowerPoint Presentation</vt:lpstr>
      <vt:lpstr>OBJECTIVE</vt:lpstr>
      <vt:lpstr> STUDY AREA and Methodology </vt:lpstr>
      <vt:lpstr> DATA ANALYSIS</vt:lpstr>
      <vt:lpstr>Findings</vt:lpstr>
      <vt:lpstr>PowerPoint Presentation</vt:lpstr>
      <vt:lpstr>PowerPoint Presentation</vt:lpstr>
      <vt:lpstr>PowerPoint Presentation</vt:lpstr>
      <vt:lpstr>PowerPoint Presentation</vt:lpstr>
      <vt:lpstr>Impact of Doha </vt:lpstr>
      <vt:lpstr>Cost-benefit analysis</vt:lpstr>
      <vt:lpstr>Conclusion and Way Forward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assessment of the Doha Model as a water harvesting structure</dc:title>
  <dc:creator>Poorva Singh</dc:creator>
  <cp:lastModifiedBy>Shashank Deora</cp:lastModifiedBy>
  <cp:revision>34</cp:revision>
  <dcterms:created xsi:type="dcterms:W3CDTF">2018-08-27T07:41:19Z</dcterms:created>
  <dcterms:modified xsi:type="dcterms:W3CDTF">2018-08-28T07:47:31Z</dcterms:modified>
</cp:coreProperties>
</file>