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IRAN%20KUMAR%20SEN\Desktop\Biome%20Docs\Fluoride\WIPRO\Bangalore\VAS-TataTrusts%20Research%20April%202018\Farm%20Ponds%20Study\Analysis\FPS_KKS_May%20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Biome%20Docs\Fluoride\WIPRO\Bangalore\VAS-TataTrusts%20Research%20April%202018\Farm%20Ponds%20Study\Analysis\FPS_KKS_May%20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IRAN%20KUMAR%20SEN\Desktop\Biome%20Docs\Fluoride\WIPRO\Bangalore\VAS-TataTrusts%20Research%20April%202018\Farm%20Ponds%20Study\Analysis\FPS_KKS_May%2020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IRAN%20KUMAR%20SEN\Desktop\Biome%20Docs\Fluoride\WIPRO\Bangalore\VAS-TataTrusts%20Research%20April%202018\Farm%20Ponds%20Study\Analysis\FPS_KKS_May%202018.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sz="1600" b="0" cap="none" baseline="0"/>
              <a:t>Rainfall trends in the study region</a:t>
            </a:r>
            <a:endParaRPr lang="en-GB" sz="1600" b="0" cap="none"/>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Normal Rainfall (mm)</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1155</c:v>
                </c:pt>
                <c:pt idx="1">
                  <c:v>1155</c:v>
                </c:pt>
                <c:pt idx="2">
                  <c:v>1155</c:v>
                </c:pt>
                <c:pt idx="3">
                  <c:v>1155</c:v>
                </c:pt>
                <c:pt idx="4">
                  <c:v>1155</c:v>
                </c:pt>
              </c:numCache>
            </c:numRef>
          </c:val>
          <c:smooth val="0"/>
        </c:ser>
        <c:ser>
          <c:idx val="1"/>
          <c:order val="1"/>
          <c:tx>
            <c:strRef>
              <c:f>Sheet1!$C$1</c:f>
              <c:strCache>
                <c:ptCount val="1"/>
                <c:pt idx="0">
                  <c:v>Actual Rainfall Karnataka(mm)</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869</c:v>
                </c:pt>
                <c:pt idx="1">
                  <c:v>1182</c:v>
                </c:pt>
                <c:pt idx="2">
                  <c:v>1168</c:v>
                </c:pt>
                <c:pt idx="3">
                  <c:v>1008</c:v>
                </c:pt>
                <c:pt idx="4">
                  <c:v>833</c:v>
                </c:pt>
              </c:numCache>
            </c:numRef>
          </c:val>
          <c:smooth val="0"/>
        </c:ser>
        <c:ser>
          <c:idx val="2"/>
          <c:order val="2"/>
          <c:tx>
            <c:strRef>
              <c:f>Sheet1!$D$1</c:f>
              <c:strCache>
                <c:ptCount val="1"/>
                <c:pt idx="0">
                  <c:v>Actual Rainfall Chikkaballapura (mm)</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pt idx="0">
                  <c:v>612</c:v>
                </c:pt>
                <c:pt idx="1">
                  <c:v>642</c:v>
                </c:pt>
                <c:pt idx="2">
                  <c:v>498</c:v>
                </c:pt>
                <c:pt idx="3">
                  <c:v>1062</c:v>
                </c:pt>
                <c:pt idx="4">
                  <c:v>571</c:v>
                </c:pt>
              </c:numCache>
            </c:numRef>
          </c:val>
          <c:smooth val="0"/>
        </c:ser>
        <c:dLbls>
          <c:dLblPos val="t"/>
          <c:showLegendKey val="0"/>
          <c:showVal val="1"/>
          <c:showCatName val="0"/>
          <c:showSerName val="0"/>
          <c:showPercent val="0"/>
          <c:showBubbleSize val="0"/>
        </c:dLbls>
        <c:marker val="1"/>
        <c:smooth val="0"/>
        <c:axId val="285328808"/>
        <c:axId val="285330376"/>
      </c:lineChart>
      <c:catAx>
        <c:axId val="285328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285330376"/>
        <c:crosses val="autoZero"/>
        <c:auto val="1"/>
        <c:lblAlgn val="ctr"/>
        <c:lblOffset val="100"/>
        <c:noMultiLvlLbl val="0"/>
      </c:catAx>
      <c:valAx>
        <c:axId val="285330376"/>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53288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Land</a:t>
            </a:r>
            <a:r>
              <a:rPr lang="en-GB" baseline="0"/>
              <a:t> Holding amongst the respondents</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'General Info'!$U$47</c:f>
              <c:strCache>
                <c:ptCount val="1"/>
                <c:pt idx="0">
                  <c:v>Farm Pond Owners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'General Info'!$T$48:$T$52</c:f>
              <c:strCache>
                <c:ptCount val="5"/>
                <c:pt idx="0">
                  <c:v>Marginal (&lt;1 Ha)</c:v>
                </c:pt>
                <c:pt idx="1">
                  <c:v>Small (1-2 Ha)</c:v>
                </c:pt>
                <c:pt idx="2">
                  <c:v>Semi-medium (2-4 Ha)</c:v>
                </c:pt>
                <c:pt idx="3">
                  <c:v>Medium (4-10 Ha)</c:v>
                </c:pt>
                <c:pt idx="4">
                  <c:v>Large(&gt;10 Ha)</c:v>
                </c:pt>
              </c:strCache>
            </c:strRef>
          </c:cat>
          <c:val>
            <c:numRef>
              <c:f>'General Info'!$U$48:$U$52</c:f>
              <c:numCache>
                <c:formatCode>0%</c:formatCode>
                <c:ptCount val="5"/>
                <c:pt idx="0">
                  <c:v>0.13333333333333333</c:v>
                </c:pt>
                <c:pt idx="1">
                  <c:v>0.53333333333333333</c:v>
                </c:pt>
                <c:pt idx="2">
                  <c:v>0.26666666666666666</c:v>
                </c:pt>
                <c:pt idx="3">
                  <c:v>3.3333333333333333E-2</c:v>
                </c:pt>
                <c:pt idx="4">
                  <c:v>3.3333333333333333E-2</c:v>
                </c:pt>
              </c:numCache>
            </c:numRef>
          </c:val>
        </c:ser>
        <c:ser>
          <c:idx val="1"/>
          <c:order val="1"/>
          <c:tx>
            <c:strRef>
              <c:f>'General Info'!$V$47</c:f>
              <c:strCache>
                <c:ptCount val="1"/>
                <c:pt idx="0">
                  <c:v>Non-farm pond owners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'General Info'!$T$48:$T$52</c:f>
              <c:strCache>
                <c:ptCount val="5"/>
                <c:pt idx="0">
                  <c:v>Marginal (&lt;1 Ha)</c:v>
                </c:pt>
                <c:pt idx="1">
                  <c:v>Small (1-2 Ha)</c:v>
                </c:pt>
                <c:pt idx="2">
                  <c:v>Semi-medium (2-4 Ha)</c:v>
                </c:pt>
                <c:pt idx="3">
                  <c:v>Medium (4-10 Ha)</c:v>
                </c:pt>
                <c:pt idx="4">
                  <c:v>Large(&gt;10 Ha)</c:v>
                </c:pt>
              </c:strCache>
            </c:strRef>
          </c:cat>
          <c:val>
            <c:numRef>
              <c:f>'General Info'!$V$48:$V$52</c:f>
              <c:numCache>
                <c:formatCode>0%</c:formatCode>
                <c:ptCount val="5"/>
                <c:pt idx="0">
                  <c:v>0.33333333333333331</c:v>
                </c:pt>
                <c:pt idx="1">
                  <c:v>0.5</c:v>
                </c:pt>
                <c:pt idx="2">
                  <c:v>0.16666666666666666</c:v>
                </c:pt>
                <c:pt idx="3">
                  <c:v>0</c:v>
                </c:pt>
                <c:pt idx="4">
                  <c:v>0</c:v>
                </c:pt>
              </c:numCache>
            </c:numRef>
          </c:val>
        </c:ser>
        <c:dLbls>
          <c:showLegendKey val="0"/>
          <c:showVal val="1"/>
          <c:showCatName val="0"/>
          <c:showSerName val="0"/>
          <c:showPercent val="0"/>
          <c:showBubbleSize val="0"/>
        </c:dLbls>
        <c:gapWidth val="150"/>
        <c:overlap val="-25"/>
        <c:axId val="283010624"/>
        <c:axId val="285328416"/>
      </c:barChart>
      <c:catAx>
        <c:axId val="28301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5328416"/>
        <c:crosses val="autoZero"/>
        <c:auto val="1"/>
        <c:lblAlgn val="ctr"/>
        <c:lblOffset val="100"/>
        <c:noMultiLvlLbl val="0"/>
      </c:catAx>
      <c:valAx>
        <c:axId val="28532841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30106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Relative</a:t>
            </a:r>
            <a:r>
              <a:rPr lang="en-GB" baseline="0"/>
              <a:t> distribution of crops </a:t>
            </a:r>
            <a:r>
              <a:rPr lang="en-GB"/>
              <a:t>among</a:t>
            </a:r>
            <a:r>
              <a:rPr lang="en-GB" baseline="0"/>
              <a:t> respondents</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PresentCropFPO!$Y$93</c:f>
              <c:strCache>
                <c:ptCount val="1"/>
                <c:pt idx="0">
                  <c:v>Pre-Implementation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PresentCropFPO!$X$94:$X$98</c:f>
              <c:strCache>
                <c:ptCount val="5"/>
                <c:pt idx="0">
                  <c:v>Cereals</c:v>
                </c:pt>
                <c:pt idx="1">
                  <c:v>Pulses</c:v>
                </c:pt>
                <c:pt idx="2">
                  <c:v>Vegetables</c:v>
                </c:pt>
                <c:pt idx="3">
                  <c:v>Fruits</c:v>
                </c:pt>
                <c:pt idx="4">
                  <c:v>Cash crop</c:v>
                </c:pt>
              </c:strCache>
            </c:strRef>
          </c:cat>
          <c:val>
            <c:numRef>
              <c:f>PresentCropFPO!$Y$94:$Y$98</c:f>
              <c:numCache>
                <c:formatCode>0%</c:formatCode>
                <c:ptCount val="5"/>
                <c:pt idx="0">
                  <c:v>0.50819672131147542</c:v>
                </c:pt>
                <c:pt idx="1">
                  <c:v>3.2786885245901641E-2</c:v>
                </c:pt>
                <c:pt idx="2">
                  <c:v>0.24590163934426229</c:v>
                </c:pt>
                <c:pt idx="3">
                  <c:v>1.6393442622950821E-2</c:v>
                </c:pt>
                <c:pt idx="4">
                  <c:v>0.19672131147540983</c:v>
                </c:pt>
              </c:numCache>
            </c:numRef>
          </c:val>
        </c:ser>
        <c:ser>
          <c:idx val="1"/>
          <c:order val="1"/>
          <c:tx>
            <c:strRef>
              <c:f>PresentCropFPO!$Z$93</c:f>
              <c:strCache>
                <c:ptCount val="1"/>
                <c:pt idx="0">
                  <c:v>Post-Implementation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PresentCropFPO!$X$94:$X$98</c:f>
              <c:strCache>
                <c:ptCount val="5"/>
                <c:pt idx="0">
                  <c:v>Cereals</c:v>
                </c:pt>
                <c:pt idx="1">
                  <c:v>Pulses</c:v>
                </c:pt>
                <c:pt idx="2">
                  <c:v>Vegetables</c:v>
                </c:pt>
                <c:pt idx="3">
                  <c:v>Fruits</c:v>
                </c:pt>
                <c:pt idx="4">
                  <c:v>Cash crop</c:v>
                </c:pt>
              </c:strCache>
            </c:strRef>
          </c:cat>
          <c:val>
            <c:numRef>
              <c:f>PresentCropFPO!$Z$94:$Z$98</c:f>
              <c:numCache>
                <c:formatCode>0%</c:formatCode>
                <c:ptCount val="5"/>
                <c:pt idx="0">
                  <c:v>0.28749999999999998</c:v>
                </c:pt>
                <c:pt idx="1">
                  <c:v>7.4999999999999997E-2</c:v>
                </c:pt>
                <c:pt idx="2">
                  <c:v>0.25</c:v>
                </c:pt>
                <c:pt idx="3">
                  <c:v>8.7499999999999994E-2</c:v>
                </c:pt>
                <c:pt idx="4">
                  <c:v>0.3</c:v>
                </c:pt>
              </c:numCache>
            </c:numRef>
          </c:val>
        </c:ser>
        <c:ser>
          <c:idx val="2"/>
          <c:order val="2"/>
          <c:tx>
            <c:strRef>
              <c:f>PresentCropFPO!$AA$93</c:f>
              <c:strCache>
                <c:ptCount val="1"/>
                <c:pt idx="0">
                  <c:v>Non-farm pond owners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PresentCropFPO!$X$94:$X$98</c:f>
              <c:strCache>
                <c:ptCount val="5"/>
                <c:pt idx="0">
                  <c:v>Cereals</c:v>
                </c:pt>
                <c:pt idx="1">
                  <c:v>Pulses</c:v>
                </c:pt>
                <c:pt idx="2">
                  <c:v>Vegetables</c:v>
                </c:pt>
                <c:pt idx="3">
                  <c:v>Fruits</c:v>
                </c:pt>
                <c:pt idx="4">
                  <c:v>Cash crop</c:v>
                </c:pt>
              </c:strCache>
            </c:strRef>
          </c:cat>
          <c:val>
            <c:numRef>
              <c:f>PresentCropFPO!$AA$94:$AA$98</c:f>
              <c:numCache>
                <c:formatCode>0%</c:formatCode>
                <c:ptCount val="5"/>
                <c:pt idx="0">
                  <c:v>0.32142857142857145</c:v>
                </c:pt>
                <c:pt idx="1">
                  <c:v>3.5714285714285712E-2</c:v>
                </c:pt>
                <c:pt idx="2">
                  <c:v>0.35714285714285715</c:v>
                </c:pt>
                <c:pt idx="3">
                  <c:v>3.5714285714285712E-2</c:v>
                </c:pt>
                <c:pt idx="4">
                  <c:v>0.25</c:v>
                </c:pt>
              </c:numCache>
            </c:numRef>
          </c:val>
        </c:ser>
        <c:dLbls>
          <c:dLblPos val="outEnd"/>
          <c:showLegendKey val="0"/>
          <c:showVal val="1"/>
          <c:showCatName val="0"/>
          <c:showSerName val="0"/>
          <c:showPercent val="0"/>
          <c:showBubbleSize val="0"/>
        </c:dLbls>
        <c:gapWidth val="219"/>
        <c:overlap val="-27"/>
        <c:axId val="282574232"/>
        <c:axId val="285900856"/>
      </c:barChart>
      <c:catAx>
        <c:axId val="28257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5900856"/>
        <c:crosses val="autoZero"/>
        <c:auto val="1"/>
        <c:lblAlgn val="ctr"/>
        <c:lblOffset val="100"/>
        <c:noMultiLvlLbl val="0"/>
      </c:catAx>
      <c:valAx>
        <c:axId val="285900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2574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a:effectLst/>
              </a:rPr>
              <a:t>Livestock Maintenance</a:t>
            </a:r>
            <a:endParaRPr lang="en-GB">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'Present Livestock_FPO'!$J$76</c:f>
              <c:strCache>
                <c:ptCount val="1"/>
                <c:pt idx="0">
                  <c:v>Pre-implementation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'Present Livestock_FPO'!$I$77:$I$78</c:f>
              <c:strCache>
                <c:ptCount val="2"/>
                <c:pt idx="0">
                  <c:v>Average income from sales</c:v>
                </c:pt>
                <c:pt idx="1">
                  <c:v>Average amount spent on food</c:v>
                </c:pt>
              </c:strCache>
            </c:strRef>
          </c:cat>
          <c:val>
            <c:numRef>
              <c:f>'Present Livestock_FPO'!$J$77:$J$78</c:f>
              <c:numCache>
                <c:formatCode>0%</c:formatCode>
                <c:ptCount val="2"/>
                <c:pt idx="0">
                  <c:v>0.66838443700077299</c:v>
                </c:pt>
                <c:pt idx="1">
                  <c:v>0.33161556299922701</c:v>
                </c:pt>
              </c:numCache>
            </c:numRef>
          </c:val>
        </c:ser>
        <c:ser>
          <c:idx val="1"/>
          <c:order val="1"/>
          <c:tx>
            <c:strRef>
              <c:f>'Present Livestock_FPO'!$K$76</c:f>
              <c:strCache>
                <c:ptCount val="1"/>
                <c:pt idx="0">
                  <c:v>Post-implementation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'Present Livestock_FPO'!$I$77:$I$78</c:f>
              <c:strCache>
                <c:ptCount val="2"/>
                <c:pt idx="0">
                  <c:v>Average income from sales</c:v>
                </c:pt>
                <c:pt idx="1">
                  <c:v>Average amount spent on food</c:v>
                </c:pt>
              </c:strCache>
            </c:strRef>
          </c:cat>
          <c:val>
            <c:numRef>
              <c:f>'Present Livestock_FPO'!$K$77:$K$78</c:f>
              <c:numCache>
                <c:formatCode>0%</c:formatCode>
                <c:ptCount val="2"/>
                <c:pt idx="0">
                  <c:v>0.75640947567139638</c:v>
                </c:pt>
                <c:pt idx="1">
                  <c:v>0.24359052432860362</c:v>
                </c:pt>
              </c:numCache>
            </c:numRef>
          </c:val>
        </c:ser>
        <c:ser>
          <c:idx val="2"/>
          <c:order val="2"/>
          <c:tx>
            <c:strRef>
              <c:f>'Present Livestock_FPO'!$L$76</c:f>
              <c:strCache>
                <c:ptCount val="1"/>
                <c:pt idx="0">
                  <c:v>Non-farm pond owners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'Present Livestock_FPO'!$I$77:$I$78</c:f>
              <c:strCache>
                <c:ptCount val="2"/>
                <c:pt idx="0">
                  <c:v>Average income from sales</c:v>
                </c:pt>
                <c:pt idx="1">
                  <c:v>Average amount spent on food</c:v>
                </c:pt>
              </c:strCache>
            </c:strRef>
          </c:cat>
          <c:val>
            <c:numRef>
              <c:f>'Present Livestock_FPO'!$L$77:$L$78</c:f>
              <c:numCache>
                <c:formatCode>0%</c:formatCode>
                <c:ptCount val="2"/>
                <c:pt idx="0">
                  <c:v>0.57920389926888705</c:v>
                </c:pt>
                <c:pt idx="1">
                  <c:v>0.4207961007311129</c:v>
                </c:pt>
              </c:numCache>
            </c:numRef>
          </c:val>
        </c:ser>
        <c:dLbls>
          <c:dLblPos val="outEnd"/>
          <c:showLegendKey val="0"/>
          <c:showVal val="1"/>
          <c:showCatName val="0"/>
          <c:showSerName val="0"/>
          <c:showPercent val="0"/>
          <c:showBubbleSize val="0"/>
        </c:dLbls>
        <c:gapWidth val="219"/>
        <c:overlap val="-27"/>
        <c:axId val="352458176"/>
        <c:axId val="286407752"/>
      </c:barChart>
      <c:catAx>
        <c:axId val="35245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407752"/>
        <c:crosses val="autoZero"/>
        <c:auto val="1"/>
        <c:lblAlgn val="ctr"/>
        <c:lblOffset val="100"/>
        <c:noMultiLvlLbl val="0"/>
      </c:catAx>
      <c:valAx>
        <c:axId val="286407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458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Asset holding among respondents</a:t>
            </a:r>
          </a:p>
        </c:rich>
      </c:tx>
      <c:layout>
        <c:manualLayout>
          <c:xMode val="edge"/>
          <c:yMode val="edge"/>
          <c:x val="0.2789374453193350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'Asset Holding Pre and Post'!$C$58</c:f>
              <c:strCache>
                <c:ptCount val="1"/>
                <c:pt idx="0">
                  <c:v>Pre-Intervention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'Asset Holding Pre and Post'!$B$59:$B$63</c:f>
              <c:strCache>
                <c:ptCount val="5"/>
                <c:pt idx="0">
                  <c:v>TV</c:v>
                </c:pt>
                <c:pt idx="1">
                  <c:v>Radio</c:v>
                </c:pt>
                <c:pt idx="2">
                  <c:v>Bike</c:v>
                </c:pt>
                <c:pt idx="3">
                  <c:v>Mobile</c:v>
                </c:pt>
                <c:pt idx="4">
                  <c:v>Bank Account</c:v>
                </c:pt>
              </c:strCache>
            </c:strRef>
          </c:cat>
          <c:val>
            <c:numRef>
              <c:f>'Asset Holding Pre and Post'!$C$59:$C$63</c:f>
              <c:numCache>
                <c:formatCode>0%</c:formatCode>
                <c:ptCount val="5"/>
                <c:pt idx="0">
                  <c:v>0.83333333333333337</c:v>
                </c:pt>
                <c:pt idx="1">
                  <c:v>0.46666666666666667</c:v>
                </c:pt>
                <c:pt idx="2">
                  <c:v>0.6333333333333333</c:v>
                </c:pt>
                <c:pt idx="3">
                  <c:v>0.8</c:v>
                </c:pt>
                <c:pt idx="4">
                  <c:v>0.66666666666666663</c:v>
                </c:pt>
              </c:numCache>
            </c:numRef>
          </c:val>
        </c:ser>
        <c:ser>
          <c:idx val="1"/>
          <c:order val="1"/>
          <c:tx>
            <c:strRef>
              <c:f>'Asset Holding Pre and Post'!$D$58</c:f>
              <c:strCache>
                <c:ptCount val="1"/>
                <c:pt idx="0">
                  <c:v>Post-Intervention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'Asset Holding Pre and Post'!$B$59:$B$63</c:f>
              <c:strCache>
                <c:ptCount val="5"/>
                <c:pt idx="0">
                  <c:v>TV</c:v>
                </c:pt>
                <c:pt idx="1">
                  <c:v>Radio</c:v>
                </c:pt>
                <c:pt idx="2">
                  <c:v>Bike</c:v>
                </c:pt>
                <c:pt idx="3">
                  <c:v>Mobile</c:v>
                </c:pt>
                <c:pt idx="4">
                  <c:v>Bank Account</c:v>
                </c:pt>
              </c:strCache>
            </c:strRef>
          </c:cat>
          <c:val>
            <c:numRef>
              <c:f>'Asset Holding Pre and Post'!$D$59:$D$63</c:f>
              <c:numCache>
                <c:formatCode>0%</c:formatCode>
                <c:ptCount val="5"/>
                <c:pt idx="0">
                  <c:v>0.96666666666666667</c:v>
                </c:pt>
                <c:pt idx="1">
                  <c:v>0.73333333333333328</c:v>
                </c:pt>
                <c:pt idx="2">
                  <c:v>1</c:v>
                </c:pt>
                <c:pt idx="3">
                  <c:v>1</c:v>
                </c:pt>
                <c:pt idx="4">
                  <c:v>0.96666666666666667</c:v>
                </c:pt>
              </c:numCache>
            </c:numRef>
          </c:val>
        </c:ser>
        <c:ser>
          <c:idx val="2"/>
          <c:order val="2"/>
          <c:tx>
            <c:strRef>
              <c:f>'Asset Holding Pre and Post'!$E$58</c:f>
              <c:strCache>
                <c:ptCount val="1"/>
                <c:pt idx="0">
                  <c:v>Non-farm pond owners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'Asset Holding Pre and Post'!$B$59:$B$63</c:f>
              <c:strCache>
                <c:ptCount val="5"/>
                <c:pt idx="0">
                  <c:v>TV</c:v>
                </c:pt>
                <c:pt idx="1">
                  <c:v>Radio</c:v>
                </c:pt>
                <c:pt idx="2">
                  <c:v>Bike</c:v>
                </c:pt>
                <c:pt idx="3">
                  <c:v>Mobile</c:v>
                </c:pt>
                <c:pt idx="4">
                  <c:v>Bank Account</c:v>
                </c:pt>
              </c:strCache>
            </c:strRef>
          </c:cat>
          <c:val>
            <c:numRef>
              <c:f>'Asset Holding Pre and Post'!$E$59:$E$63</c:f>
              <c:numCache>
                <c:formatCode>0%</c:formatCode>
                <c:ptCount val="5"/>
                <c:pt idx="0">
                  <c:v>0.91666666666666663</c:v>
                </c:pt>
                <c:pt idx="1">
                  <c:v>0.75</c:v>
                </c:pt>
                <c:pt idx="2">
                  <c:v>1</c:v>
                </c:pt>
                <c:pt idx="3">
                  <c:v>1</c:v>
                </c:pt>
                <c:pt idx="4">
                  <c:v>0.83333333333333337</c:v>
                </c:pt>
              </c:numCache>
            </c:numRef>
          </c:val>
        </c:ser>
        <c:dLbls>
          <c:dLblPos val="outEnd"/>
          <c:showLegendKey val="0"/>
          <c:showVal val="1"/>
          <c:showCatName val="0"/>
          <c:showSerName val="0"/>
          <c:showPercent val="0"/>
          <c:showBubbleSize val="0"/>
        </c:dLbls>
        <c:gapWidth val="219"/>
        <c:overlap val="-27"/>
        <c:axId val="286408144"/>
        <c:axId val="284274248"/>
      </c:barChart>
      <c:catAx>
        <c:axId val="28640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274248"/>
        <c:crosses val="autoZero"/>
        <c:auto val="1"/>
        <c:lblAlgn val="ctr"/>
        <c:lblOffset val="100"/>
        <c:noMultiLvlLbl val="0"/>
      </c:catAx>
      <c:valAx>
        <c:axId val="284274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408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E84140-434F-4F35-9A4B-713E93E3E88E}" type="datetimeFigureOut">
              <a:rPr lang="en-GB" smtClean="0"/>
              <a:t>27/08/2018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38449B-6A1F-4A47-81AA-258921E974EB}" type="slidenum">
              <a:rPr lang="en-GB" smtClean="0"/>
              <a:t>‹#›</a:t>
            </a:fld>
            <a:endParaRPr lang="en-GB"/>
          </a:p>
        </p:txBody>
      </p:sp>
    </p:spTree>
    <p:extLst>
      <p:ext uri="{BB962C8B-B14F-4D97-AF65-F5344CB8AC3E}">
        <p14:creationId xmlns:p14="http://schemas.microsoft.com/office/powerpoint/2010/main" val="35055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E84140-434F-4F35-9A4B-713E93E3E88E}" type="datetimeFigureOut">
              <a:rPr lang="en-GB" smtClean="0"/>
              <a:t>27/08/2018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38449B-6A1F-4A47-81AA-258921E974EB}" type="slidenum">
              <a:rPr lang="en-GB" smtClean="0"/>
              <a:t>‹#›</a:t>
            </a:fld>
            <a:endParaRPr lang="en-GB"/>
          </a:p>
        </p:txBody>
      </p:sp>
    </p:spTree>
    <p:extLst>
      <p:ext uri="{BB962C8B-B14F-4D97-AF65-F5344CB8AC3E}">
        <p14:creationId xmlns:p14="http://schemas.microsoft.com/office/powerpoint/2010/main" val="294932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E84140-434F-4F35-9A4B-713E93E3E88E}" type="datetimeFigureOut">
              <a:rPr lang="en-GB" smtClean="0"/>
              <a:t>27/08/2018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38449B-6A1F-4A47-81AA-258921E974EB}" type="slidenum">
              <a:rPr lang="en-GB" smtClean="0"/>
              <a:t>‹#›</a:t>
            </a:fld>
            <a:endParaRPr lang="en-GB"/>
          </a:p>
        </p:txBody>
      </p:sp>
    </p:spTree>
    <p:extLst>
      <p:ext uri="{BB962C8B-B14F-4D97-AF65-F5344CB8AC3E}">
        <p14:creationId xmlns:p14="http://schemas.microsoft.com/office/powerpoint/2010/main" val="215203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E84140-434F-4F35-9A4B-713E93E3E88E}" type="datetimeFigureOut">
              <a:rPr lang="en-GB" smtClean="0"/>
              <a:t>27/08/2018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38449B-6A1F-4A47-81AA-258921E974EB}" type="slidenum">
              <a:rPr lang="en-GB" smtClean="0"/>
              <a:t>‹#›</a:t>
            </a:fld>
            <a:endParaRPr lang="en-GB"/>
          </a:p>
        </p:txBody>
      </p:sp>
    </p:spTree>
    <p:extLst>
      <p:ext uri="{BB962C8B-B14F-4D97-AF65-F5344CB8AC3E}">
        <p14:creationId xmlns:p14="http://schemas.microsoft.com/office/powerpoint/2010/main" val="281402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84140-434F-4F35-9A4B-713E93E3E88E}" type="datetimeFigureOut">
              <a:rPr lang="en-GB" smtClean="0"/>
              <a:t>27/08/2018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38449B-6A1F-4A47-81AA-258921E974EB}" type="slidenum">
              <a:rPr lang="en-GB" smtClean="0"/>
              <a:t>‹#›</a:t>
            </a:fld>
            <a:endParaRPr lang="en-GB"/>
          </a:p>
        </p:txBody>
      </p:sp>
    </p:spTree>
    <p:extLst>
      <p:ext uri="{BB962C8B-B14F-4D97-AF65-F5344CB8AC3E}">
        <p14:creationId xmlns:p14="http://schemas.microsoft.com/office/powerpoint/2010/main" val="74395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E84140-434F-4F35-9A4B-713E93E3E88E}" type="datetimeFigureOut">
              <a:rPr lang="en-GB" smtClean="0"/>
              <a:t>27/08/2018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38449B-6A1F-4A47-81AA-258921E974EB}" type="slidenum">
              <a:rPr lang="en-GB" smtClean="0"/>
              <a:t>‹#›</a:t>
            </a:fld>
            <a:endParaRPr lang="en-GB"/>
          </a:p>
        </p:txBody>
      </p:sp>
    </p:spTree>
    <p:extLst>
      <p:ext uri="{BB962C8B-B14F-4D97-AF65-F5344CB8AC3E}">
        <p14:creationId xmlns:p14="http://schemas.microsoft.com/office/powerpoint/2010/main" val="49489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E84140-434F-4F35-9A4B-713E93E3E88E}" type="datetimeFigureOut">
              <a:rPr lang="en-GB" smtClean="0"/>
              <a:t>27/08/2018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38449B-6A1F-4A47-81AA-258921E974EB}" type="slidenum">
              <a:rPr lang="en-GB" smtClean="0"/>
              <a:t>‹#›</a:t>
            </a:fld>
            <a:endParaRPr lang="en-GB"/>
          </a:p>
        </p:txBody>
      </p:sp>
    </p:spTree>
    <p:extLst>
      <p:ext uri="{BB962C8B-B14F-4D97-AF65-F5344CB8AC3E}">
        <p14:creationId xmlns:p14="http://schemas.microsoft.com/office/powerpoint/2010/main" val="235201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E84140-434F-4F35-9A4B-713E93E3E88E}" type="datetimeFigureOut">
              <a:rPr lang="en-GB" smtClean="0"/>
              <a:t>27/08/2018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38449B-6A1F-4A47-81AA-258921E974EB}" type="slidenum">
              <a:rPr lang="en-GB" smtClean="0"/>
              <a:t>‹#›</a:t>
            </a:fld>
            <a:endParaRPr lang="en-GB"/>
          </a:p>
        </p:txBody>
      </p:sp>
    </p:spTree>
    <p:extLst>
      <p:ext uri="{BB962C8B-B14F-4D97-AF65-F5344CB8AC3E}">
        <p14:creationId xmlns:p14="http://schemas.microsoft.com/office/powerpoint/2010/main" val="397001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84140-434F-4F35-9A4B-713E93E3E88E}" type="datetimeFigureOut">
              <a:rPr lang="en-GB" smtClean="0"/>
              <a:t>27/08/2018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38449B-6A1F-4A47-81AA-258921E974EB}" type="slidenum">
              <a:rPr lang="en-GB" smtClean="0"/>
              <a:t>‹#›</a:t>
            </a:fld>
            <a:endParaRPr lang="en-GB"/>
          </a:p>
        </p:txBody>
      </p:sp>
    </p:spTree>
    <p:extLst>
      <p:ext uri="{BB962C8B-B14F-4D97-AF65-F5344CB8AC3E}">
        <p14:creationId xmlns:p14="http://schemas.microsoft.com/office/powerpoint/2010/main" val="18542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84140-434F-4F35-9A4B-713E93E3E88E}" type="datetimeFigureOut">
              <a:rPr lang="en-GB" smtClean="0"/>
              <a:t>27/08/2018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38449B-6A1F-4A47-81AA-258921E974EB}" type="slidenum">
              <a:rPr lang="en-GB" smtClean="0"/>
              <a:t>‹#›</a:t>
            </a:fld>
            <a:endParaRPr lang="en-GB"/>
          </a:p>
        </p:txBody>
      </p:sp>
    </p:spTree>
    <p:extLst>
      <p:ext uri="{BB962C8B-B14F-4D97-AF65-F5344CB8AC3E}">
        <p14:creationId xmlns:p14="http://schemas.microsoft.com/office/powerpoint/2010/main" val="78934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84140-434F-4F35-9A4B-713E93E3E88E}" type="datetimeFigureOut">
              <a:rPr lang="en-GB" smtClean="0"/>
              <a:t>27/08/2018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38449B-6A1F-4A47-81AA-258921E974EB}" type="slidenum">
              <a:rPr lang="en-GB" smtClean="0"/>
              <a:t>‹#›</a:t>
            </a:fld>
            <a:endParaRPr lang="en-GB"/>
          </a:p>
        </p:txBody>
      </p:sp>
    </p:spTree>
    <p:extLst>
      <p:ext uri="{BB962C8B-B14F-4D97-AF65-F5344CB8AC3E}">
        <p14:creationId xmlns:p14="http://schemas.microsoft.com/office/powerpoint/2010/main" val="330290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84140-434F-4F35-9A4B-713E93E3E88E}" type="datetimeFigureOut">
              <a:rPr lang="en-GB" smtClean="0"/>
              <a:t>27/08/2018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8449B-6A1F-4A47-81AA-258921E974EB}" type="slidenum">
              <a:rPr lang="en-GB" smtClean="0"/>
              <a:t>‹#›</a:t>
            </a:fld>
            <a:endParaRPr lang="en-GB"/>
          </a:p>
        </p:txBody>
      </p:sp>
    </p:spTree>
    <p:extLst>
      <p:ext uri="{BB962C8B-B14F-4D97-AF65-F5344CB8AC3E}">
        <p14:creationId xmlns:p14="http://schemas.microsoft.com/office/powerpoint/2010/main" val="446728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45459" y="376516"/>
            <a:ext cx="10408023" cy="584775"/>
          </a:xfrm>
          <a:prstGeom prst="rect">
            <a:avLst/>
          </a:prstGeom>
          <a:noFill/>
        </p:spPr>
        <p:txBody>
          <a:bodyPr wrap="square" rtlCol="0">
            <a:spAutoFit/>
          </a:bodyPr>
          <a:lstStyle/>
          <a:p>
            <a:r>
              <a:rPr lang="en-GB" sz="3200" dirty="0" smtClean="0"/>
              <a:t>Impact of farm ponds on lives and livelihoods of farmers</a:t>
            </a:r>
            <a:endParaRPr lang="en-GB" sz="3200" dirty="0"/>
          </a:p>
        </p:txBody>
      </p:sp>
      <p:sp>
        <p:nvSpPr>
          <p:cNvPr id="7" name="TextBox 6"/>
          <p:cNvSpPr txBox="1"/>
          <p:nvPr/>
        </p:nvSpPr>
        <p:spPr>
          <a:xfrm>
            <a:off x="820271" y="961291"/>
            <a:ext cx="6750423" cy="677108"/>
          </a:xfrm>
          <a:prstGeom prst="rect">
            <a:avLst/>
          </a:prstGeom>
          <a:noFill/>
        </p:spPr>
        <p:txBody>
          <a:bodyPr wrap="square" rtlCol="0">
            <a:spAutoFit/>
          </a:bodyPr>
          <a:lstStyle/>
          <a:p>
            <a:r>
              <a:rPr lang="en-GB" sz="2000" i="1" dirty="0" smtClean="0"/>
              <a:t>A case study of Chikkaballapura District, Karnataka</a:t>
            </a:r>
          </a:p>
          <a:p>
            <a:endParaRPr lang="en-GB" dirty="0"/>
          </a:p>
        </p:txBody>
      </p:sp>
      <p:sp>
        <p:nvSpPr>
          <p:cNvPr id="8" name="TextBox 7"/>
          <p:cNvSpPr txBox="1"/>
          <p:nvPr/>
        </p:nvSpPr>
        <p:spPr>
          <a:xfrm>
            <a:off x="968188" y="6010835"/>
            <a:ext cx="4235823" cy="400110"/>
          </a:xfrm>
          <a:prstGeom prst="rect">
            <a:avLst/>
          </a:prstGeom>
          <a:noFill/>
        </p:spPr>
        <p:txBody>
          <a:bodyPr wrap="square" rtlCol="0">
            <a:spAutoFit/>
          </a:bodyPr>
          <a:lstStyle/>
          <a:p>
            <a:r>
              <a:rPr lang="en-US" sz="2000" b="1" dirty="0" smtClean="0"/>
              <a:t>Kiran Kumar Sen</a:t>
            </a:r>
            <a:endParaRPr lang="en-GB" sz="2000" b="1" dirty="0"/>
          </a:p>
        </p:txBody>
      </p:sp>
    </p:spTree>
    <p:extLst>
      <p:ext uri="{BB962C8B-B14F-4D97-AF65-F5344CB8AC3E}">
        <p14:creationId xmlns:p14="http://schemas.microsoft.com/office/powerpoint/2010/main" val="1326220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on lives of </a:t>
            </a:r>
            <a:r>
              <a:rPr lang="en-GB" dirty="0" smtClean="0"/>
              <a:t>farmers</a:t>
            </a:r>
            <a:endParaRPr lang="en-GB" dirty="0"/>
          </a:p>
        </p:txBody>
      </p:sp>
      <p:sp>
        <p:nvSpPr>
          <p:cNvPr id="3" name="Content Placeholder 2"/>
          <p:cNvSpPr>
            <a:spLocks noGrp="1"/>
          </p:cNvSpPr>
          <p:nvPr>
            <p:ph idx="1"/>
          </p:nvPr>
        </p:nvSpPr>
        <p:spPr>
          <a:xfrm>
            <a:off x="582706" y="1690688"/>
            <a:ext cx="4944035" cy="4693023"/>
          </a:xfrm>
        </p:spPr>
        <p:txBody>
          <a:bodyPr>
            <a:normAutofit fontScale="70000" lnSpcReduction="20000"/>
          </a:bodyPr>
          <a:lstStyle/>
          <a:p>
            <a:r>
              <a:rPr lang="en-GB" dirty="0"/>
              <a:t>With fair stability in the earnings, farmers have invested in assets which have impacted their social </a:t>
            </a:r>
            <a:r>
              <a:rPr lang="en-GB" dirty="0" smtClean="0"/>
              <a:t>life.</a:t>
            </a:r>
          </a:p>
          <a:p>
            <a:r>
              <a:rPr lang="en-US" dirty="0" smtClean="0"/>
              <a:t>Farmers own </a:t>
            </a:r>
            <a:r>
              <a:rPr lang="en-US" dirty="0"/>
              <a:t>color TVs, some even LED TVs compared to bulky Black and White TVs they possessed </a:t>
            </a:r>
            <a:r>
              <a:rPr lang="en-US" dirty="0" smtClean="0"/>
              <a:t>earlier.</a:t>
            </a:r>
          </a:p>
          <a:p>
            <a:r>
              <a:rPr lang="en-US" dirty="0"/>
              <a:t>The keypad phones have given way to smart ‘touch’ </a:t>
            </a:r>
            <a:r>
              <a:rPr lang="en-US" dirty="0" smtClean="0"/>
              <a:t>phones.</a:t>
            </a:r>
          </a:p>
          <a:p>
            <a:r>
              <a:rPr lang="en-US" dirty="0"/>
              <a:t>Some farmers responded that they have built homes, educated their children and married their daughters post intervention</a:t>
            </a:r>
            <a:r>
              <a:rPr lang="en-US" dirty="0" smtClean="0"/>
              <a:t>.</a:t>
            </a:r>
          </a:p>
          <a:p>
            <a:r>
              <a:rPr lang="en-US" dirty="0"/>
              <a:t>The value of such changes can’t be put down in numbers</a:t>
            </a:r>
            <a:r>
              <a:rPr lang="en-US" dirty="0" smtClean="0"/>
              <a:t>.</a:t>
            </a:r>
            <a:r>
              <a:rPr lang="en-US" dirty="0"/>
              <a:t> </a:t>
            </a:r>
            <a:endParaRPr lang="en-US" dirty="0" smtClean="0"/>
          </a:p>
          <a:p>
            <a:pPr marL="0" indent="0">
              <a:buNone/>
            </a:pPr>
            <a:r>
              <a:rPr lang="en-US" i="1" dirty="0" err="1" smtClean="0"/>
              <a:t>Venkatappa</a:t>
            </a:r>
            <a:r>
              <a:rPr lang="en-US" i="1" dirty="0" smtClean="0"/>
              <a:t> mentioned </a:t>
            </a:r>
            <a:r>
              <a:rPr lang="en-US" i="1" dirty="0"/>
              <a:t>earlier </a:t>
            </a:r>
            <a:r>
              <a:rPr lang="en-US" i="1" dirty="0" smtClean="0"/>
              <a:t>he made </a:t>
            </a:r>
            <a:r>
              <a:rPr lang="en-US" i="1" dirty="0"/>
              <a:t>losses for his tomato crop and says farm ponds can increase the area of irrigation and he can grow more crops. He feels confident and patient about his ability to clear his loans.</a:t>
            </a:r>
            <a:endParaRPr lang="en-GB" i="1" dirty="0"/>
          </a:p>
        </p:txBody>
      </p:sp>
      <p:graphicFrame>
        <p:nvGraphicFramePr>
          <p:cNvPr id="4" name="Chart 3"/>
          <p:cNvGraphicFramePr/>
          <p:nvPr>
            <p:extLst>
              <p:ext uri="{D42A27DB-BD31-4B8C-83A1-F6EECF244321}">
                <p14:modId xmlns:p14="http://schemas.microsoft.com/office/powerpoint/2010/main" val="1508466645"/>
              </p:ext>
            </p:extLst>
          </p:nvPr>
        </p:nvGraphicFramePr>
        <p:xfrm>
          <a:off x="5650715" y="1825625"/>
          <a:ext cx="6303720" cy="34222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6310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5451"/>
          </a:xfrm>
        </p:spPr>
        <p:txBody>
          <a:bodyPr>
            <a:normAutofit fontScale="90000"/>
          </a:bodyPr>
          <a:lstStyle/>
          <a:p>
            <a:r>
              <a:rPr lang="en-GB" b="1" dirty="0" smtClean="0"/>
              <a:t/>
            </a:r>
            <a:br>
              <a:rPr lang="en-GB" b="1" dirty="0" smtClean="0"/>
            </a:br>
            <a:r>
              <a:rPr lang="en-GB" b="1" dirty="0" smtClean="0"/>
              <a:t>Labour </a:t>
            </a:r>
            <a:r>
              <a:rPr lang="en-GB" b="1" dirty="0"/>
              <a:t>and Migration </a:t>
            </a:r>
            <a:r>
              <a:rPr lang="en-GB" dirty="0"/>
              <a:t/>
            </a:r>
            <a:br>
              <a:rPr lang="en-GB" dirty="0"/>
            </a:br>
            <a:endParaRPr lang="en-GB" dirty="0"/>
          </a:p>
        </p:txBody>
      </p:sp>
      <p:sp>
        <p:nvSpPr>
          <p:cNvPr id="3" name="Content Placeholder 2"/>
          <p:cNvSpPr>
            <a:spLocks noGrp="1"/>
          </p:cNvSpPr>
          <p:nvPr>
            <p:ph idx="1"/>
          </p:nvPr>
        </p:nvSpPr>
        <p:spPr>
          <a:xfrm>
            <a:off x="838200" y="1411941"/>
            <a:ext cx="10515600" cy="2877671"/>
          </a:xfrm>
        </p:spPr>
        <p:txBody>
          <a:bodyPr>
            <a:normAutofit fontScale="85000" lnSpcReduction="20000"/>
          </a:bodyPr>
          <a:lstStyle/>
          <a:p>
            <a:r>
              <a:rPr lang="en-GB" dirty="0" smtClean="0"/>
              <a:t>Labour come </a:t>
            </a:r>
            <a:r>
              <a:rPr lang="en-GB" dirty="0"/>
              <a:t>from surrounding </a:t>
            </a:r>
            <a:r>
              <a:rPr lang="en-GB" dirty="0" smtClean="0"/>
              <a:t>villages and are </a:t>
            </a:r>
            <a:r>
              <a:rPr lang="en-GB" dirty="0"/>
              <a:t>informally remunerated on cash basis. </a:t>
            </a:r>
            <a:endParaRPr lang="en-GB" dirty="0" smtClean="0"/>
          </a:p>
          <a:p>
            <a:r>
              <a:rPr lang="en-GB" dirty="0"/>
              <a:t>Weeding, trimming, application of fertilizers, plucking harvest etc. are managed by women earning between 150-250 INR a </a:t>
            </a:r>
            <a:r>
              <a:rPr lang="en-GB" dirty="0" smtClean="0"/>
              <a:t>day.</a:t>
            </a:r>
          </a:p>
          <a:p>
            <a:r>
              <a:rPr lang="en-GB" dirty="0"/>
              <a:t>Farmers report that men are called for heavy manual work like digging which earns them 350-400 INR each day.</a:t>
            </a:r>
            <a:endParaRPr lang="en-GB" dirty="0" smtClean="0"/>
          </a:p>
          <a:p>
            <a:r>
              <a:rPr lang="en-GB" dirty="0"/>
              <a:t>When not as farm labourers, the young and middle aged men migrate to towns like Chikkaballapura, </a:t>
            </a:r>
            <a:r>
              <a:rPr lang="en-GB" dirty="0" err="1"/>
              <a:t>Hindupur</a:t>
            </a:r>
            <a:r>
              <a:rPr lang="en-GB" dirty="0"/>
              <a:t>, </a:t>
            </a:r>
            <a:r>
              <a:rPr lang="en-GB" dirty="0" err="1"/>
              <a:t>Anantapur</a:t>
            </a:r>
            <a:r>
              <a:rPr lang="en-GB" dirty="0"/>
              <a:t>, Bangalore or Hyderabad for better avenues</a:t>
            </a:r>
          </a:p>
        </p:txBody>
      </p:sp>
      <p:graphicFrame>
        <p:nvGraphicFramePr>
          <p:cNvPr id="4" name="Table 3"/>
          <p:cNvGraphicFramePr>
            <a:graphicFrameLocks noGrp="1"/>
          </p:cNvGraphicFramePr>
          <p:nvPr>
            <p:extLst>
              <p:ext uri="{D42A27DB-BD31-4B8C-83A1-F6EECF244321}">
                <p14:modId xmlns:p14="http://schemas.microsoft.com/office/powerpoint/2010/main" val="900951817"/>
              </p:ext>
            </p:extLst>
          </p:nvPr>
        </p:nvGraphicFramePr>
        <p:xfrm>
          <a:off x="564775" y="4685647"/>
          <a:ext cx="5392272" cy="1473106"/>
        </p:xfrm>
        <a:graphic>
          <a:graphicData uri="http://schemas.openxmlformats.org/drawingml/2006/table">
            <a:tbl>
              <a:tblPr firstRow="1" firstCol="1" bandRow="1">
                <a:tableStyleId>{5C22544A-7EE6-4342-B048-85BDC9FD1C3A}</a:tableStyleId>
              </a:tblPr>
              <a:tblGrid>
                <a:gridCol w="1288677"/>
                <a:gridCol w="1663523"/>
                <a:gridCol w="2440072"/>
              </a:tblGrid>
              <a:tr h="744956">
                <a:tc>
                  <a:txBody>
                    <a:bodyPr/>
                    <a:lstStyle/>
                    <a:p>
                      <a:pPr marL="0" marR="0" algn="ctr">
                        <a:lnSpc>
                          <a:spcPct val="107000"/>
                        </a:lnSpc>
                        <a:spcBef>
                          <a:spcPts val="0"/>
                        </a:spcBef>
                        <a:spcAft>
                          <a:spcPts val="0"/>
                        </a:spcAft>
                      </a:pPr>
                      <a:r>
                        <a:rPr lang="en-GB" sz="1600" dirty="0">
                          <a:effectLst/>
                        </a:rPr>
                        <a:t>Gender</a:t>
                      </a:r>
                      <a:endParaRPr lang="en-GB"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Average labour used/farmer</a:t>
                      </a:r>
                      <a:endParaRPr lang="en-GB"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Average amount paid/day (in INR)</a:t>
                      </a:r>
                      <a:endParaRPr lang="en-GB"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64075">
                <a:tc>
                  <a:txBody>
                    <a:bodyPr/>
                    <a:lstStyle/>
                    <a:p>
                      <a:pPr marL="0" marR="0" algn="ctr">
                        <a:lnSpc>
                          <a:spcPct val="107000"/>
                        </a:lnSpc>
                        <a:spcBef>
                          <a:spcPts val="0"/>
                        </a:spcBef>
                        <a:spcAft>
                          <a:spcPts val="0"/>
                        </a:spcAft>
                      </a:pPr>
                      <a:r>
                        <a:rPr lang="en-GB" sz="1600">
                          <a:effectLst/>
                        </a:rPr>
                        <a:t>Male</a:t>
                      </a:r>
                      <a:endParaRPr lang="en-GB"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18</a:t>
                      </a:r>
                      <a:endParaRPr lang="en-GB"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376</a:t>
                      </a:r>
                      <a:endParaRPr lang="en-GB"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64075">
                <a:tc>
                  <a:txBody>
                    <a:bodyPr/>
                    <a:lstStyle/>
                    <a:p>
                      <a:pPr marL="0" marR="0" algn="ctr">
                        <a:lnSpc>
                          <a:spcPct val="107000"/>
                        </a:lnSpc>
                        <a:spcBef>
                          <a:spcPts val="0"/>
                        </a:spcBef>
                        <a:spcAft>
                          <a:spcPts val="0"/>
                        </a:spcAft>
                      </a:pPr>
                      <a:r>
                        <a:rPr lang="en-GB" sz="1600">
                          <a:effectLst/>
                        </a:rPr>
                        <a:t>Female</a:t>
                      </a:r>
                      <a:endParaRPr lang="en-GB"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38</a:t>
                      </a:r>
                      <a:endParaRPr lang="en-GB"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219</a:t>
                      </a:r>
                      <a:endParaRPr lang="en-GB"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17329379"/>
              </p:ext>
            </p:extLst>
          </p:nvPr>
        </p:nvGraphicFramePr>
        <p:xfrm>
          <a:off x="6768353" y="4724843"/>
          <a:ext cx="4585447" cy="1433910"/>
        </p:xfrm>
        <a:graphic>
          <a:graphicData uri="http://schemas.openxmlformats.org/drawingml/2006/table">
            <a:tbl>
              <a:tblPr firstRow="1" firstCol="1" bandRow="1">
                <a:tableStyleId>{5C22544A-7EE6-4342-B048-85BDC9FD1C3A}</a:tableStyleId>
              </a:tblPr>
              <a:tblGrid>
                <a:gridCol w="1314589"/>
                <a:gridCol w="1763667"/>
                <a:gridCol w="1507191"/>
              </a:tblGrid>
              <a:tr h="706870">
                <a:tc>
                  <a:txBody>
                    <a:bodyPr/>
                    <a:lstStyle/>
                    <a:p>
                      <a:pPr marL="0" marR="0" algn="ctr">
                        <a:lnSpc>
                          <a:spcPct val="107000"/>
                        </a:lnSpc>
                        <a:spcBef>
                          <a:spcPts val="0"/>
                        </a:spcBef>
                        <a:spcAft>
                          <a:spcPts val="0"/>
                        </a:spcAft>
                      </a:pPr>
                      <a:r>
                        <a:rPr lang="en-GB" sz="1600" dirty="0">
                          <a:effectLst/>
                        </a:rPr>
                        <a:t>Migration</a:t>
                      </a:r>
                      <a:endParaRPr lang="en-GB"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Farm Ponds owners</a:t>
                      </a:r>
                      <a:endParaRPr lang="en-GB"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Non-farm pond owners</a:t>
                      </a:r>
                      <a:endParaRPr lang="en-GB"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63520">
                <a:tc>
                  <a:txBody>
                    <a:bodyPr/>
                    <a:lstStyle/>
                    <a:p>
                      <a:pPr marL="0" marR="0" algn="ctr">
                        <a:lnSpc>
                          <a:spcPct val="107000"/>
                        </a:lnSpc>
                        <a:spcBef>
                          <a:spcPts val="0"/>
                        </a:spcBef>
                        <a:spcAft>
                          <a:spcPts val="0"/>
                        </a:spcAft>
                      </a:pPr>
                      <a:r>
                        <a:rPr lang="en-GB" sz="1600" dirty="0">
                          <a:effectLst/>
                        </a:rPr>
                        <a:t>Present</a:t>
                      </a:r>
                      <a:endParaRPr lang="en-GB"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20 %</a:t>
                      </a:r>
                      <a:endParaRPr lang="en-GB"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33%</a:t>
                      </a:r>
                      <a:endParaRPr lang="en-GB"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63520">
                <a:tc>
                  <a:txBody>
                    <a:bodyPr/>
                    <a:lstStyle/>
                    <a:p>
                      <a:pPr marL="0" marR="0" algn="ctr">
                        <a:lnSpc>
                          <a:spcPct val="107000"/>
                        </a:lnSpc>
                        <a:spcBef>
                          <a:spcPts val="0"/>
                        </a:spcBef>
                        <a:spcAft>
                          <a:spcPts val="0"/>
                        </a:spcAft>
                      </a:pPr>
                      <a:r>
                        <a:rPr lang="en-GB" sz="1600">
                          <a:effectLst/>
                        </a:rPr>
                        <a:t>Absent</a:t>
                      </a:r>
                      <a:endParaRPr lang="en-GB"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80%</a:t>
                      </a:r>
                      <a:endParaRPr lang="en-GB"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67%</a:t>
                      </a:r>
                      <a:endParaRPr lang="en-GB" sz="1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bl>
          </a:graphicData>
        </a:graphic>
      </p:graphicFrame>
    </p:spTree>
    <p:extLst>
      <p:ext uri="{BB962C8B-B14F-4D97-AF65-F5344CB8AC3E}">
        <p14:creationId xmlns:p14="http://schemas.microsoft.com/office/powerpoint/2010/main" val="734893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faced by farmers</a:t>
            </a:r>
            <a:endParaRPr lang="en-GB" dirty="0"/>
          </a:p>
        </p:txBody>
      </p:sp>
      <p:sp>
        <p:nvSpPr>
          <p:cNvPr id="3" name="Content Placeholder 2"/>
          <p:cNvSpPr>
            <a:spLocks noGrp="1"/>
          </p:cNvSpPr>
          <p:nvPr>
            <p:ph idx="1"/>
          </p:nvPr>
        </p:nvSpPr>
        <p:spPr>
          <a:xfrm>
            <a:off x="838200" y="1586754"/>
            <a:ext cx="10672482" cy="4935070"/>
          </a:xfrm>
        </p:spPr>
        <p:txBody>
          <a:bodyPr>
            <a:normAutofit fontScale="85000" lnSpcReduction="20000"/>
          </a:bodyPr>
          <a:lstStyle/>
          <a:p>
            <a:r>
              <a:rPr lang="en-GB" dirty="0"/>
              <a:t>The discussions on net returns among farm pond owners suggest that they are mostly happy about the benefits from farm ponds, then it is far from the </a:t>
            </a:r>
            <a:r>
              <a:rPr lang="en-GB" dirty="0" smtClean="0"/>
              <a:t>truth.</a:t>
            </a:r>
          </a:p>
          <a:p>
            <a:r>
              <a:rPr lang="en-GB" dirty="0"/>
              <a:t>Farmers interviewed were bitter about the intermittent supply of </a:t>
            </a:r>
            <a:r>
              <a:rPr lang="en-GB" dirty="0" smtClean="0"/>
              <a:t>power. </a:t>
            </a:r>
            <a:r>
              <a:rPr lang="en-GB" dirty="0"/>
              <a:t>Karnataka receive six hours of power for agriculture, which is lowest in south India </a:t>
            </a:r>
            <a:r>
              <a:rPr lang="en-GB" dirty="0" smtClean="0"/>
              <a:t>.</a:t>
            </a:r>
          </a:p>
          <a:p>
            <a:r>
              <a:rPr lang="en-GB" dirty="0"/>
              <a:t>Sometimes, power is supplied at nights when shifts changes. Night irrigation posed inconvenience as they had to irrigate at odd times and danger of wandering on </a:t>
            </a:r>
            <a:r>
              <a:rPr lang="en-GB" dirty="0" smtClean="0"/>
              <a:t>fields.</a:t>
            </a:r>
          </a:p>
          <a:p>
            <a:r>
              <a:rPr lang="en-GB" dirty="0" smtClean="0"/>
              <a:t>Due to instability of crop prices, farmers </a:t>
            </a:r>
            <a:r>
              <a:rPr lang="en-GB" dirty="0"/>
              <a:t>did not receive adequate prices incurring losses and were unable to repay their </a:t>
            </a:r>
            <a:r>
              <a:rPr lang="en-GB" dirty="0" smtClean="0"/>
              <a:t>loans.</a:t>
            </a:r>
          </a:p>
          <a:p>
            <a:r>
              <a:rPr lang="en-GB" dirty="0"/>
              <a:t>A farmer from </a:t>
            </a:r>
            <a:r>
              <a:rPr lang="en-GB" dirty="0" err="1"/>
              <a:t>Chintamani</a:t>
            </a:r>
            <a:r>
              <a:rPr lang="en-GB" dirty="0"/>
              <a:t> says “</a:t>
            </a:r>
            <a:r>
              <a:rPr lang="en-GB" i="1" dirty="0"/>
              <a:t>farmers</a:t>
            </a:r>
            <a:r>
              <a:rPr lang="en-US" i="1" dirty="0"/>
              <a:t> usually don’t get the proper amount for their produce. This increases our vulnerability to losses. Production is heavily dependent upon high input costs like fertilizers. Market don’t fetch good prices for their produce. In addition, crop diseases are affecting crop </a:t>
            </a:r>
            <a:r>
              <a:rPr lang="en-US" i="1" dirty="0" smtClean="0"/>
              <a:t>production.</a:t>
            </a:r>
          </a:p>
          <a:p>
            <a:r>
              <a:rPr lang="en-GB" dirty="0"/>
              <a:t>As a result, the economic benefits </a:t>
            </a:r>
            <a:r>
              <a:rPr lang="en-US" dirty="0"/>
              <a:t>is not uniform amongst all the farm pond owners </a:t>
            </a:r>
            <a:endParaRPr lang="en-GB" dirty="0" smtClean="0"/>
          </a:p>
          <a:p>
            <a:endParaRPr lang="en-GB" dirty="0"/>
          </a:p>
        </p:txBody>
      </p:sp>
    </p:spTree>
    <p:extLst>
      <p:ext uri="{BB962C8B-B14F-4D97-AF65-F5344CB8AC3E}">
        <p14:creationId xmlns:p14="http://schemas.microsoft.com/office/powerpoint/2010/main" val="3909975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5793"/>
          </a:xfrm>
        </p:spPr>
        <p:txBody>
          <a:bodyPr/>
          <a:lstStyle/>
          <a:p>
            <a:r>
              <a:rPr lang="en-US" dirty="0" smtClean="0"/>
              <a:t>The Study Region</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82796"/>
            <a:ext cx="5086853" cy="4636995"/>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4778" y="1449107"/>
            <a:ext cx="4755737" cy="4351338"/>
          </a:xfrm>
        </p:spPr>
      </p:pic>
    </p:spTree>
    <p:extLst>
      <p:ext uri="{BB962C8B-B14F-4D97-AF65-F5344CB8AC3E}">
        <p14:creationId xmlns:p14="http://schemas.microsoft.com/office/powerpoint/2010/main" val="1656563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Chikkaballapura?</a:t>
            </a:r>
            <a:endParaRPr lang="en-GB" dirty="0"/>
          </a:p>
        </p:txBody>
      </p:sp>
      <p:sp>
        <p:nvSpPr>
          <p:cNvPr id="3" name="Content Placeholder 2"/>
          <p:cNvSpPr>
            <a:spLocks noGrp="1"/>
          </p:cNvSpPr>
          <p:nvPr>
            <p:ph idx="1"/>
          </p:nvPr>
        </p:nvSpPr>
        <p:spPr>
          <a:xfrm>
            <a:off x="838200" y="1690688"/>
            <a:ext cx="5132294" cy="4709646"/>
          </a:xfrm>
        </p:spPr>
        <p:txBody>
          <a:bodyPr>
            <a:normAutofit fontScale="77500" lnSpcReduction="20000"/>
          </a:bodyPr>
          <a:lstStyle/>
          <a:p>
            <a:r>
              <a:rPr lang="en-GB" dirty="0" smtClean="0"/>
              <a:t>No </a:t>
            </a:r>
            <a:r>
              <a:rPr lang="en-GB" dirty="0"/>
              <a:t>perennial rivers flowing in the district. </a:t>
            </a:r>
            <a:endParaRPr lang="en-GB" dirty="0" smtClean="0"/>
          </a:p>
          <a:p>
            <a:r>
              <a:rPr lang="en-GB" dirty="0"/>
              <a:t>Chikkaballapura falls under the eastern dry agro climatic </a:t>
            </a:r>
            <a:r>
              <a:rPr lang="en-GB" dirty="0" smtClean="0"/>
              <a:t>zone.</a:t>
            </a:r>
          </a:p>
          <a:p>
            <a:r>
              <a:rPr lang="en-GB" dirty="0" smtClean="0"/>
              <a:t>The </a:t>
            </a:r>
            <a:r>
              <a:rPr lang="en-GB" dirty="0"/>
              <a:t>net irrigated area is 26 % lower than state </a:t>
            </a:r>
            <a:r>
              <a:rPr lang="en-GB" dirty="0" smtClean="0"/>
              <a:t>average (36%).</a:t>
            </a:r>
          </a:p>
          <a:p>
            <a:r>
              <a:rPr lang="en-GB" dirty="0" smtClean="0"/>
              <a:t> </a:t>
            </a:r>
            <a:r>
              <a:rPr lang="en-GB" dirty="0"/>
              <a:t>In the absence of surface irrigation system, groundwater is the main source of irrigation. </a:t>
            </a:r>
          </a:p>
          <a:p>
            <a:r>
              <a:rPr lang="en-GB" dirty="0" smtClean="0"/>
              <a:t>Various reports about dwindling </a:t>
            </a:r>
            <a:r>
              <a:rPr lang="en-GB" dirty="0"/>
              <a:t>groundwater </a:t>
            </a:r>
            <a:r>
              <a:rPr lang="en-GB" dirty="0" smtClean="0"/>
              <a:t>resource in the district. (1500 ft)</a:t>
            </a:r>
          </a:p>
          <a:p>
            <a:r>
              <a:rPr lang="en-GB" dirty="0" smtClean="0"/>
              <a:t>To </a:t>
            </a:r>
            <a:r>
              <a:rPr lang="en-GB" dirty="0"/>
              <a:t>tackle water scarcity and accelerate agricultural </a:t>
            </a:r>
            <a:r>
              <a:rPr lang="en-GB" dirty="0" smtClean="0"/>
              <a:t>productivity, </a:t>
            </a:r>
            <a:r>
              <a:rPr lang="en-GB" dirty="0"/>
              <a:t>schemes to promote on-farm water </a:t>
            </a:r>
            <a:r>
              <a:rPr lang="en-GB" dirty="0" smtClean="0"/>
              <a:t>conservation had been announced in the state.</a:t>
            </a:r>
            <a:br>
              <a:rPr lang="en-GB" dirty="0" smtClean="0"/>
            </a:br>
            <a:endParaRPr lang="en-GB" dirty="0" smtClean="0"/>
          </a:p>
          <a:p>
            <a:endParaRPr lang="en-GB" dirty="0"/>
          </a:p>
        </p:txBody>
      </p:sp>
      <p:graphicFrame>
        <p:nvGraphicFramePr>
          <p:cNvPr id="5" name="Chart 4"/>
          <p:cNvGraphicFramePr/>
          <p:nvPr>
            <p:extLst>
              <p:ext uri="{D42A27DB-BD31-4B8C-83A1-F6EECF244321}">
                <p14:modId xmlns:p14="http://schemas.microsoft.com/office/powerpoint/2010/main" val="1954910020"/>
              </p:ext>
            </p:extLst>
          </p:nvPr>
        </p:nvGraphicFramePr>
        <p:xfrm>
          <a:off x="6172200" y="1690688"/>
          <a:ext cx="6225988" cy="37678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589059" y="5600115"/>
            <a:ext cx="5809130" cy="800219"/>
          </a:xfrm>
          <a:prstGeom prst="rect">
            <a:avLst/>
          </a:prstGeom>
          <a:noFill/>
        </p:spPr>
        <p:txBody>
          <a:bodyPr wrap="square" rtlCol="0">
            <a:spAutoFit/>
          </a:bodyPr>
          <a:lstStyle/>
          <a:p>
            <a:r>
              <a:rPr lang="en-US" sz="1400" i="1" dirty="0"/>
              <a:t>Comparing rainfall between Karnataka and Chikkaballapura district. Computed by author. Source- Annual Report of KSNMDC, 2016</a:t>
            </a:r>
            <a:endParaRPr lang="en-GB" sz="1400" i="1" dirty="0"/>
          </a:p>
          <a:p>
            <a:endParaRPr lang="en-GB" dirty="0"/>
          </a:p>
        </p:txBody>
      </p:sp>
    </p:spTree>
    <p:extLst>
      <p:ext uri="{BB962C8B-B14F-4D97-AF65-F5344CB8AC3E}">
        <p14:creationId xmlns:p14="http://schemas.microsoft.com/office/powerpoint/2010/main" val="2680754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Methodology</a:t>
            </a:r>
            <a:endParaRPr lang="en-GB" dirty="0"/>
          </a:p>
        </p:txBody>
      </p:sp>
      <p:sp>
        <p:nvSpPr>
          <p:cNvPr id="3" name="Content Placeholder 2"/>
          <p:cNvSpPr>
            <a:spLocks noGrp="1"/>
          </p:cNvSpPr>
          <p:nvPr>
            <p:ph idx="1"/>
          </p:nvPr>
        </p:nvSpPr>
        <p:spPr>
          <a:xfrm>
            <a:off x="838200" y="1506071"/>
            <a:ext cx="10515600" cy="4670892"/>
          </a:xfrm>
        </p:spPr>
        <p:txBody>
          <a:bodyPr>
            <a:normAutofit fontScale="92500" lnSpcReduction="20000"/>
          </a:bodyPr>
          <a:lstStyle/>
          <a:p>
            <a:r>
              <a:rPr lang="en-GB" dirty="0"/>
              <a:t>A total of 42 farmers comprising of 30 farm pond owners and 12 non- farm pond owners were selected for a detailed field </a:t>
            </a:r>
            <a:r>
              <a:rPr lang="en-GB" dirty="0" smtClean="0"/>
              <a:t>survey.</a:t>
            </a:r>
          </a:p>
          <a:p>
            <a:r>
              <a:rPr lang="en-GB" dirty="0"/>
              <a:t>To ascertain the impact, 30 farm pond owners were considered as the “treatment group” and 12 non-farm pond owners were taken as the “control group</a:t>
            </a:r>
            <a:r>
              <a:rPr lang="en-GB" dirty="0" smtClean="0"/>
              <a:t>”.</a:t>
            </a:r>
          </a:p>
          <a:p>
            <a:r>
              <a:rPr lang="en-GB" dirty="0"/>
              <a:t>The farm pond owners were selected across 14 villages spread across 6 taluks by using random sampling </a:t>
            </a:r>
            <a:r>
              <a:rPr lang="en-GB" dirty="0" smtClean="0"/>
              <a:t>procedure. </a:t>
            </a:r>
            <a:r>
              <a:rPr lang="en-GB" dirty="0"/>
              <a:t>Snowball sampling was used to identify the next farm pond </a:t>
            </a:r>
            <a:r>
              <a:rPr lang="en-GB" dirty="0" smtClean="0"/>
              <a:t>owner.</a:t>
            </a:r>
          </a:p>
          <a:p>
            <a:r>
              <a:rPr lang="en-GB" dirty="0"/>
              <a:t>The primary data was collected through survey method using a </a:t>
            </a:r>
            <a:r>
              <a:rPr lang="en-GB" dirty="0" smtClean="0"/>
              <a:t>questionnaire.</a:t>
            </a:r>
          </a:p>
          <a:p>
            <a:r>
              <a:rPr lang="en-GB" dirty="0"/>
              <a:t>Difference of Difference (DD) method is used to calculate the impact of the </a:t>
            </a:r>
            <a:r>
              <a:rPr lang="en-GB" dirty="0" smtClean="0"/>
              <a:t>treatment.</a:t>
            </a:r>
          </a:p>
          <a:p>
            <a:r>
              <a:rPr lang="en-GB" dirty="0"/>
              <a:t>Relevant data from government and non-governmental agencies in the form of articles, presentations and reports were referred under the study</a:t>
            </a:r>
          </a:p>
        </p:txBody>
      </p:sp>
    </p:spTree>
    <p:extLst>
      <p:ext uri="{BB962C8B-B14F-4D97-AF65-F5344CB8AC3E}">
        <p14:creationId xmlns:p14="http://schemas.microsoft.com/office/powerpoint/2010/main" val="1470771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FINDINGS OF THE STUDY</a:t>
            </a:r>
            <a:br>
              <a:rPr lang="en-US" dirty="0" smtClean="0"/>
            </a:b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00282" y="1053118"/>
            <a:ext cx="3715871" cy="2786903"/>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472" y="1027906"/>
            <a:ext cx="3783105" cy="28373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7681" y="1053118"/>
            <a:ext cx="3557248" cy="26679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9837" y="3986259"/>
            <a:ext cx="3639669" cy="272975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8217" y="3986259"/>
            <a:ext cx="3566772" cy="2675079"/>
          </a:xfrm>
          <a:prstGeom prst="rect">
            <a:avLst/>
          </a:prstGeom>
        </p:spPr>
      </p:pic>
    </p:spTree>
    <p:extLst>
      <p:ext uri="{BB962C8B-B14F-4D97-AF65-F5344CB8AC3E}">
        <p14:creationId xmlns:p14="http://schemas.microsoft.com/office/powerpoint/2010/main" val="3748369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the region</a:t>
            </a:r>
            <a:endParaRPr lang="en-GB" dirty="0"/>
          </a:p>
        </p:txBody>
      </p:sp>
      <p:sp>
        <p:nvSpPr>
          <p:cNvPr id="3" name="Content Placeholder 2"/>
          <p:cNvSpPr>
            <a:spLocks noGrp="1"/>
          </p:cNvSpPr>
          <p:nvPr>
            <p:ph idx="1"/>
          </p:nvPr>
        </p:nvSpPr>
        <p:spPr>
          <a:xfrm>
            <a:off x="838200" y="1801906"/>
            <a:ext cx="5118847" cy="4666130"/>
          </a:xfrm>
        </p:spPr>
        <p:txBody>
          <a:bodyPr>
            <a:normAutofit fontScale="70000" lnSpcReduction="20000"/>
          </a:bodyPr>
          <a:lstStyle/>
          <a:p>
            <a:r>
              <a:rPr lang="en-GB" dirty="0" smtClean="0"/>
              <a:t>The </a:t>
            </a:r>
            <a:r>
              <a:rPr lang="en-GB" dirty="0"/>
              <a:t>south eastern belts with districts like Kolar, Chikkaballapura, Bangalore Rural and Tumkur have no major irrigation projects and historically relied upon tanks for </a:t>
            </a:r>
            <a:r>
              <a:rPr lang="en-GB" dirty="0" smtClean="0"/>
              <a:t>irrigation.</a:t>
            </a:r>
          </a:p>
          <a:p>
            <a:r>
              <a:rPr lang="en-GB" dirty="0"/>
              <a:t>Thus, the concept of farm ponds in that sense is not new in these </a:t>
            </a:r>
            <a:r>
              <a:rPr lang="en-GB" dirty="0" smtClean="0"/>
              <a:t>regions. Tanks - </a:t>
            </a:r>
            <a:r>
              <a:rPr lang="en-GB" dirty="0"/>
              <a:t>community </a:t>
            </a:r>
            <a:r>
              <a:rPr lang="en-GB" dirty="0" smtClean="0"/>
              <a:t>benefits, Farm ponds - private gains.</a:t>
            </a:r>
          </a:p>
          <a:p>
            <a:r>
              <a:rPr lang="en-GB" dirty="0"/>
              <a:t>The social group of the respondents include </a:t>
            </a:r>
            <a:r>
              <a:rPr lang="en-GB" dirty="0" err="1"/>
              <a:t>Gollas</a:t>
            </a:r>
            <a:r>
              <a:rPr lang="en-GB" dirty="0"/>
              <a:t>, </a:t>
            </a:r>
            <a:r>
              <a:rPr lang="en-GB" dirty="0" err="1"/>
              <a:t>Bhovis</a:t>
            </a:r>
            <a:r>
              <a:rPr lang="en-GB" dirty="0"/>
              <a:t> and </a:t>
            </a:r>
            <a:r>
              <a:rPr lang="en-GB" dirty="0" err="1"/>
              <a:t>Vokkaligas</a:t>
            </a:r>
            <a:r>
              <a:rPr lang="en-GB" dirty="0"/>
              <a:t> who formed major numbers alongside few Dhobis, </a:t>
            </a:r>
            <a:r>
              <a:rPr lang="en-GB" dirty="0" err="1"/>
              <a:t>Gowdas</a:t>
            </a:r>
            <a:r>
              <a:rPr lang="en-GB" dirty="0"/>
              <a:t>, </a:t>
            </a:r>
            <a:r>
              <a:rPr lang="en-GB" dirty="0" err="1"/>
              <a:t>Kurubas</a:t>
            </a:r>
            <a:r>
              <a:rPr lang="en-GB" dirty="0"/>
              <a:t>, </a:t>
            </a:r>
            <a:r>
              <a:rPr lang="en-GB" dirty="0" err="1"/>
              <a:t>Nayakas</a:t>
            </a:r>
            <a:r>
              <a:rPr lang="en-GB" dirty="0"/>
              <a:t> and </a:t>
            </a:r>
            <a:r>
              <a:rPr lang="en-GB" dirty="0" err="1" smtClean="0"/>
              <a:t>Togatas</a:t>
            </a:r>
            <a:r>
              <a:rPr lang="en-GB" dirty="0" smtClean="0"/>
              <a:t>.</a:t>
            </a:r>
          </a:p>
          <a:p>
            <a:r>
              <a:rPr lang="en-GB" dirty="0" smtClean="0"/>
              <a:t>Under </a:t>
            </a:r>
            <a:r>
              <a:rPr lang="en-GB" dirty="0" err="1" smtClean="0"/>
              <a:t>Krushi</a:t>
            </a:r>
            <a:r>
              <a:rPr lang="en-GB" dirty="0" smtClean="0"/>
              <a:t> </a:t>
            </a:r>
            <a:r>
              <a:rPr lang="en-GB" dirty="0" err="1" smtClean="0"/>
              <a:t>Bhagya</a:t>
            </a:r>
            <a:r>
              <a:rPr lang="en-GB" dirty="0" smtClean="0"/>
              <a:t> </a:t>
            </a:r>
            <a:r>
              <a:rPr lang="en-GB" dirty="0"/>
              <a:t>scheme, farmer can avail subsidy of upto 95 % based on the caste and land </a:t>
            </a:r>
            <a:r>
              <a:rPr lang="en-GB" dirty="0" smtClean="0"/>
              <a:t>size.</a:t>
            </a:r>
          </a:p>
          <a:p>
            <a:r>
              <a:rPr lang="en-GB" dirty="0"/>
              <a:t>Only 4 farmers reported they invested on their own and didn’t obtain subsidy.</a:t>
            </a:r>
          </a:p>
          <a:p>
            <a:endParaRPr lang="en-GB" dirty="0"/>
          </a:p>
        </p:txBody>
      </p:sp>
      <p:graphicFrame>
        <p:nvGraphicFramePr>
          <p:cNvPr id="4" name="Chart 3"/>
          <p:cNvGraphicFramePr/>
          <p:nvPr>
            <p:extLst>
              <p:ext uri="{D42A27DB-BD31-4B8C-83A1-F6EECF244321}">
                <p14:modId xmlns:p14="http://schemas.microsoft.com/office/powerpoint/2010/main" val="2239962975"/>
              </p:ext>
            </p:extLst>
          </p:nvPr>
        </p:nvGraphicFramePr>
        <p:xfrm>
          <a:off x="6140823" y="2262911"/>
          <a:ext cx="6051177" cy="29082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1635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on crop production…1</a:t>
            </a:r>
            <a:endParaRPr lang="en-GB" dirty="0"/>
          </a:p>
        </p:txBody>
      </p:sp>
      <p:sp>
        <p:nvSpPr>
          <p:cNvPr id="3" name="Content Placeholder 2"/>
          <p:cNvSpPr>
            <a:spLocks noGrp="1"/>
          </p:cNvSpPr>
          <p:nvPr>
            <p:ph idx="1"/>
          </p:nvPr>
        </p:nvSpPr>
        <p:spPr>
          <a:xfrm>
            <a:off x="336177" y="1559859"/>
            <a:ext cx="5849470" cy="5136775"/>
          </a:xfrm>
        </p:spPr>
        <p:txBody>
          <a:bodyPr>
            <a:normAutofit fontScale="70000" lnSpcReduction="20000"/>
          </a:bodyPr>
          <a:lstStyle/>
          <a:p>
            <a:r>
              <a:rPr lang="en-GB" dirty="0" smtClean="0"/>
              <a:t>The water stored in the farm ponds enable farmers to provide supplemental irrigation during extended periods of non-rainy days during monsoon.</a:t>
            </a:r>
            <a:endParaRPr lang="en-US" dirty="0" smtClean="0"/>
          </a:p>
          <a:p>
            <a:r>
              <a:rPr lang="en-US" dirty="0" smtClean="0"/>
              <a:t>Farmers </a:t>
            </a:r>
            <a:r>
              <a:rPr lang="en-US" dirty="0"/>
              <a:t>say that drip irrigation works better with storage provided in farm </a:t>
            </a:r>
            <a:r>
              <a:rPr lang="en-US" dirty="0" smtClean="0"/>
              <a:t>ponds.</a:t>
            </a:r>
          </a:p>
          <a:p>
            <a:r>
              <a:rPr lang="en-GB" dirty="0" smtClean="0"/>
              <a:t>6 </a:t>
            </a:r>
            <a:r>
              <a:rPr lang="en-GB" dirty="0"/>
              <a:t>farmers reported planting 4 crops throughout the year versus only 3 farmers reporting the same before </a:t>
            </a:r>
            <a:r>
              <a:rPr lang="en-GB" dirty="0" smtClean="0"/>
              <a:t>intervention.</a:t>
            </a:r>
          </a:p>
          <a:p>
            <a:r>
              <a:rPr lang="en-US" dirty="0" err="1"/>
              <a:t>Venkatesh</a:t>
            </a:r>
            <a:r>
              <a:rPr lang="en-US" dirty="0"/>
              <a:t> </a:t>
            </a:r>
            <a:r>
              <a:rPr lang="en-US" dirty="0" smtClean="0"/>
              <a:t>says</a:t>
            </a:r>
            <a:r>
              <a:rPr lang="en-US" i="1" dirty="0" smtClean="0"/>
              <a:t> </a:t>
            </a:r>
            <a:r>
              <a:rPr lang="en-US" i="1" dirty="0"/>
              <a:t>“Farm pond has helped in increasing the irrigated area by 0.5 acre. It has helped to cultivate more crops and provide water even in summer season”</a:t>
            </a:r>
            <a:r>
              <a:rPr lang="en-US" dirty="0"/>
              <a:t>. </a:t>
            </a:r>
            <a:endParaRPr lang="en-US" dirty="0" smtClean="0"/>
          </a:p>
          <a:p>
            <a:r>
              <a:rPr lang="en-US" dirty="0" smtClean="0"/>
              <a:t>Farmers have switched </a:t>
            </a:r>
            <a:r>
              <a:rPr lang="en-US" dirty="0"/>
              <a:t>to short term, but water intensive crops like Fruits, vegetables, flowers and </a:t>
            </a:r>
            <a:r>
              <a:rPr lang="en-US" dirty="0" smtClean="0"/>
              <a:t>mulberry.</a:t>
            </a:r>
          </a:p>
          <a:p>
            <a:r>
              <a:rPr lang="en-US" dirty="0" err="1" smtClean="0"/>
              <a:t>Anandappa</a:t>
            </a:r>
            <a:r>
              <a:rPr lang="en-US" dirty="0" smtClean="0"/>
              <a:t>, says, “</a:t>
            </a:r>
            <a:r>
              <a:rPr lang="en-US" i="1" dirty="0" smtClean="0"/>
              <a:t>Farm ponds have provided a mode to store water and spread water throughout the field. This helps in increasing the cropped area. Increasing in cropped area, means more crops. More crops means more chances for better income</a:t>
            </a:r>
            <a:r>
              <a:rPr lang="en-US" dirty="0" smtClean="0"/>
              <a:t>”.</a:t>
            </a:r>
          </a:p>
          <a:p>
            <a:endParaRPr lang="en-GB" dirty="0" smtClean="0"/>
          </a:p>
          <a:p>
            <a:endParaRPr lang="en-GB" dirty="0"/>
          </a:p>
        </p:txBody>
      </p:sp>
      <p:graphicFrame>
        <p:nvGraphicFramePr>
          <p:cNvPr id="6" name="Chart 5"/>
          <p:cNvGraphicFramePr/>
          <p:nvPr>
            <p:extLst>
              <p:ext uri="{D42A27DB-BD31-4B8C-83A1-F6EECF244321}">
                <p14:modId xmlns:p14="http://schemas.microsoft.com/office/powerpoint/2010/main" val="3025716648"/>
              </p:ext>
            </p:extLst>
          </p:nvPr>
        </p:nvGraphicFramePr>
        <p:xfrm>
          <a:off x="6081433" y="1825624"/>
          <a:ext cx="6222626" cy="35603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2673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76867"/>
            <a:ext cx="10515600" cy="697193"/>
          </a:xfrm>
        </p:spPr>
        <p:txBody>
          <a:bodyPr/>
          <a:lstStyle/>
          <a:p>
            <a:r>
              <a:rPr lang="en-US" dirty="0" smtClean="0"/>
              <a:t>Impact on Crop Production…2</a:t>
            </a:r>
            <a:endParaRPr lang="en-GB" dirty="0"/>
          </a:p>
        </p:txBody>
      </p:sp>
      <p:sp>
        <p:nvSpPr>
          <p:cNvPr id="3" name="Content Placeholder 2"/>
          <p:cNvSpPr>
            <a:spLocks noGrp="1"/>
          </p:cNvSpPr>
          <p:nvPr>
            <p:ph idx="1"/>
          </p:nvPr>
        </p:nvSpPr>
        <p:spPr>
          <a:xfrm>
            <a:off x="355226" y="5607424"/>
            <a:ext cx="11481547" cy="968188"/>
          </a:xfrm>
        </p:spPr>
        <p:txBody>
          <a:bodyPr>
            <a:normAutofit lnSpcReduction="10000"/>
          </a:bodyPr>
          <a:lstStyle/>
          <a:p>
            <a:pPr algn="just"/>
            <a:r>
              <a:rPr lang="en-US" sz="1800" dirty="0" smtClean="0"/>
              <a:t>4 </a:t>
            </a:r>
            <a:r>
              <a:rPr lang="en-US" sz="1800" dirty="0"/>
              <a:t>farm pond owners have reported more than 10 lakh INR in income from </a:t>
            </a:r>
            <a:r>
              <a:rPr lang="en-US" sz="1800" dirty="0" smtClean="0"/>
              <a:t>crops</a:t>
            </a:r>
            <a:r>
              <a:rPr lang="en-US" sz="2000" dirty="0" smtClean="0"/>
              <a:t>. If removed, net return drops from </a:t>
            </a:r>
            <a:r>
              <a:rPr lang="en-US" sz="1800" dirty="0"/>
              <a:t>386153 INR to 50870 </a:t>
            </a:r>
            <a:r>
              <a:rPr lang="en-US" sz="1800" dirty="0" smtClean="0"/>
              <a:t>INR.</a:t>
            </a:r>
          </a:p>
          <a:p>
            <a:pPr algn="just"/>
            <a:r>
              <a:rPr lang="en-US" sz="1800" dirty="0" err="1" smtClean="0"/>
              <a:t>Anandappa</a:t>
            </a:r>
            <a:r>
              <a:rPr lang="en-US" sz="1800" dirty="0" smtClean="0"/>
              <a:t> from </a:t>
            </a:r>
            <a:r>
              <a:rPr lang="en-US" sz="1800" dirty="0" err="1" smtClean="0"/>
              <a:t>Gauribidanur</a:t>
            </a:r>
            <a:r>
              <a:rPr lang="en-US" sz="1800" dirty="0" smtClean="0"/>
              <a:t>- 2012 farm pond- 5 acre land- sold 5000 boxes of </a:t>
            </a:r>
            <a:r>
              <a:rPr lang="en-US" sz="1800" dirty="0" err="1" smtClean="0"/>
              <a:t>tomoato</a:t>
            </a:r>
            <a:r>
              <a:rPr lang="en-US" sz="1800" dirty="0" smtClean="0"/>
              <a:t> @1200 </a:t>
            </a:r>
            <a:r>
              <a:rPr lang="en-US" sz="1800" dirty="0" err="1" smtClean="0"/>
              <a:t>rs</a:t>
            </a:r>
            <a:r>
              <a:rPr lang="en-US" sz="1800" dirty="0" smtClean="0"/>
              <a:t>/box- 60 lakh INR.</a:t>
            </a:r>
            <a:endParaRPr lang="en-GB" sz="2000"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088372299"/>
              </p:ext>
            </p:extLst>
          </p:nvPr>
        </p:nvGraphicFramePr>
        <p:xfrm>
          <a:off x="838199" y="874060"/>
          <a:ext cx="9731188" cy="4435666"/>
        </p:xfrm>
        <a:graphic>
          <a:graphicData uri="http://schemas.openxmlformats.org/drawingml/2006/table">
            <a:tbl>
              <a:tblPr firstRow="1" firstCol="1" bandRow="1">
                <a:tableStyleId>{5C22544A-7EE6-4342-B048-85BDC9FD1C3A}</a:tableStyleId>
              </a:tblPr>
              <a:tblGrid>
                <a:gridCol w="2300705"/>
                <a:gridCol w="1757633"/>
                <a:gridCol w="1676270"/>
                <a:gridCol w="2427975"/>
                <a:gridCol w="1568605"/>
              </a:tblGrid>
              <a:tr h="480245">
                <a:tc>
                  <a:txBody>
                    <a:bodyPr/>
                    <a:lstStyle/>
                    <a:p>
                      <a:pPr marL="0" marR="0" algn="ctr">
                        <a:lnSpc>
                          <a:spcPct val="107000"/>
                        </a:lnSpc>
                        <a:spcBef>
                          <a:spcPts val="0"/>
                        </a:spcBef>
                        <a:spcAft>
                          <a:spcPts val="0"/>
                        </a:spcAft>
                      </a:pPr>
                      <a:r>
                        <a:rPr lang="en-GB" sz="1600" dirty="0">
                          <a:effectLst/>
                        </a:rPr>
                        <a:t>Parameter</a:t>
                      </a:r>
                      <a:endParaRPr lang="en-GB" sz="2000" dirty="0">
                        <a:effectLst/>
                      </a:endParaRPr>
                    </a:p>
                    <a:p>
                      <a:pPr marL="0" marR="0" algn="ctr">
                        <a:lnSpc>
                          <a:spcPct val="107000"/>
                        </a:lnSpc>
                        <a:spcBef>
                          <a:spcPts val="0"/>
                        </a:spcBef>
                        <a:spcAft>
                          <a:spcPts val="0"/>
                        </a:spcAft>
                      </a:pPr>
                      <a:r>
                        <a:rPr lang="en-GB" sz="1600" dirty="0">
                          <a:effectLst/>
                        </a:rPr>
                        <a:t>Average values</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Before Intervention</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With Farm Pond intervention</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Non-farm Pond Owners (Present)</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Non-farm Pond Owners (Before)</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469551">
                <a:tc>
                  <a:txBody>
                    <a:bodyPr/>
                    <a:lstStyle/>
                    <a:p>
                      <a:pPr marL="0" marR="0" algn="ctr">
                        <a:lnSpc>
                          <a:spcPct val="107000"/>
                        </a:lnSpc>
                        <a:spcBef>
                          <a:spcPts val="0"/>
                        </a:spcBef>
                        <a:spcAft>
                          <a:spcPts val="0"/>
                        </a:spcAft>
                      </a:pPr>
                      <a:r>
                        <a:rPr lang="en-GB" sz="1600" dirty="0">
                          <a:effectLst/>
                        </a:rPr>
                        <a:t>Total Land Owned </a:t>
                      </a:r>
                      <a:endParaRPr lang="en-GB" sz="2000" dirty="0">
                        <a:effectLst/>
                      </a:endParaRPr>
                    </a:p>
                    <a:p>
                      <a:pPr marL="0" marR="0" algn="ctr">
                        <a:lnSpc>
                          <a:spcPct val="107000"/>
                        </a:lnSpc>
                        <a:spcBef>
                          <a:spcPts val="0"/>
                        </a:spcBef>
                        <a:spcAft>
                          <a:spcPts val="0"/>
                        </a:spcAft>
                      </a:pPr>
                      <a:r>
                        <a:rPr lang="en-GB" sz="1600" dirty="0">
                          <a:effectLst/>
                        </a:rPr>
                        <a:t>(in Acre)</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5.26</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5.26</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3.26</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3.26</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469551">
                <a:tc>
                  <a:txBody>
                    <a:bodyPr/>
                    <a:lstStyle/>
                    <a:p>
                      <a:pPr marL="0" marR="0" algn="ctr">
                        <a:lnSpc>
                          <a:spcPct val="107000"/>
                        </a:lnSpc>
                        <a:spcBef>
                          <a:spcPts val="0"/>
                        </a:spcBef>
                        <a:spcAft>
                          <a:spcPts val="0"/>
                        </a:spcAft>
                      </a:pPr>
                      <a:r>
                        <a:rPr lang="en-GB" sz="1600" dirty="0">
                          <a:effectLst/>
                        </a:rPr>
                        <a:t>Gross cropped area </a:t>
                      </a:r>
                      <a:endParaRPr lang="en-GB" sz="2000" dirty="0">
                        <a:effectLst/>
                      </a:endParaRPr>
                    </a:p>
                    <a:p>
                      <a:pPr marL="0" marR="0" algn="ctr">
                        <a:lnSpc>
                          <a:spcPct val="107000"/>
                        </a:lnSpc>
                        <a:spcBef>
                          <a:spcPts val="0"/>
                        </a:spcBef>
                        <a:spcAft>
                          <a:spcPts val="0"/>
                        </a:spcAft>
                      </a:pPr>
                      <a:r>
                        <a:rPr lang="en-GB" sz="1600" dirty="0">
                          <a:effectLst/>
                        </a:rPr>
                        <a:t>(in Acre)</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4.28</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4.56</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2.96</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3.02</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469551">
                <a:tc>
                  <a:txBody>
                    <a:bodyPr/>
                    <a:lstStyle/>
                    <a:p>
                      <a:pPr marL="0" marR="0" algn="ctr">
                        <a:lnSpc>
                          <a:spcPct val="107000"/>
                        </a:lnSpc>
                        <a:spcBef>
                          <a:spcPts val="0"/>
                        </a:spcBef>
                        <a:spcAft>
                          <a:spcPts val="0"/>
                        </a:spcAft>
                      </a:pPr>
                      <a:r>
                        <a:rPr lang="en-GB" sz="1600" dirty="0">
                          <a:effectLst/>
                        </a:rPr>
                        <a:t>Cropping Intensity </a:t>
                      </a:r>
                      <a:endParaRPr lang="en-GB" sz="2000" dirty="0">
                        <a:effectLst/>
                      </a:endParaRPr>
                    </a:p>
                    <a:p>
                      <a:pPr marL="0" marR="0" algn="ctr">
                        <a:lnSpc>
                          <a:spcPct val="107000"/>
                        </a:lnSpc>
                        <a:spcBef>
                          <a:spcPts val="0"/>
                        </a:spcBef>
                        <a:spcAft>
                          <a:spcPts val="0"/>
                        </a:spcAft>
                      </a:pPr>
                      <a:r>
                        <a:rPr lang="en-GB" sz="1600" dirty="0">
                          <a:effectLst/>
                        </a:rPr>
                        <a:t>(in decimals)</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0.94</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1.03</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1.11</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1.19</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469551">
                <a:tc>
                  <a:txBody>
                    <a:bodyPr/>
                    <a:lstStyle/>
                    <a:p>
                      <a:pPr marL="0" marR="0" algn="ctr">
                        <a:lnSpc>
                          <a:spcPct val="107000"/>
                        </a:lnSpc>
                        <a:spcBef>
                          <a:spcPts val="0"/>
                        </a:spcBef>
                        <a:spcAft>
                          <a:spcPts val="0"/>
                        </a:spcAft>
                      </a:pPr>
                      <a:r>
                        <a:rPr lang="en-GB" sz="1600">
                          <a:effectLst/>
                        </a:rPr>
                        <a:t>Cropping Intensity </a:t>
                      </a:r>
                      <a:endParaRPr lang="en-GB" sz="2000">
                        <a:effectLst/>
                      </a:endParaRPr>
                    </a:p>
                    <a:p>
                      <a:pPr marL="0" marR="0" algn="ctr">
                        <a:lnSpc>
                          <a:spcPct val="107000"/>
                        </a:lnSpc>
                        <a:spcBef>
                          <a:spcPts val="0"/>
                        </a:spcBef>
                        <a:spcAft>
                          <a:spcPts val="0"/>
                        </a:spcAft>
                      </a:pPr>
                      <a:r>
                        <a:rPr lang="en-GB" sz="1600">
                          <a:effectLst/>
                        </a:rPr>
                        <a:t>(In %)</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94.6</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102.6</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111</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119</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469551">
                <a:tc>
                  <a:txBody>
                    <a:bodyPr/>
                    <a:lstStyle/>
                    <a:p>
                      <a:pPr marL="0" marR="0" algn="ctr">
                        <a:lnSpc>
                          <a:spcPct val="107000"/>
                        </a:lnSpc>
                        <a:spcBef>
                          <a:spcPts val="0"/>
                        </a:spcBef>
                        <a:spcAft>
                          <a:spcPts val="0"/>
                        </a:spcAft>
                      </a:pPr>
                      <a:r>
                        <a:rPr lang="en-GB" sz="1600">
                          <a:effectLst/>
                        </a:rPr>
                        <a:t>Total Cost of cultivation (in INR)</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76240</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151733</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135083</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65167</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709673">
                <a:tc>
                  <a:txBody>
                    <a:bodyPr/>
                    <a:lstStyle/>
                    <a:p>
                      <a:pPr marL="0" marR="0" algn="ctr">
                        <a:lnSpc>
                          <a:spcPct val="107000"/>
                        </a:lnSpc>
                        <a:spcBef>
                          <a:spcPts val="0"/>
                        </a:spcBef>
                        <a:spcAft>
                          <a:spcPts val="0"/>
                        </a:spcAft>
                      </a:pPr>
                      <a:r>
                        <a:rPr lang="en-GB" sz="1600">
                          <a:effectLst/>
                        </a:rPr>
                        <a:t>Total  Sale from Agriculture Produce</a:t>
                      </a:r>
                      <a:endParaRPr lang="en-GB" sz="2000">
                        <a:effectLst/>
                      </a:endParaRPr>
                    </a:p>
                    <a:p>
                      <a:pPr marL="0" marR="0" algn="ctr">
                        <a:lnSpc>
                          <a:spcPct val="107000"/>
                        </a:lnSpc>
                        <a:spcBef>
                          <a:spcPts val="0"/>
                        </a:spcBef>
                        <a:spcAft>
                          <a:spcPts val="0"/>
                        </a:spcAft>
                      </a:pPr>
                      <a:r>
                        <a:rPr lang="en-GB" sz="1600">
                          <a:effectLst/>
                        </a:rPr>
                        <a:t>( in INR)</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90650</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537887</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100275</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27513</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469551">
                <a:tc>
                  <a:txBody>
                    <a:bodyPr/>
                    <a:lstStyle/>
                    <a:p>
                      <a:pPr marL="0" marR="0" algn="ctr">
                        <a:lnSpc>
                          <a:spcPct val="107000"/>
                        </a:lnSpc>
                        <a:spcBef>
                          <a:spcPts val="0"/>
                        </a:spcBef>
                        <a:spcAft>
                          <a:spcPts val="0"/>
                        </a:spcAft>
                      </a:pPr>
                      <a:r>
                        <a:rPr lang="en-GB" sz="1600">
                          <a:effectLst/>
                        </a:rPr>
                        <a:t>Net Return from Agriculture (in INR)</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a:effectLst/>
                        </a:rPr>
                        <a:t>14410</a:t>
                      </a:r>
                      <a:endParaRPr lang="en-GB"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386153</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-34808</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rPr>
                        <a:t>-37654</a:t>
                      </a:r>
                      <a:endParaRPr lang="en-GB"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bl>
          </a:graphicData>
        </a:graphic>
      </p:graphicFrame>
      <p:sp>
        <p:nvSpPr>
          <p:cNvPr id="5" name="Rectangle 4"/>
          <p:cNvSpPr/>
          <p:nvPr/>
        </p:nvSpPr>
        <p:spPr>
          <a:xfrm>
            <a:off x="4854389" y="712695"/>
            <a:ext cx="1976717" cy="463923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853162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Livestock</a:t>
            </a:r>
            <a:endParaRPr lang="en-GB" dirty="0"/>
          </a:p>
        </p:txBody>
      </p:sp>
      <p:sp>
        <p:nvSpPr>
          <p:cNvPr id="3" name="Content Placeholder 2"/>
          <p:cNvSpPr>
            <a:spLocks noGrp="1"/>
          </p:cNvSpPr>
          <p:nvPr>
            <p:ph idx="1"/>
          </p:nvPr>
        </p:nvSpPr>
        <p:spPr>
          <a:xfrm>
            <a:off x="838200" y="1825625"/>
            <a:ext cx="4433047" cy="4252446"/>
          </a:xfrm>
        </p:spPr>
        <p:txBody>
          <a:bodyPr>
            <a:normAutofit fontScale="62500" lnSpcReduction="20000"/>
          </a:bodyPr>
          <a:lstStyle/>
          <a:p>
            <a:r>
              <a:rPr lang="en-GB" dirty="0"/>
              <a:t>Given the strong presence of dairy cooperatives, milk from cows/buffaloes is sold which contributes to revenues from the livestock</a:t>
            </a:r>
            <a:endParaRPr lang="en-GB" dirty="0" smtClean="0"/>
          </a:p>
          <a:p>
            <a:r>
              <a:rPr lang="en-GB" dirty="0" smtClean="0"/>
              <a:t>But maintaining </a:t>
            </a:r>
            <a:r>
              <a:rPr lang="en-GB" dirty="0"/>
              <a:t>livestock requires considerable investments in their food and </a:t>
            </a:r>
            <a:r>
              <a:rPr lang="en-GB" dirty="0" smtClean="0"/>
              <a:t>healthcare due to high milk yielding varieties.</a:t>
            </a:r>
          </a:p>
          <a:p>
            <a:r>
              <a:rPr lang="en-GB" dirty="0"/>
              <a:t>Prior to the intervention, farmers reported greater numbers of livestock. The traditional occupation of the </a:t>
            </a:r>
            <a:r>
              <a:rPr lang="en-GB" dirty="0" err="1"/>
              <a:t>Gollas</a:t>
            </a:r>
            <a:r>
              <a:rPr lang="en-GB" dirty="0"/>
              <a:t> and </a:t>
            </a:r>
            <a:r>
              <a:rPr lang="en-GB" dirty="0" err="1"/>
              <a:t>Kurubas</a:t>
            </a:r>
            <a:r>
              <a:rPr lang="en-GB" dirty="0"/>
              <a:t> is associated with shepherding. However, they reported the proportion of livestock has decreased over years. </a:t>
            </a:r>
            <a:endParaRPr lang="en-GB" dirty="0" smtClean="0"/>
          </a:p>
          <a:p>
            <a:r>
              <a:rPr lang="en-GB" dirty="0"/>
              <a:t>The availability of water post intervention has allowed farmers to grow maize which is used as fodder for livestock and reduced some expenses. </a:t>
            </a:r>
            <a:r>
              <a:rPr lang="en-GB" dirty="0" smtClean="0"/>
              <a:t> </a:t>
            </a:r>
            <a:endParaRPr lang="en-GB" dirty="0"/>
          </a:p>
        </p:txBody>
      </p:sp>
      <p:graphicFrame>
        <p:nvGraphicFramePr>
          <p:cNvPr id="4" name="Chart 3"/>
          <p:cNvGraphicFramePr/>
          <p:nvPr>
            <p:extLst>
              <p:ext uri="{D42A27DB-BD31-4B8C-83A1-F6EECF244321}">
                <p14:modId xmlns:p14="http://schemas.microsoft.com/office/powerpoint/2010/main" val="747492961"/>
              </p:ext>
            </p:extLst>
          </p:nvPr>
        </p:nvGraphicFramePr>
        <p:xfrm>
          <a:off x="5271246" y="1825625"/>
          <a:ext cx="6521825" cy="38355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139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1264</Words>
  <Application>Microsoft Office PowerPoint</Application>
  <PresentationFormat>Widescreen</PresentationFormat>
  <Paragraphs>129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Mangal</vt:lpstr>
      <vt:lpstr>Office Theme</vt:lpstr>
      <vt:lpstr>PowerPoint Presentation</vt:lpstr>
      <vt:lpstr>The Study Region</vt:lpstr>
      <vt:lpstr>Why Chikkaballapura?</vt:lpstr>
      <vt:lpstr>Study Methodology</vt:lpstr>
      <vt:lpstr>FINDINGS OF THE STUDY </vt:lpstr>
      <vt:lpstr>Characteristics of the region</vt:lpstr>
      <vt:lpstr>Impact on crop production…1</vt:lpstr>
      <vt:lpstr>Impact on Crop Production…2</vt:lpstr>
      <vt:lpstr>Impact on Livestock</vt:lpstr>
      <vt:lpstr>Impact on lives of farmers</vt:lpstr>
      <vt:lpstr> Labour and Migration  </vt:lpstr>
      <vt:lpstr>Challenges faced by farmers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water harvesting structures on lives and livelihoods of farmers</dc:title>
  <dc:creator>KIRAN KUMAR SEN</dc:creator>
  <cp:lastModifiedBy>KIRAN KUMAR SEN</cp:lastModifiedBy>
  <cp:revision>120</cp:revision>
  <dcterms:created xsi:type="dcterms:W3CDTF">2018-08-27T16:07:16Z</dcterms:created>
  <dcterms:modified xsi:type="dcterms:W3CDTF">2018-08-27T17:41:46Z</dcterms:modified>
</cp:coreProperties>
</file>