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1" r:id="rId7"/>
    <p:sldId id="260" r:id="rId8"/>
    <p:sldId id="262" r:id="rId9"/>
    <p:sldId id="264" r:id="rId10"/>
    <p:sldId id="263" r:id="rId11"/>
    <p:sldId id="268"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FCFBE40-6D6D-44EA-A647-C119387CA5DC}" type="datetimeFigureOut">
              <a:rPr lang="en-IN" smtClean="0"/>
              <a:t>27-08-2018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218102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FCFBE40-6D6D-44EA-A647-C119387CA5DC}" type="datetimeFigureOut">
              <a:rPr lang="en-IN" smtClean="0"/>
              <a:t>27-08-2018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99405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FCFBE40-6D6D-44EA-A647-C119387CA5DC}" type="datetimeFigureOut">
              <a:rPr lang="en-IN" smtClean="0"/>
              <a:t>27-08-2018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66139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FCFBE40-6D6D-44EA-A647-C119387CA5DC}" type="datetimeFigureOut">
              <a:rPr lang="en-IN" smtClean="0"/>
              <a:t>27-08-2018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35605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FBE40-6D6D-44EA-A647-C119387CA5DC}" type="datetimeFigureOut">
              <a:rPr lang="en-IN" smtClean="0"/>
              <a:t>27-08-2018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303510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FCFBE40-6D6D-44EA-A647-C119387CA5DC}" type="datetimeFigureOut">
              <a:rPr lang="en-IN" smtClean="0"/>
              <a:t>27-08-2018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174128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FCFBE40-6D6D-44EA-A647-C119387CA5DC}" type="datetimeFigureOut">
              <a:rPr lang="en-IN" smtClean="0"/>
              <a:t>27-08-2018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427813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FCFBE40-6D6D-44EA-A647-C119387CA5DC}" type="datetimeFigureOut">
              <a:rPr lang="en-IN" smtClean="0"/>
              <a:t>27-08-2018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404037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FBE40-6D6D-44EA-A647-C119387CA5DC}" type="datetimeFigureOut">
              <a:rPr lang="en-IN" smtClean="0"/>
              <a:t>27-08-2018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214368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FBE40-6D6D-44EA-A647-C119387CA5DC}" type="datetimeFigureOut">
              <a:rPr lang="en-IN" smtClean="0"/>
              <a:t>27-08-2018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427890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FBE40-6D6D-44EA-A647-C119387CA5DC}" type="datetimeFigureOut">
              <a:rPr lang="en-IN" smtClean="0"/>
              <a:t>27-08-2018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8DE447-A0D9-4785-9A22-838A50C4F5A6}" type="slidenum">
              <a:rPr lang="en-IN" smtClean="0"/>
              <a:t>‹#›</a:t>
            </a:fld>
            <a:endParaRPr lang="en-IN"/>
          </a:p>
        </p:txBody>
      </p:sp>
    </p:spTree>
    <p:extLst>
      <p:ext uri="{BB962C8B-B14F-4D97-AF65-F5344CB8AC3E}">
        <p14:creationId xmlns:p14="http://schemas.microsoft.com/office/powerpoint/2010/main" val="360029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FBE40-6D6D-44EA-A647-C119387CA5DC}" type="datetimeFigureOut">
              <a:rPr lang="en-IN" smtClean="0"/>
              <a:t>27-08-2018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DE447-A0D9-4785-9A22-838A50C4F5A6}" type="slidenum">
              <a:rPr lang="en-IN" smtClean="0"/>
              <a:t>‹#›</a:t>
            </a:fld>
            <a:endParaRPr lang="en-IN"/>
          </a:p>
        </p:txBody>
      </p:sp>
    </p:spTree>
    <p:extLst>
      <p:ext uri="{BB962C8B-B14F-4D97-AF65-F5344CB8AC3E}">
        <p14:creationId xmlns:p14="http://schemas.microsoft.com/office/powerpoint/2010/main" val="1956082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2974"/>
          </a:xfrm>
        </p:spPr>
        <p:txBody>
          <a:bodyPr>
            <a:normAutofit fontScale="90000"/>
          </a:bodyPr>
          <a:lstStyle/>
          <a:p>
            <a:r>
              <a:rPr lang="en-IN" dirty="0" smtClean="0"/>
              <a:t>Measuring the rural drudgery- a study from rural Rajasthan</a:t>
            </a:r>
            <a:endParaRPr lang="en-IN" dirty="0"/>
          </a:p>
        </p:txBody>
      </p:sp>
      <p:sp>
        <p:nvSpPr>
          <p:cNvPr id="3" name="Subtitle 2"/>
          <p:cNvSpPr>
            <a:spLocks noGrp="1"/>
          </p:cNvSpPr>
          <p:nvPr>
            <p:ph type="subTitle" idx="1"/>
          </p:nvPr>
        </p:nvSpPr>
        <p:spPr>
          <a:xfrm>
            <a:off x="1524000" y="4235559"/>
            <a:ext cx="6309815" cy="1673922"/>
          </a:xfrm>
        </p:spPr>
        <p:txBody>
          <a:bodyPr>
            <a:normAutofit/>
          </a:bodyPr>
          <a:lstStyle/>
          <a:p>
            <a:r>
              <a:rPr lang="en-IN" sz="2000" dirty="0"/>
              <a:t>29</a:t>
            </a:r>
            <a:r>
              <a:rPr lang="en-IN" sz="2000" baseline="30000" dirty="0"/>
              <a:t>th</a:t>
            </a:r>
            <a:r>
              <a:rPr lang="en-IN" sz="2000" dirty="0"/>
              <a:t> August, </a:t>
            </a:r>
            <a:r>
              <a:rPr lang="en-IN" sz="2000" dirty="0" smtClean="0"/>
              <a:t>2018</a:t>
            </a:r>
          </a:p>
          <a:p>
            <a:endParaRPr lang="en-IN" sz="2000" dirty="0" smtClean="0"/>
          </a:p>
          <a:p>
            <a:r>
              <a:rPr lang="en-IN" sz="2000" dirty="0" err="1" smtClean="0"/>
              <a:t>Dr.</a:t>
            </a:r>
            <a:r>
              <a:rPr lang="en-IN" sz="2000" dirty="0" smtClean="0"/>
              <a:t> Abhijeet Jadhav</a:t>
            </a:r>
          </a:p>
          <a:p>
            <a:r>
              <a:rPr lang="en-IN" sz="2000" dirty="0" smtClean="0"/>
              <a:t>Senior researcher- </a:t>
            </a:r>
            <a:r>
              <a:rPr lang="en-IN" sz="2000" dirty="0" err="1" smtClean="0"/>
              <a:t>Vikas</a:t>
            </a:r>
            <a:r>
              <a:rPr lang="en-IN" sz="2000" dirty="0" smtClean="0"/>
              <a:t> </a:t>
            </a:r>
            <a:r>
              <a:rPr lang="en-IN" sz="2000" dirty="0" err="1" smtClean="0"/>
              <a:t>Anvesh</a:t>
            </a:r>
            <a:r>
              <a:rPr lang="en-IN" sz="2000" dirty="0" smtClean="0"/>
              <a:t> Foundation </a:t>
            </a:r>
            <a:endParaRPr lang="en-IN"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500" y="2947916"/>
            <a:ext cx="3563178" cy="3563178"/>
          </a:xfrm>
          <a:prstGeom prst="rect">
            <a:avLst/>
          </a:prstGeom>
        </p:spPr>
      </p:pic>
      <p:pic>
        <p:nvPicPr>
          <p:cNvPr id="5" name="Picture 4"/>
          <p:cNvPicPr>
            <a:picLocks noChangeAspect="1"/>
          </p:cNvPicPr>
          <p:nvPr/>
        </p:nvPicPr>
        <p:blipFill rotWithShape="1">
          <a:blip r:embed="rId3">
            <a:biLevel thresh="75000"/>
            <a:extLst>
              <a:ext uri="{28A0092B-C50C-407E-A947-70E740481C1C}">
                <a14:useLocalDpi xmlns:a14="http://schemas.microsoft.com/office/drawing/2010/main" val="0"/>
              </a:ext>
            </a:extLst>
          </a:blip>
          <a:srcRect l="27888" r="28027" b="36427"/>
          <a:stretch/>
        </p:blipFill>
        <p:spPr>
          <a:xfrm>
            <a:off x="0" y="12141"/>
            <a:ext cx="3240983" cy="12213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0" y="265941"/>
            <a:ext cx="1136378" cy="713758"/>
          </a:xfrm>
          <a:prstGeom prst="rect">
            <a:avLst/>
          </a:prstGeom>
        </p:spPr>
      </p:pic>
    </p:spTree>
    <p:extLst>
      <p:ext uri="{BB962C8B-B14F-4D97-AF65-F5344CB8AC3E}">
        <p14:creationId xmlns:p14="http://schemas.microsoft.com/office/powerpoint/2010/main" val="3095395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Discussion </a:t>
            </a:r>
            <a:r>
              <a:rPr lang="en-IN" dirty="0" smtClean="0"/>
              <a:t>and conclusions  </a:t>
            </a:r>
            <a:endParaRPr lang="en-IN" dirty="0"/>
          </a:p>
        </p:txBody>
      </p:sp>
      <p:sp>
        <p:nvSpPr>
          <p:cNvPr id="3" name="Content Placeholder 2"/>
          <p:cNvSpPr>
            <a:spLocks noGrp="1"/>
          </p:cNvSpPr>
          <p:nvPr>
            <p:ph idx="1"/>
          </p:nvPr>
        </p:nvSpPr>
        <p:spPr/>
        <p:txBody>
          <a:bodyPr>
            <a:normAutofit fontScale="85000" lnSpcReduction="10000"/>
          </a:bodyPr>
          <a:lstStyle/>
          <a:p>
            <a:r>
              <a:rPr lang="en-IN" dirty="0"/>
              <a:t>The burden of MSDs, as well as uterine prolapse, is higher in </a:t>
            </a:r>
            <a:r>
              <a:rPr lang="en-IN" dirty="0" smtClean="0"/>
              <a:t>the rural </a:t>
            </a:r>
            <a:r>
              <a:rPr lang="en-IN" dirty="0"/>
              <a:t>women and it is likely to be contributed by continuous strenuous physical work. </a:t>
            </a:r>
            <a:endParaRPr lang="en-IN" dirty="0" smtClean="0"/>
          </a:p>
          <a:p>
            <a:r>
              <a:rPr lang="en-IN" dirty="0" smtClean="0"/>
              <a:t>At </a:t>
            </a:r>
            <a:r>
              <a:rPr lang="en-IN" dirty="0"/>
              <a:t>least </a:t>
            </a:r>
            <a:r>
              <a:rPr lang="en-IN" dirty="0" smtClean="0"/>
              <a:t>2.8 </a:t>
            </a:r>
            <a:r>
              <a:rPr lang="en-IN" dirty="0"/>
              <a:t>hours of strenuous physical activity per women per day can be reduced with the provision of the basic facility of LPG and water at the doorstep. </a:t>
            </a:r>
            <a:endParaRPr lang="en-IN" dirty="0" smtClean="0"/>
          </a:p>
          <a:p>
            <a:r>
              <a:rPr lang="en-IN" dirty="0" smtClean="0"/>
              <a:t>If </a:t>
            </a:r>
            <a:r>
              <a:rPr lang="en-IN" dirty="0"/>
              <a:t>electricity and animal forage is provided, at least two hours’ drudgery can be reduced further. </a:t>
            </a:r>
            <a:endParaRPr lang="en-IN" dirty="0" smtClean="0"/>
          </a:p>
          <a:p>
            <a:r>
              <a:rPr lang="en-IN" dirty="0" smtClean="0"/>
              <a:t>There </a:t>
            </a:r>
            <a:r>
              <a:rPr lang="en-IN" dirty="0"/>
              <a:t>is a scope to reduce </a:t>
            </a:r>
            <a:r>
              <a:rPr lang="en-IN" dirty="0" smtClean="0"/>
              <a:t>this drudgery </a:t>
            </a:r>
            <a:r>
              <a:rPr lang="en-IN" dirty="0"/>
              <a:t>considerably. This will also make the lives of women less burdensome and will create a scope to utilize it for the individual as well as social development and improving livelihoods. </a:t>
            </a:r>
            <a:endParaRPr lang="en-IN" dirty="0" smtClean="0"/>
          </a:p>
          <a:p>
            <a:r>
              <a:rPr lang="en-IN" dirty="0" smtClean="0"/>
              <a:t>However</a:t>
            </a:r>
            <a:r>
              <a:rPr lang="en-IN" dirty="0"/>
              <a:t>, the disability burden due to domestic work on rural women needs to be </a:t>
            </a:r>
            <a:r>
              <a:rPr lang="en-IN" dirty="0" smtClean="0"/>
              <a:t>studied </a:t>
            </a:r>
            <a:r>
              <a:rPr lang="en-IN" dirty="0"/>
              <a:t>further </a:t>
            </a:r>
            <a:r>
              <a:rPr lang="en-IN" dirty="0" smtClean="0"/>
              <a:t>in </a:t>
            </a:r>
            <a:r>
              <a:rPr lang="en-IN" dirty="0"/>
              <a:t>order to have effective measures to reduce it.</a:t>
            </a:r>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5611" y="5955021"/>
            <a:ext cx="1136378" cy="713758"/>
          </a:xfrm>
          <a:prstGeom prst="rect">
            <a:avLst/>
          </a:prstGeom>
        </p:spPr>
      </p:pic>
    </p:spTree>
    <p:extLst>
      <p:ext uri="{BB962C8B-B14F-4D97-AF65-F5344CB8AC3E}">
        <p14:creationId xmlns:p14="http://schemas.microsoft.com/office/powerpoint/2010/main" val="3136011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Diagonal Corner Rectangle 19"/>
          <p:cNvSpPr>
            <a:spLocks/>
          </p:cNvSpPr>
          <p:nvPr/>
        </p:nvSpPr>
        <p:spPr bwMode="auto">
          <a:xfrm>
            <a:off x="7661520" y="5708267"/>
            <a:ext cx="1228725" cy="962025"/>
          </a:xfrm>
          <a:custGeom>
            <a:avLst/>
            <a:gdLst>
              <a:gd name="T0" fmla="*/ 0 w 1228725"/>
              <a:gd name="T1" fmla="*/ 0 h 962025"/>
              <a:gd name="T2" fmla="*/ 1066797 w 1228725"/>
              <a:gd name="T3" fmla="*/ 0 h 962025"/>
              <a:gd name="T4" fmla="*/ 1228725 w 1228725"/>
              <a:gd name="T5" fmla="*/ 161928 h 962025"/>
              <a:gd name="T6" fmla="*/ 1228725 w 1228725"/>
              <a:gd name="T7" fmla="*/ 962025 h 962025"/>
              <a:gd name="T8" fmla="*/ 1228725 w 1228725"/>
              <a:gd name="T9" fmla="*/ 962025 h 962025"/>
              <a:gd name="T10" fmla="*/ 161928 w 1228725"/>
              <a:gd name="T11" fmla="*/ 962025 h 962025"/>
              <a:gd name="T12" fmla="*/ 0 w 1228725"/>
              <a:gd name="T13" fmla="*/ 800097 h 962025"/>
              <a:gd name="T14" fmla="*/ 0 w 1228725"/>
              <a:gd name="T15" fmla="*/ 0 h 962025"/>
              <a:gd name="T16" fmla="*/ 0 w 1228725"/>
              <a:gd name="T17" fmla="*/ 0 h 962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8725"/>
              <a:gd name="T28" fmla="*/ 0 h 962025"/>
              <a:gd name="T29" fmla="*/ 1228725 w 1228725"/>
              <a:gd name="T30" fmla="*/ 962025 h 962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8725" h="962025">
                <a:moveTo>
                  <a:pt x="0" y="0"/>
                </a:moveTo>
                <a:lnTo>
                  <a:pt x="1066797" y="0"/>
                </a:lnTo>
                <a:cubicBezTo>
                  <a:pt x="1156227" y="0"/>
                  <a:pt x="1228725" y="72498"/>
                  <a:pt x="1228725" y="161928"/>
                </a:cubicBezTo>
                <a:lnTo>
                  <a:pt x="1228725" y="962025"/>
                </a:lnTo>
                <a:lnTo>
                  <a:pt x="161928" y="962025"/>
                </a:lnTo>
                <a:cubicBezTo>
                  <a:pt x="72498" y="962025"/>
                  <a:pt x="0" y="889527"/>
                  <a:pt x="0" y="800097"/>
                </a:cubicBezTo>
                <a:lnTo>
                  <a:pt x="0" y="0"/>
                </a:lnTo>
                <a:close/>
              </a:path>
            </a:pathLst>
          </a:custGeom>
          <a:solidFill>
            <a:srgbClr val="FFD966"/>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Excessive suffering, low QOL</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8" name="Round Diagonal Corner Rectangle 18"/>
          <p:cNvSpPr>
            <a:spLocks/>
          </p:cNvSpPr>
          <p:nvPr/>
        </p:nvSpPr>
        <p:spPr bwMode="auto">
          <a:xfrm>
            <a:off x="3472523" y="5708268"/>
            <a:ext cx="1295400" cy="962025"/>
          </a:xfrm>
          <a:custGeom>
            <a:avLst/>
            <a:gdLst>
              <a:gd name="T0" fmla="*/ 160341 w 1295400"/>
              <a:gd name="T1" fmla="*/ 0 h 962025"/>
              <a:gd name="T2" fmla="*/ 1295400 w 1295400"/>
              <a:gd name="T3" fmla="*/ 0 h 962025"/>
              <a:gd name="T4" fmla="*/ 1295400 w 1295400"/>
              <a:gd name="T5" fmla="*/ 0 h 962025"/>
              <a:gd name="T6" fmla="*/ 1295400 w 1295400"/>
              <a:gd name="T7" fmla="*/ 801684 h 962025"/>
              <a:gd name="T8" fmla="*/ 1135059 w 1295400"/>
              <a:gd name="T9" fmla="*/ 962025 h 962025"/>
              <a:gd name="T10" fmla="*/ 0 w 1295400"/>
              <a:gd name="T11" fmla="*/ 962025 h 962025"/>
              <a:gd name="T12" fmla="*/ 0 w 1295400"/>
              <a:gd name="T13" fmla="*/ 962025 h 962025"/>
              <a:gd name="T14" fmla="*/ 0 w 1295400"/>
              <a:gd name="T15" fmla="*/ 160341 h 962025"/>
              <a:gd name="T16" fmla="*/ 160341 w 1295400"/>
              <a:gd name="T17" fmla="*/ 0 h 962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5400"/>
              <a:gd name="T28" fmla="*/ 0 h 962025"/>
              <a:gd name="T29" fmla="*/ 1295400 w 1295400"/>
              <a:gd name="T30" fmla="*/ 962025 h 962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5400" h="962025">
                <a:moveTo>
                  <a:pt x="160341" y="0"/>
                </a:moveTo>
                <a:lnTo>
                  <a:pt x="1295400" y="0"/>
                </a:lnTo>
                <a:lnTo>
                  <a:pt x="1295400" y="801684"/>
                </a:lnTo>
                <a:cubicBezTo>
                  <a:pt x="1295400" y="890238"/>
                  <a:pt x="1223613" y="962025"/>
                  <a:pt x="1135059" y="962025"/>
                </a:cubicBezTo>
                <a:lnTo>
                  <a:pt x="0" y="962025"/>
                </a:lnTo>
                <a:lnTo>
                  <a:pt x="0" y="160341"/>
                </a:lnTo>
                <a:cubicBezTo>
                  <a:pt x="0" y="71787"/>
                  <a:pt x="71787" y="0"/>
                  <a:pt x="160341" y="0"/>
                </a:cubicBezTo>
                <a:close/>
              </a:path>
            </a:pathLst>
          </a:custGeom>
          <a:solidFill>
            <a:srgbClr val="FFD966"/>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No possibility of developmental activities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Rounded Rectangle 1"/>
          <p:cNvSpPr>
            <a:spLocks noChangeArrowheads="1"/>
          </p:cNvSpPr>
          <p:nvPr/>
        </p:nvSpPr>
        <p:spPr bwMode="auto">
          <a:xfrm>
            <a:off x="4039737" y="1175835"/>
            <a:ext cx="1697734" cy="1003300"/>
          </a:xfrm>
          <a:prstGeom prst="roundRect">
            <a:avLst>
              <a:gd name="adj" fmla="val 9722"/>
            </a:avLst>
          </a:prstGeom>
          <a:solidFill>
            <a:srgbClr val="DEEAF6"/>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Poverty &amp; lack of employment </a:t>
            </a:r>
            <a:endParaRPr kumimoji="0" lang="en-US" altLang="en-US" sz="2800" b="1"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2"/>
          <p:cNvSpPr>
            <a:spLocks noChangeArrowheads="1"/>
          </p:cNvSpPr>
          <p:nvPr/>
        </p:nvSpPr>
        <p:spPr bwMode="auto">
          <a:xfrm>
            <a:off x="6494705" y="1209049"/>
            <a:ext cx="1649616" cy="871660"/>
          </a:xfrm>
          <a:prstGeom prst="roundRect">
            <a:avLst>
              <a:gd name="adj" fmla="val 16667"/>
            </a:avLst>
          </a:prstGeom>
          <a:solidFill>
            <a:srgbClr val="DEEAF6"/>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Social norms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0000"/>
                </a:solidFill>
                <a:latin typeface="Calibri" panose="020F0502020204030204" pitchFamily="34" charset="0"/>
                <a:ea typeface="Calibri" panose="020F0502020204030204" pitchFamily="34" charset="0"/>
                <a:cs typeface="Mangal" panose="02040503050203030202" pitchFamily="18" charset="0"/>
              </a:rPr>
              <a:t>e.g.- Women’s role</a:t>
            </a:r>
            <a:r>
              <a:rPr kumimoji="0" lang="en-US"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3"/>
          <p:cNvSpPr>
            <a:spLocks noChangeArrowheads="1"/>
          </p:cNvSpPr>
          <p:nvPr/>
        </p:nvSpPr>
        <p:spPr bwMode="auto">
          <a:xfrm>
            <a:off x="8358759" y="2179134"/>
            <a:ext cx="1645050" cy="920749"/>
          </a:xfrm>
          <a:prstGeom prst="roundRect">
            <a:avLst>
              <a:gd name="adj" fmla="val 16667"/>
            </a:avLst>
          </a:prstGeom>
          <a:solidFill>
            <a:srgbClr val="DEEAF6"/>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Lack of access to health &amp; education-</a:t>
            </a:r>
            <a:r>
              <a:rPr kumimoji="0" lang="en-US" altLang="en-US" sz="1600" b="1" i="0" u="none" strike="noStrike" cap="none" normalizeH="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aseline="0" dirty="0" smtClean="0">
                <a:solidFill>
                  <a:srgbClr val="000000"/>
                </a:solidFill>
                <a:latin typeface="Calibri" panose="020F0502020204030204" pitchFamily="34" charset="0"/>
                <a:cs typeface="Mangal" panose="02040503050203030202" pitchFamily="18" charset="0"/>
              </a:rPr>
              <a:t>No</a:t>
            </a:r>
            <a:r>
              <a:rPr lang="en-US" altLang="en-US" sz="1600" dirty="0" smtClean="0">
                <a:solidFill>
                  <a:srgbClr val="000000"/>
                </a:solidFill>
                <a:latin typeface="Calibri" panose="020F0502020204030204" pitchFamily="34" charset="0"/>
                <a:cs typeface="Mangal" panose="02040503050203030202" pitchFamily="18" charset="0"/>
              </a:rPr>
              <a:t> awareness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7" name="Rounded Rectangle 4"/>
          <p:cNvSpPr>
            <a:spLocks noChangeArrowheads="1"/>
          </p:cNvSpPr>
          <p:nvPr/>
        </p:nvSpPr>
        <p:spPr bwMode="auto">
          <a:xfrm>
            <a:off x="5370701" y="3939102"/>
            <a:ext cx="1566919" cy="750312"/>
          </a:xfrm>
          <a:prstGeom prst="roundRect">
            <a:avLst>
              <a:gd name="adj" fmla="val 16667"/>
            </a:avLst>
          </a:prstGeom>
          <a:noFill/>
          <a:ln w="19050">
            <a:solidFill>
              <a:srgbClr val="1F4D78"/>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Excessive Physical activities </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5"/>
          <p:cNvSpPr>
            <a:spLocks noChangeArrowheads="1"/>
          </p:cNvSpPr>
          <p:nvPr/>
        </p:nvSpPr>
        <p:spPr bwMode="auto">
          <a:xfrm>
            <a:off x="6963221" y="5112832"/>
            <a:ext cx="1181100" cy="685800"/>
          </a:xfrm>
          <a:prstGeom prst="roundRect">
            <a:avLst>
              <a:gd name="adj" fmla="val 16667"/>
            </a:avLst>
          </a:prstGeom>
          <a:solidFill>
            <a:srgbClr val="8496B0"/>
          </a:solidFill>
          <a:ln w="19050">
            <a:solidFill>
              <a:srgbClr val="7030A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Adverse health impacts </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9" name="Rounded Rectangle 7"/>
          <p:cNvSpPr>
            <a:spLocks noChangeArrowheads="1"/>
          </p:cNvSpPr>
          <p:nvPr/>
        </p:nvSpPr>
        <p:spPr bwMode="auto">
          <a:xfrm>
            <a:off x="2032132" y="2179134"/>
            <a:ext cx="1701049" cy="920749"/>
          </a:xfrm>
          <a:prstGeom prst="roundRect">
            <a:avLst>
              <a:gd name="adj" fmla="val 16667"/>
            </a:avLst>
          </a:prstGeom>
          <a:solidFill>
            <a:srgbClr val="DEEAF6"/>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Lack of basic facilities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err="1" smtClean="0">
                <a:solidFill>
                  <a:srgbClr val="000000"/>
                </a:solidFill>
                <a:latin typeface="Calibri" panose="020F0502020204030204" pitchFamily="34" charset="0"/>
                <a:ea typeface="Calibri" panose="020F0502020204030204" pitchFamily="34" charset="0"/>
                <a:cs typeface="Mangal" panose="02040503050203030202" pitchFamily="18" charset="0"/>
              </a:rPr>
              <a:t>e.g</a:t>
            </a:r>
            <a:r>
              <a:rPr lang="en-US" altLang="en-US" sz="1600" dirty="0" smtClean="0">
                <a:solidFill>
                  <a:srgbClr val="000000"/>
                </a:solidFill>
                <a:latin typeface="Calibri" panose="020F0502020204030204" pitchFamily="34" charset="0"/>
                <a:ea typeface="Calibri" panose="020F0502020204030204" pitchFamily="34" charset="0"/>
                <a:cs typeface="Mangal" panose="02040503050203030202" pitchFamily="18" charset="0"/>
              </a:rPr>
              <a:t>- Water, LPG</a:t>
            </a:r>
            <a:r>
              <a:rPr kumimoji="0" lang="en-US"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0" name="Rounded Rectangle 6"/>
          <p:cNvSpPr>
            <a:spLocks noChangeArrowheads="1"/>
          </p:cNvSpPr>
          <p:nvPr/>
        </p:nvSpPr>
        <p:spPr bwMode="auto">
          <a:xfrm>
            <a:off x="4332532" y="5103307"/>
            <a:ext cx="1095375" cy="704850"/>
          </a:xfrm>
          <a:prstGeom prst="roundRect">
            <a:avLst>
              <a:gd name="adj" fmla="val 16667"/>
            </a:avLst>
          </a:prstGeom>
          <a:solidFill>
            <a:srgbClr val="8496B0"/>
          </a:solidFill>
          <a:ln w="19050">
            <a:solidFill>
              <a:srgbClr val="7030A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Lack of energy &amp; time </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cxnSp>
        <p:nvCxnSpPr>
          <p:cNvPr id="11" name="Straight Arrow Connector 10"/>
          <p:cNvCxnSpPr/>
          <p:nvPr/>
        </p:nvCxnSpPr>
        <p:spPr>
          <a:xfrm>
            <a:off x="3599051" y="3004633"/>
            <a:ext cx="1771650" cy="11239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5427907" y="4722183"/>
            <a:ext cx="619125" cy="571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6315521" y="4689414"/>
            <a:ext cx="647700" cy="5905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6494706" y="2080708"/>
            <a:ext cx="697664" cy="18583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4" idx="2"/>
          </p:cNvCxnSpPr>
          <p:nvPr/>
        </p:nvCxnSpPr>
        <p:spPr>
          <a:xfrm>
            <a:off x="4888604" y="2179135"/>
            <a:ext cx="952638" cy="17599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6955892" y="3099883"/>
            <a:ext cx="1753378" cy="1193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13531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Diagonal Corner Rectangle 19"/>
          <p:cNvSpPr>
            <a:spLocks/>
          </p:cNvSpPr>
          <p:nvPr/>
        </p:nvSpPr>
        <p:spPr bwMode="auto">
          <a:xfrm>
            <a:off x="7661520" y="5708267"/>
            <a:ext cx="1228725" cy="962025"/>
          </a:xfrm>
          <a:custGeom>
            <a:avLst/>
            <a:gdLst>
              <a:gd name="T0" fmla="*/ 0 w 1228725"/>
              <a:gd name="T1" fmla="*/ 0 h 962025"/>
              <a:gd name="T2" fmla="*/ 1066797 w 1228725"/>
              <a:gd name="T3" fmla="*/ 0 h 962025"/>
              <a:gd name="T4" fmla="*/ 1228725 w 1228725"/>
              <a:gd name="T5" fmla="*/ 161928 h 962025"/>
              <a:gd name="T6" fmla="*/ 1228725 w 1228725"/>
              <a:gd name="T7" fmla="*/ 962025 h 962025"/>
              <a:gd name="T8" fmla="*/ 1228725 w 1228725"/>
              <a:gd name="T9" fmla="*/ 962025 h 962025"/>
              <a:gd name="T10" fmla="*/ 161928 w 1228725"/>
              <a:gd name="T11" fmla="*/ 962025 h 962025"/>
              <a:gd name="T12" fmla="*/ 0 w 1228725"/>
              <a:gd name="T13" fmla="*/ 800097 h 962025"/>
              <a:gd name="T14" fmla="*/ 0 w 1228725"/>
              <a:gd name="T15" fmla="*/ 0 h 962025"/>
              <a:gd name="T16" fmla="*/ 0 w 1228725"/>
              <a:gd name="T17" fmla="*/ 0 h 962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8725"/>
              <a:gd name="T28" fmla="*/ 0 h 962025"/>
              <a:gd name="T29" fmla="*/ 1228725 w 1228725"/>
              <a:gd name="T30" fmla="*/ 962025 h 962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8725" h="962025">
                <a:moveTo>
                  <a:pt x="0" y="0"/>
                </a:moveTo>
                <a:lnTo>
                  <a:pt x="1066797" y="0"/>
                </a:lnTo>
                <a:cubicBezTo>
                  <a:pt x="1156227" y="0"/>
                  <a:pt x="1228725" y="72498"/>
                  <a:pt x="1228725" y="161928"/>
                </a:cubicBezTo>
                <a:lnTo>
                  <a:pt x="1228725" y="962025"/>
                </a:lnTo>
                <a:lnTo>
                  <a:pt x="161928" y="962025"/>
                </a:lnTo>
                <a:cubicBezTo>
                  <a:pt x="72498" y="962025"/>
                  <a:pt x="0" y="889527"/>
                  <a:pt x="0" y="800097"/>
                </a:cubicBezTo>
                <a:lnTo>
                  <a:pt x="0" y="0"/>
                </a:lnTo>
                <a:close/>
              </a:path>
            </a:pathLst>
          </a:custGeom>
          <a:solidFill>
            <a:srgbClr val="FFD966"/>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Excessive suffering, low QOL</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18" name="Round Diagonal Corner Rectangle 18"/>
          <p:cNvSpPr>
            <a:spLocks/>
          </p:cNvSpPr>
          <p:nvPr/>
        </p:nvSpPr>
        <p:spPr bwMode="auto">
          <a:xfrm>
            <a:off x="3472523" y="5708268"/>
            <a:ext cx="1295400" cy="962025"/>
          </a:xfrm>
          <a:custGeom>
            <a:avLst/>
            <a:gdLst>
              <a:gd name="T0" fmla="*/ 160341 w 1295400"/>
              <a:gd name="T1" fmla="*/ 0 h 962025"/>
              <a:gd name="T2" fmla="*/ 1295400 w 1295400"/>
              <a:gd name="T3" fmla="*/ 0 h 962025"/>
              <a:gd name="T4" fmla="*/ 1295400 w 1295400"/>
              <a:gd name="T5" fmla="*/ 0 h 962025"/>
              <a:gd name="T6" fmla="*/ 1295400 w 1295400"/>
              <a:gd name="T7" fmla="*/ 801684 h 962025"/>
              <a:gd name="T8" fmla="*/ 1135059 w 1295400"/>
              <a:gd name="T9" fmla="*/ 962025 h 962025"/>
              <a:gd name="T10" fmla="*/ 0 w 1295400"/>
              <a:gd name="T11" fmla="*/ 962025 h 962025"/>
              <a:gd name="T12" fmla="*/ 0 w 1295400"/>
              <a:gd name="T13" fmla="*/ 962025 h 962025"/>
              <a:gd name="T14" fmla="*/ 0 w 1295400"/>
              <a:gd name="T15" fmla="*/ 160341 h 962025"/>
              <a:gd name="T16" fmla="*/ 160341 w 1295400"/>
              <a:gd name="T17" fmla="*/ 0 h 962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5400"/>
              <a:gd name="T28" fmla="*/ 0 h 962025"/>
              <a:gd name="T29" fmla="*/ 1295400 w 1295400"/>
              <a:gd name="T30" fmla="*/ 962025 h 962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5400" h="962025">
                <a:moveTo>
                  <a:pt x="160341" y="0"/>
                </a:moveTo>
                <a:lnTo>
                  <a:pt x="1295400" y="0"/>
                </a:lnTo>
                <a:lnTo>
                  <a:pt x="1295400" y="801684"/>
                </a:lnTo>
                <a:cubicBezTo>
                  <a:pt x="1295400" y="890238"/>
                  <a:pt x="1223613" y="962025"/>
                  <a:pt x="1135059" y="962025"/>
                </a:cubicBezTo>
                <a:lnTo>
                  <a:pt x="0" y="962025"/>
                </a:lnTo>
                <a:lnTo>
                  <a:pt x="0" y="160341"/>
                </a:lnTo>
                <a:cubicBezTo>
                  <a:pt x="0" y="71787"/>
                  <a:pt x="71787" y="0"/>
                  <a:pt x="160341" y="0"/>
                </a:cubicBezTo>
                <a:close/>
              </a:path>
            </a:pathLst>
          </a:custGeom>
          <a:solidFill>
            <a:srgbClr val="FFD966"/>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No possibility of developmental activities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4" name="Rounded Rectangle 1"/>
          <p:cNvSpPr>
            <a:spLocks noChangeArrowheads="1"/>
          </p:cNvSpPr>
          <p:nvPr/>
        </p:nvSpPr>
        <p:spPr bwMode="auto">
          <a:xfrm>
            <a:off x="4293323" y="1309183"/>
            <a:ext cx="1444148" cy="869951"/>
          </a:xfrm>
          <a:prstGeom prst="roundRect">
            <a:avLst>
              <a:gd name="adj" fmla="val 9722"/>
            </a:avLst>
          </a:prstGeom>
          <a:solidFill>
            <a:srgbClr val="DEEAF6"/>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Poverty &amp; lack of employment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2"/>
          <p:cNvSpPr>
            <a:spLocks noChangeArrowheads="1"/>
          </p:cNvSpPr>
          <p:nvPr/>
        </p:nvSpPr>
        <p:spPr bwMode="auto">
          <a:xfrm>
            <a:off x="6494705" y="1352550"/>
            <a:ext cx="1166815" cy="728158"/>
          </a:xfrm>
          <a:prstGeom prst="roundRect">
            <a:avLst>
              <a:gd name="adj" fmla="val 16667"/>
            </a:avLst>
          </a:prstGeom>
          <a:solidFill>
            <a:srgbClr val="DEEAF6"/>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Social norms </a:t>
            </a:r>
            <a:endParaRPr kumimoji="0" lang="en-US" altLang="en-US" sz="2800" b="0" i="0" u="none" strike="noStrike" cap="none" normalizeH="0" baseline="0" smtClean="0">
              <a:ln>
                <a:noFill/>
              </a:ln>
              <a:solidFill>
                <a:schemeClr val="tx1"/>
              </a:solidFill>
              <a:effectLst/>
              <a:latin typeface="Arial" panose="020B0604020202020204" pitchFamily="34" charset="0"/>
            </a:endParaRPr>
          </a:p>
        </p:txBody>
      </p:sp>
      <p:sp>
        <p:nvSpPr>
          <p:cNvPr id="6" name="Rounded Rectangle 3"/>
          <p:cNvSpPr>
            <a:spLocks noChangeArrowheads="1"/>
          </p:cNvSpPr>
          <p:nvPr/>
        </p:nvSpPr>
        <p:spPr bwMode="auto">
          <a:xfrm>
            <a:off x="8358759" y="2347408"/>
            <a:ext cx="1426686" cy="752475"/>
          </a:xfrm>
          <a:prstGeom prst="roundRect">
            <a:avLst>
              <a:gd name="adj" fmla="val 16667"/>
            </a:avLst>
          </a:prstGeom>
          <a:solidFill>
            <a:srgbClr val="DEEAF6"/>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Lack of access to health &amp; education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7" name="Rounded Rectangle 4"/>
          <p:cNvSpPr>
            <a:spLocks noChangeArrowheads="1"/>
          </p:cNvSpPr>
          <p:nvPr/>
        </p:nvSpPr>
        <p:spPr bwMode="auto">
          <a:xfrm>
            <a:off x="5370701" y="3939102"/>
            <a:ext cx="1566919" cy="750312"/>
          </a:xfrm>
          <a:prstGeom prst="roundRect">
            <a:avLst>
              <a:gd name="adj" fmla="val 16667"/>
            </a:avLst>
          </a:prstGeom>
          <a:noFill/>
          <a:ln w="19050">
            <a:solidFill>
              <a:srgbClr val="1F4D78"/>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Excessive Physical activities </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5"/>
          <p:cNvSpPr>
            <a:spLocks noChangeArrowheads="1"/>
          </p:cNvSpPr>
          <p:nvPr/>
        </p:nvSpPr>
        <p:spPr bwMode="auto">
          <a:xfrm>
            <a:off x="6963221" y="5112832"/>
            <a:ext cx="1181100" cy="685800"/>
          </a:xfrm>
          <a:prstGeom prst="roundRect">
            <a:avLst>
              <a:gd name="adj" fmla="val 16667"/>
            </a:avLst>
          </a:prstGeom>
          <a:solidFill>
            <a:srgbClr val="8496B0"/>
          </a:solidFill>
          <a:ln w="19050">
            <a:solidFill>
              <a:srgbClr val="7030A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Adverse health impacts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9" name="Rounded Rectangle 7"/>
          <p:cNvSpPr>
            <a:spLocks noChangeArrowheads="1"/>
          </p:cNvSpPr>
          <p:nvPr/>
        </p:nvSpPr>
        <p:spPr bwMode="auto">
          <a:xfrm>
            <a:off x="2388359" y="2347408"/>
            <a:ext cx="1344822" cy="752475"/>
          </a:xfrm>
          <a:prstGeom prst="roundRect">
            <a:avLst>
              <a:gd name="adj" fmla="val 16667"/>
            </a:avLst>
          </a:prstGeom>
          <a:solidFill>
            <a:srgbClr val="DEEAF6"/>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Lack of basic facilities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0" name="Rounded Rectangle 6"/>
          <p:cNvSpPr>
            <a:spLocks noChangeArrowheads="1"/>
          </p:cNvSpPr>
          <p:nvPr/>
        </p:nvSpPr>
        <p:spPr bwMode="auto">
          <a:xfrm>
            <a:off x="4332532" y="5103307"/>
            <a:ext cx="1095375" cy="704850"/>
          </a:xfrm>
          <a:prstGeom prst="roundRect">
            <a:avLst>
              <a:gd name="adj" fmla="val 16667"/>
            </a:avLst>
          </a:prstGeom>
          <a:solidFill>
            <a:srgbClr val="8496B0"/>
          </a:solidFill>
          <a:ln w="19050">
            <a:solidFill>
              <a:srgbClr val="7030A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Lack of energy &amp; time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cxnSp>
        <p:nvCxnSpPr>
          <p:cNvPr id="11" name="Straight Arrow Connector 10"/>
          <p:cNvCxnSpPr/>
          <p:nvPr/>
        </p:nvCxnSpPr>
        <p:spPr>
          <a:xfrm>
            <a:off x="3599051" y="3004633"/>
            <a:ext cx="1771650" cy="11239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5427907" y="4722183"/>
            <a:ext cx="619125" cy="571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6315521" y="4689414"/>
            <a:ext cx="647700" cy="5905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6494706" y="2080708"/>
            <a:ext cx="697664" cy="18583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4" idx="2"/>
          </p:cNvCxnSpPr>
          <p:nvPr/>
        </p:nvCxnSpPr>
        <p:spPr>
          <a:xfrm>
            <a:off x="5015397" y="2179134"/>
            <a:ext cx="825845" cy="17599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6955892" y="3099883"/>
            <a:ext cx="1753378" cy="1193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Oval 14"/>
          <p:cNvSpPr>
            <a:spLocks noChangeArrowheads="1"/>
          </p:cNvSpPr>
          <p:nvPr/>
        </p:nvSpPr>
        <p:spPr bwMode="auto">
          <a:xfrm>
            <a:off x="1392072" y="1201738"/>
            <a:ext cx="2058233" cy="1164720"/>
          </a:xfrm>
          <a:prstGeom prst="ellipse">
            <a:avLst/>
          </a:prstGeom>
          <a:solidFill>
            <a:srgbClr val="FFF2CC"/>
          </a:solidFill>
          <a:ln w="12700">
            <a:solidFill>
              <a:srgbClr val="823B0B"/>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Push for policy reach, Promotion of basic rights </a:t>
            </a:r>
            <a:endParaRPr kumimoji="0" lang="en-US" altLang="en-US" sz="2800" b="1" i="0" u="none" strike="noStrike" cap="none" normalizeH="0" baseline="0" dirty="0" smtClean="0">
              <a:ln>
                <a:noFill/>
              </a:ln>
              <a:solidFill>
                <a:schemeClr val="tx1"/>
              </a:solidFill>
              <a:effectLst/>
              <a:latin typeface="Arial" panose="020B0604020202020204" pitchFamily="34" charset="0"/>
            </a:endParaRPr>
          </a:p>
        </p:txBody>
      </p:sp>
      <p:sp>
        <p:nvSpPr>
          <p:cNvPr id="19" name="Oval 15"/>
          <p:cNvSpPr>
            <a:spLocks noChangeArrowheads="1"/>
          </p:cNvSpPr>
          <p:nvPr/>
        </p:nvSpPr>
        <p:spPr bwMode="auto">
          <a:xfrm>
            <a:off x="6494704" y="158750"/>
            <a:ext cx="2009833" cy="1213489"/>
          </a:xfrm>
          <a:prstGeom prst="ellipse">
            <a:avLst/>
          </a:prstGeom>
          <a:solidFill>
            <a:srgbClr val="FFF2CC"/>
          </a:solidFill>
          <a:ln w="12700">
            <a:solidFill>
              <a:srgbClr val="823B0B"/>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Need of formal &amp; informal education, sensitization </a:t>
            </a:r>
            <a:endParaRPr kumimoji="0" lang="en-US" altLang="en-US" sz="2400" b="1" i="0" u="none" strike="noStrike" cap="none" normalizeH="0" baseline="0" dirty="0" smtClean="0">
              <a:ln>
                <a:noFill/>
              </a:ln>
              <a:solidFill>
                <a:schemeClr val="tx1"/>
              </a:solidFill>
              <a:effectLst/>
              <a:latin typeface="Arial" panose="020B0604020202020204" pitchFamily="34" charset="0"/>
            </a:endParaRPr>
          </a:p>
        </p:txBody>
      </p:sp>
      <p:sp>
        <p:nvSpPr>
          <p:cNvPr id="20" name="Oval 16"/>
          <p:cNvSpPr>
            <a:spLocks noChangeArrowheads="1"/>
          </p:cNvSpPr>
          <p:nvPr/>
        </p:nvSpPr>
        <p:spPr bwMode="auto">
          <a:xfrm>
            <a:off x="3596085" y="158750"/>
            <a:ext cx="2141386" cy="1185358"/>
          </a:xfrm>
          <a:prstGeom prst="ellipse">
            <a:avLst/>
          </a:prstGeom>
          <a:solidFill>
            <a:srgbClr val="FFF2CC"/>
          </a:solidFill>
          <a:ln w="12700">
            <a:solidFill>
              <a:srgbClr val="823B0B"/>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Need for employment &amp; entrepreneurship </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p:txBody>
      </p:sp>
      <p:sp>
        <p:nvSpPr>
          <p:cNvPr id="21" name="Oval 17"/>
          <p:cNvSpPr>
            <a:spLocks noChangeArrowheads="1"/>
          </p:cNvSpPr>
          <p:nvPr/>
        </p:nvSpPr>
        <p:spPr bwMode="auto">
          <a:xfrm>
            <a:off x="8504538" y="1201738"/>
            <a:ext cx="1908703" cy="1145670"/>
          </a:xfrm>
          <a:prstGeom prst="ellipse">
            <a:avLst/>
          </a:prstGeom>
          <a:solidFill>
            <a:srgbClr val="FFF2CC"/>
          </a:solidFill>
          <a:ln w="12700">
            <a:solidFill>
              <a:srgbClr val="823B0B"/>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Work on prevention or mitigation </a:t>
            </a:r>
            <a:endParaRPr kumimoji="0" lang="en-US" altLang="en-US" sz="28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028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Thank you </a:t>
            </a:r>
            <a:endParaRPr lang="en-IN" b="1" dirty="0"/>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211017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Background </a:t>
            </a:r>
            <a:endParaRPr lang="en-IN" dirty="0"/>
          </a:p>
        </p:txBody>
      </p:sp>
      <p:sp>
        <p:nvSpPr>
          <p:cNvPr id="3" name="Content Placeholder 2"/>
          <p:cNvSpPr>
            <a:spLocks noGrp="1"/>
          </p:cNvSpPr>
          <p:nvPr>
            <p:ph idx="1"/>
          </p:nvPr>
        </p:nvSpPr>
        <p:spPr/>
        <p:txBody>
          <a:bodyPr/>
          <a:lstStyle/>
          <a:p>
            <a:r>
              <a:rPr lang="en-IN" dirty="0" smtClean="0"/>
              <a:t>Women’s hard-work towards family responsibility is often noticed, talked about but has rarely been explored scientifically from public health perspective. </a:t>
            </a:r>
          </a:p>
          <a:p>
            <a:r>
              <a:rPr lang="en-IN" dirty="0" smtClean="0"/>
              <a:t>Access to most of the basic amenities is compromised in rural areas which get translated into the women’s hard work to meet the ends at the household level. </a:t>
            </a:r>
          </a:p>
          <a:p>
            <a:r>
              <a:rPr lang="en-IN" dirty="0" smtClean="0"/>
              <a:t>Many of these physical activities are strenuous and doing those daily, for years, may have deleterious effects on the body. Understanding the physical activities, quantifying them for further studies and measuring its health impacts is important. </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5611" y="5955021"/>
            <a:ext cx="1136378" cy="713758"/>
          </a:xfrm>
          <a:prstGeom prst="rect">
            <a:avLst/>
          </a:prstGeom>
        </p:spPr>
      </p:pic>
    </p:spTree>
    <p:extLst>
      <p:ext uri="{BB962C8B-B14F-4D97-AF65-F5344CB8AC3E}">
        <p14:creationId xmlns:p14="http://schemas.microsoft.com/office/powerpoint/2010/main" val="167938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Methodology- </a:t>
            </a:r>
            <a:endParaRPr lang="en-IN" dirty="0"/>
          </a:p>
        </p:txBody>
      </p:sp>
      <p:sp>
        <p:nvSpPr>
          <p:cNvPr id="3" name="Content Placeholder 2"/>
          <p:cNvSpPr>
            <a:spLocks noGrp="1"/>
          </p:cNvSpPr>
          <p:nvPr>
            <p:ph idx="1"/>
          </p:nvPr>
        </p:nvSpPr>
        <p:spPr>
          <a:xfrm>
            <a:off x="838199" y="1825624"/>
            <a:ext cx="11049001" cy="4793540"/>
          </a:xfrm>
        </p:spPr>
        <p:txBody>
          <a:bodyPr>
            <a:normAutofit fontScale="77500" lnSpcReduction="20000"/>
          </a:bodyPr>
          <a:lstStyle/>
          <a:p>
            <a:pPr>
              <a:spcAft>
                <a:spcPts val="600"/>
              </a:spcAft>
            </a:pPr>
            <a:r>
              <a:rPr lang="en-IN" dirty="0" smtClean="0"/>
              <a:t>This is a </a:t>
            </a:r>
            <a:r>
              <a:rPr lang="en-IN" u="sng" dirty="0" smtClean="0"/>
              <a:t>cross-sectional study </a:t>
            </a:r>
            <a:r>
              <a:rPr lang="en-IN" dirty="0" smtClean="0"/>
              <a:t>done in 13 villages around Udaipur city. </a:t>
            </a:r>
          </a:p>
          <a:p>
            <a:pPr>
              <a:spcAft>
                <a:spcPts val="600"/>
              </a:spcAft>
            </a:pPr>
            <a:r>
              <a:rPr lang="en-IN" dirty="0" smtClean="0"/>
              <a:t>Trained female students of first year of Post-graduate program from IIM-Udaipur helped in the study through data collection. These students were posted in these villages in the group of five to six per village for 10 days. Each girl student was supposed to collect data from at least 10 women from her village and each student was allotted different areas of village. </a:t>
            </a:r>
          </a:p>
          <a:p>
            <a:pPr>
              <a:spcAft>
                <a:spcPts val="600"/>
              </a:spcAft>
            </a:pPr>
            <a:r>
              <a:rPr lang="en-IN" dirty="0" smtClean="0"/>
              <a:t>This was a community based data collection. Sample selection was </a:t>
            </a:r>
            <a:r>
              <a:rPr lang="en-IN" u="sng" dirty="0" smtClean="0"/>
              <a:t>stratified random</a:t>
            </a:r>
            <a:r>
              <a:rPr lang="en-IN" dirty="0" smtClean="0"/>
              <a:t> with village areas as strata. From each of the five strata (areas of a village) at least 10 participates were chosen randomly for the study. </a:t>
            </a:r>
          </a:p>
          <a:p>
            <a:pPr>
              <a:spcAft>
                <a:spcPts val="600"/>
              </a:spcAft>
            </a:pPr>
            <a:r>
              <a:rPr lang="en-IN" dirty="0" smtClean="0"/>
              <a:t>The </a:t>
            </a:r>
            <a:r>
              <a:rPr lang="en-IN" u="sng" dirty="0" smtClean="0"/>
              <a:t>inclusion criteria </a:t>
            </a:r>
            <a:r>
              <a:rPr lang="en-IN" dirty="0" smtClean="0"/>
              <a:t>were- age above 18 years, not doing any formal job or any regular paid work, permanent resident of the village and willing to participate in the survey. </a:t>
            </a:r>
          </a:p>
          <a:p>
            <a:pPr>
              <a:spcAft>
                <a:spcPts val="600"/>
              </a:spcAft>
            </a:pPr>
            <a:r>
              <a:rPr lang="en-IN" u="sng" dirty="0" smtClean="0"/>
              <a:t>Tool</a:t>
            </a:r>
            <a:r>
              <a:rPr lang="en-IN" dirty="0" smtClean="0"/>
              <a:t> was a structured, pre-tested questionnaire to be filled by these trained students. </a:t>
            </a:r>
          </a:p>
          <a:p>
            <a:pPr>
              <a:spcAft>
                <a:spcPts val="600"/>
              </a:spcAft>
            </a:pPr>
            <a:r>
              <a:rPr lang="en-IN" dirty="0" smtClean="0"/>
              <a:t>From each of the 13 villages 40 to 60 participants were taken making a total of </a:t>
            </a:r>
            <a:r>
              <a:rPr lang="en-IN" u="sng" dirty="0" smtClean="0"/>
              <a:t>565 women </a:t>
            </a:r>
            <a:r>
              <a:rPr lang="en-IN" dirty="0" smtClean="0"/>
              <a:t>participants. Verbal consent was taken after explaining everything related to the study. </a:t>
            </a:r>
          </a:p>
          <a:p>
            <a:pPr>
              <a:spcAft>
                <a:spcPts val="600"/>
              </a:spcAft>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5611" y="5955021"/>
            <a:ext cx="1136378" cy="71375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551" t="21744" r="22193" b="41743"/>
          <a:stretch/>
        </p:blipFill>
        <p:spPr>
          <a:xfrm>
            <a:off x="9386453" y="0"/>
            <a:ext cx="2798316" cy="2238233"/>
          </a:xfrm>
          <a:prstGeom prst="rect">
            <a:avLst/>
          </a:prstGeom>
        </p:spPr>
      </p:pic>
    </p:spTree>
    <p:extLst>
      <p:ext uri="{BB962C8B-B14F-4D97-AF65-F5344CB8AC3E}">
        <p14:creationId xmlns:p14="http://schemas.microsoft.com/office/powerpoint/2010/main" val="4037617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9609457"/>
              </p:ext>
            </p:extLst>
          </p:nvPr>
        </p:nvGraphicFramePr>
        <p:xfrm>
          <a:off x="6605517" y="245656"/>
          <a:ext cx="5463654" cy="6519335"/>
        </p:xfrm>
        <a:graphic>
          <a:graphicData uri="http://schemas.openxmlformats.org/drawingml/2006/table">
            <a:tbl>
              <a:tblPr firstRow="1" firstCol="1" bandRow="1">
                <a:tableStyleId>{5940675A-B579-460E-94D1-54222C63F5DA}</a:tableStyleId>
              </a:tblPr>
              <a:tblGrid>
                <a:gridCol w="582661"/>
                <a:gridCol w="1366430"/>
                <a:gridCol w="1855424"/>
                <a:gridCol w="1659139"/>
              </a:tblGrid>
              <a:tr h="633137">
                <a:tc>
                  <a:txBody>
                    <a:bodyPr/>
                    <a:lstStyle/>
                    <a:p>
                      <a:pPr>
                        <a:lnSpc>
                          <a:spcPct val="107000"/>
                        </a:lnSpc>
                        <a:spcAft>
                          <a:spcPts val="0"/>
                        </a:spcAft>
                      </a:pPr>
                      <a:r>
                        <a:rPr lang="en-IN" sz="1800" b="1" dirty="0">
                          <a:effectLst/>
                        </a:rPr>
                        <a:t>Sr. no</a:t>
                      </a:r>
                      <a:endParaRPr lang="en-IN" sz="18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bg2">
                        <a:lumMod val="75000"/>
                      </a:schemeClr>
                    </a:solidFill>
                  </a:tcPr>
                </a:tc>
                <a:tc>
                  <a:txBody>
                    <a:bodyPr/>
                    <a:lstStyle/>
                    <a:p>
                      <a:pPr>
                        <a:lnSpc>
                          <a:spcPct val="107000"/>
                        </a:lnSpc>
                        <a:spcAft>
                          <a:spcPts val="0"/>
                        </a:spcAft>
                      </a:pPr>
                      <a:r>
                        <a:rPr lang="en-IN" sz="1800" b="1" dirty="0">
                          <a:effectLst/>
                        </a:rPr>
                        <a:t>Village name </a:t>
                      </a:r>
                      <a:endParaRPr lang="en-IN" sz="18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bg2">
                        <a:lumMod val="75000"/>
                      </a:schemeClr>
                    </a:solidFill>
                  </a:tcPr>
                </a:tc>
                <a:tc>
                  <a:txBody>
                    <a:bodyPr/>
                    <a:lstStyle/>
                    <a:p>
                      <a:pPr>
                        <a:lnSpc>
                          <a:spcPct val="107000"/>
                        </a:lnSpc>
                        <a:spcAft>
                          <a:spcPts val="0"/>
                        </a:spcAft>
                      </a:pPr>
                      <a:r>
                        <a:rPr lang="en-IN" sz="1800" b="1">
                          <a:effectLst/>
                        </a:rPr>
                        <a:t>District (block) </a:t>
                      </a:r>
                      <a:endParaRPr lang="en-IN" sz="18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bg2">
                        <a:lumMod val="75000"/>
                      </a:schemeClr>
                    </a:solidFill>
                  </a:tcPr>
                </a:tc>
                <a:tc>
                  <a:txBody>
                    <a:bodyPr/>
                    <a:lstStyle/>
                    <a:p>
                      <a:pPr>
                        <a:lnSpc>
                          <a:spcPct val="107000"/>
                        </a:lnSpc>
                        <a:spcAft>
                          <a:spcPts val="0"/>
                        </a:spcAft>
                      </a:pPr>
                      <a:r>
                        <a:rPr lang="en-IN" sz="1800" b="1" dirty="0">
                          <a:effectLst/>
                        </a:rPr>
                        <a:t>Number of participants </a:t>
                      </a:r>
                      <a:endParaRPr lang="en-IN" sz="18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bg2">
                        <a:lumMod val="75000"/>
                      </a:schemeClr>
                    </a:solidFill>
                  </a:tcPr>
                </a:tc>
              </a:tr>
              <a:tr h="316569">
                <a:tc>
                  <a:txBody>
                    <a:bodyPr/>
                    <a:lstStyle/>
                    <a:p>
                      <a:pPr marL="0" lvl="0" indent="0">
                        <a:lnSpc>
                          <a:spcPct val="107000"/>
                        </a:lnSpc>
                        <a:spcAft>
                          <a:spcPts val="0"/>
                        </a:spcAft>
                        <a:buFont typeface="+mj-lt"/>
                        <a:buNone/>
                      </a:pPr>
                      <a:r>
                        <a:rPr lang="en-IN" sz="1400" dirty="0" smtClean="0">
                          <a:effectLst/>
                        </a:rPr>
                        <a:t>1</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err="1">
                          <a:effectLst/>
                        </a:rPr>
                        <a:t>Budhiya</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Udaipur (</a:t>
                      </a:r>
                      <a:r>
                        <a:rPr lang="en-IN" sz="1600" dirty="0" err="1">
                          <a:effectLst/>
                        </a:rPr>
                        <a:t>Kotra</a:t>
                      </a:r>
                      <a:r>
                        <a:rPr lang="en-IN" sz="1600" dirty="0">
                          <a:effectLst/>
                        </a:rPr>
                        <a: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60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16569">
                <a:tc>
                  <a:txBody>
                    <a:bodyPr/>
                    <a:lstStyle/>
                    <a:p>
                      <a:pPr marL="0" lvl="0" indent="0">
                        <a:lnSpc>
                          <a:spcPct val="107000"/>
                        </a:lnSpc>
                        <a:spcAft>
                          <a:spcPts val="0"/>
                        </a:spcAft>
                        <a:buFont typeface="+mj-lt"/>
                        <a:buNone/>
                      </a:pPr>
                      <a:r>
                        <a:rPr lang="en-IN" sz="1400" dirty="0" smtClean="0">
                          <a:effectLst/>
                        </a:rPr>
                        <a:t>2</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Vali</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Udaipur (</a:t>
                      </a:r>
                      <a:r>
                        <a:rPr lang="en-IN" sz="1600" dirty="0" err="1">
                          <a:effectLst/>
                        </a:rPr>
                        <a:t>Girwa</a:t>
                      </a:r>
                      <a:r>
                        <a:rPr lang="en-IN" sz="1600" dirty="0">
                          <a:effectLst/>
                        </a:rPr>
                        <a:t>)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53</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16569">
                <a:tc>
                  <a:txBody>
                    <a:bodyPr/>
                    <a:lstStyle/>
                    <a:p>
                      <a:pPr marL="0" lvl="0" indent="0">
                        <a:lnSpc>
                          <a:spcPct val="107000"/>
                        </a:lnSpc>
                        <a:spcAft>
                          <a:spcPts val="0"/>
                        </a:spcAft>
                        <a:buFont typeface="+mj-lt"/>
                        <a:buNone/>
                      </a:pPr>
                      <a:r>
                        <a:rPr lang="en-IN" sz="1400" dirty="0" smtClean="0">
                          <a:effectLst/>
                        </a:rPr>
                        <a:t>3</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err="1">
                          <a:effectLst/>
                        </a:rPr>
                        <a:t>Dhoya</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Udaipur (</a:t>
                      </a:r>
                      <a:r>
                        <a:rPr lang="en-IN" sz="1600" dirty="0" err="1">
                          <a:effectLst/>
                        </a:rPr>
                        <a:t>Gonenda</a:t>
                      </a:r>
                      <a:r>
                        <a:rPr lang="en-IN" sz="1600" dirty="0">
                          <a:effectLst/>
                        </a:rPr>
                        <a: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51</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517800">
                <a:tc>
                  <a:txBody>
                    <a:bodyPr/>
                    <a:lstStyle/>
                    <a:p>
                      <a:pPr marL="0" lvl="0" indent="0">
                        <a:lnSpc>
                          <a:spcPct val="107000"/>
                        </a:lnSpc>
                        <a:spcAft>
                          <a:spcPts val="0"/>
                        </a:spcAft>
                        <a:buFont typeface="+mj-lt"/>
                        <a:buNone/>
                      </a:pPr>
                      <a:r>
                        <a:rPr lang="en-IN" sz="1400" dirty="0" smtClean="0">
                          <a:effectLst/>
                        </a:rPr>
                        <a:t>4</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Sultanji ka Khera</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Udaipur (</a:t>
                      </a:r>
                      <a:r>
                        <a:rPr lang="en-IN" sz="1600" dirty="0" err="1">
                          <a:effectLst/>
                        </a:rPr>
                        <a:t>Jhadol</a:t>
                      </a:r>
                      <a:r>
                        <a:rPr lang="en-IN" sz="1600" dirty="0">
                          <a:effectLst/>
                        </a:rPr>
                        <a:t>)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50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517800">
                <a:tc>
                  <a:txBody>
                    <a:bodyPr/>
                    <a:lstStyle/>
                    <a:p>
                      <a:pPr marL="0" lvl="0" indent="0">
                        <a:lnSpc>
                          <a:spcPct val="107000"/>
                        </a:lnSpc>
                        <a:spcAft>
                          <a:spcPts val="0"/>
                        </a:spcAft>
                        <a:buFont typeface="+mj-lt"/>
                        <a:buNone/>
                      </a:pPr>
                      <a:r>
                        <a:rPr lang="en-IN" sz="1400" dirty="0" smtClean="0">
                          <a:effectLst/>
                        </a:rPr>
                        <a:t>5</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Sathpur Meenan</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Udaipur (</a:t>
                      </a:r>
                      <a:r>
                        <a:rPr lang="en-IN" sz="1600" dirty="0" err="1">
                          <a:effectLst/>
                        </a:rPr>
                        <a:t>Girwa</a:t>
                      </a:r>
                      <a:r>
                        <a:rPr lang="en-IN" sz="1600" dirty="0">
                          <a:effectLst/>
                        </a:rPr>
                        <a: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50 </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16569">
                <a:tc>
                  <a:txBody>
                    <a:bodyPr/>
                    <a:lstStyle/>
                    <a:p>
                      <a:pPr marL="0" lvl="0" indent="0">
                        <a:lnSpc>
                          <a:spcPct val="107000"/>
                        </a:lnSpc>
                        <a:spcAft>
                          <a:spcPts val="0"/>
                        </a:spcAft>
                        <a:buFont typeface="+mj-lt"/>
                        <a:buNone/>
                      </a:pPr>
                      <a:r>
                        <a:rPr lang="en-IN" sz="1400" dirty="0" smtClean="0">
                          <a:effectLst/>
                        </a:rPr>
                        <a:t>6</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Samiter </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Udaipur (</a:t>
                      </a:r>
                      <a:r>
                        <a:rPr lang="en-IN" sz="1600" dirty="0" err="1">
                          <a:effectLst/>
                        </a:rPr>
                        <a:t>Kherwara</a:t>
                      </a:r>
                      <a:r>
                        <a:rPr lang="en-IN" sz="1600" dirty="0">
                          <a:effectLst/>
                        </a:rPr>
                        <a:t>)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60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517800">
                <a:tc>
                  <a:txBody>
                    <a:bodyPr/>
                    <a:lstStyle/>
                    <a:p>
                      <a:pPr marL="0" lvl="0" indent="0">
                        <a:lnSpc>
                          <a:spcPct val="107000"/>
                        </a:lnSpc>
                        <a:spcAft>
                          <a:spcPts val="0"/>
                        </a:spcAft>
                        <a:buFont typeface="+mj-lt"/>
                        <a:buNone/>
                      </a:pPr>
                      <a:r>
                        <a:rPr lang="en-IN" sz="1400" dirty="0" smtClean="0">
                          <a:effectLst/>
                        </a:rPr>
                        <a:t>7</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Magrawali Thori </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Udaipur (</a:t>
                      </a:r>
                      <a:r>
                        <a:rPr lang="en-IN" sz="1600" dirty="0" err="1">
                          <a:effectLst/>
                        </a:rPr>
                        <a:t>Sarada</a:t>
                      </a:r>
                      <a:r>
                        <a:rPr lang="en-IN" sz="1600" dirty="0">
                          <a:effectLst/>
                        </a:rPr>
                        <a: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50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16569">
                <a:tc>
                  <a:txBody>
                    <a:bodyPr/>
                    <a:lstStyle/>
                    <a:p>
                      <a:pPr marL="0" lvl="0" indent="0">
                        <a:lnSpc>
                          <a:spcPct val="107000"/>
                        </a:lnSpc>
                        <a:spcAft>
                          <a:spcPts val="0"/>
                        </a:spcAft>
                        <a:buFont typeface="+mj-lt"/>
                        <a:buNone/>
                      </a:pPr>
                      <a:r>
                        <a:rPr lang="en-IN" sz="1400" dirty="0" smtClean="0">
                          <a:effectLst/>
                        </a:rPr>
                        <a:t>8</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Bhilwara </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Udaipur (</a:t>
                      </a:r>
                      <a:r>
                        <a:rPr lang="en-IN" sz="1600" dirty="0" err="1">
                          <a:effectLst/>
                        </a:rPr>
                        <a:t>Girwa</a:t>
                      </a:r>
                      <a:r>
                        <a:rPr lang="en-IN" sz="1600" dirty="0">
                          <a:effectLst/>
                        </a:rPr>
                        <a: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04</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16569">
                <a:tc>
                  <a:txBody>
                    <a:bodyPr/>
                    <a:lstStyle/>
                    <a:p>
                      <a:pPr marL="0" lvl="0" indent="0">
                        <a:lnSpc>
                          <a:spcPct val="107000"/>
                        </a:lnSpc>
                        <a:spcAft>
                          <a:spcPts val="0"/>
                        </a:spcAft>
                        <a:buFont typeface="+mj-lt"/>
                        <a:buNone/>
                      </a:pPr>
                      <a:r>
                        <a:rPr lang="en-IN" sz="1400" dirty="0" smtClean="0">
                          <a:effectLst/>
                        </a:rPr>
                        <a:t>9</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Amiwada </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Udaipur (</a:t>
                      </a:r>
                      <a:r>
                        <a:rPr lang="en-IN" sz="1600" dirty="0" err="1">
                          <a:effectLst/>
                        </a:rPr>
                        <a:t>Jhadol</a:t>
                      </a:r>
                      <a:r>
                        <a:rPr lang="en-IN" sz="1600" dirty="0">
                          <a:effectLst/>
                        </a:rPr>
                        <a: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45</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16569">
                <a:tc>
                  <a:txBody>
                    <a:bodyPr/>
                    <a:lstStyle/>
                    <a:p>
                      <a:pPr marL="0" lvl="0" indent="0">
                        <a:lnSpc>
                          <a:spcPct val="107000"/>
                        </a:lnSpc>
                        <a:spcAft>
                          <a:spcPts val="0"/>
                        </a:spcAft>
                        <a:buFont typeface="+mj-lt"/>
                        <a:buNone/>
                      </a:pPr>
                      <a:r>
                        <a:rPr lang="en-IN" sz="1400" dirty="0" smtClean="0">
                          <a:effectLst/>
                        </a:rPr>
                        <a:t>10</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Gejvi </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Udaipur (</a:t>
                      </a:r>
                      <a:r>
                        <a:rPr lang="en-IN" sz="1600" dirty="0" err="1">
                          <a:effectLst/>
                        </a:rPr>
                        <a:t>Jhadol</a:t>
                      </a:r>
                      <a:r>
                        <a:rPr lang="en-IN" sz="1600" dirty="0">
                          <a:effectLst/>
                        </a:rPr>
                        <a: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40</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633137">
                <a:tc>
                  <a:txBody>
                    <a:bodyPr/>
                    <a:lstStyle/>
                    <a:p>
                      <a:pPr marL="0" lvl="0" indent="0">
                        <a:lnSpc>
                          <a:spcPct val="107000"/>
                        </a:lnSpc>
                        <a:spcAft>
                          <a:spcPts val="0"/>
                        </a:spcAft>
                        <a:buFont typeface="+mj-lt"/>
                        <a:buNone/>
                      </a:pPr>
                      <a:r>
                        <a:rPr lang="en-IN" sz="1400" dirty="0" smtClean="0">
                          <a:effectLst/>
                        </a:rPr>
                        <a:t>11</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Jardaya</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Rajasmand (Kumbhalgarh)</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42</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633137">
                <a:tc>
                  <a:txBody>
                    <a:bodyPr/>
                    <a:lstStyle/>
                    <a:p>
                      <a:pPr marL="0" lvl="0" indent="0">
                        <a:lnSpc>
                          <a:spcPct val="107000"/>
                        </a:lnSpc>
                        <a:spcAft>
                          <a:spcPts val="0"/>
                        </a:spcAft>
                        <a:buFont typeface="+mj-lt"/>
                        <a:buNone/>
                      </a:pPr>
                      <a:r>
                        <a:rPr lang="en-IN" sz="1400" dirty="0" smtClean="0">
                          <a:effectLst/>
                        </a:rPr>
                        <a:t>12</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Jardaya Khaas</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Rajasmand (Kumbhalgarh)</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10</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517800">
                <a:tc>
                  <a:txBody>
                    <a:bodyPr/>
                    <a:lstStyle/>
                    <a:p>
                      <a:pPr marL="0" lvl="0" indent="0">
                        <a:lnSpc>
                          <a:spcPct val="107000"/>
                        </a:lnSpc>
                        <a:spcAft>
                          <a:spcPts val="0"/>
                        </a:spcAft>
                        <a:buFont typeface="+mj-lt"/>
                        <a:buNone/>
                      </a:pPr>
                      <a:r>
                        <a:rPr lang="en-IN" sz="1400" dirty="0" smtClean="0">
                          <a:effectLst/>
                        </a:rPr>
                        <a:t>13</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Galdhar</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a:effectLst/>
                        </a:rPr>
                        <a:t>Banswara (Khushalgarh)</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16569">
                <a:tc>
                  <a:txBody>
                    <a:bodyPr/>
                    <a:lstStyle/>
                    <a:p>
                      <a:pPr marL="228600">
                        <a:lnSpc>
                          <a:spcPct val="107000"/>
                        </a:lnSpc>
                        <a:spcAft>
                          <a:spcPts val="0"/>
                        </a:spcAft>
                      </a:pPr>
                      <a:r>
                        <a:rPr lang="en-IN" sz="1600" b="1" dirty="0">
                          <a:effectLst/>
                        </a:rPr>
                        <a:t> </a:t>
                      </a:r>
                      <a:endParaRPr lang="en-IN"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gridSpan="2">
                  <a:txBody>
                    <a:bodyPr/>
                    <a:lstStyle/>
                    <a:p>
                      <a:pPr>
                        <a:lnSpc>
                          <a:spcPct val="107000"/>
                        </a:lnSpc>
                        <a:spcAft>
                          <a:spcPts val="0"/>
                        </a:spcAft>
                      </a:pPr>
                      <a:r>
                        <a:rPr lang="en-IN" sz="1800" b="1">
                          <a:effectLst/>
                        </a:rPr>
                        <a:t>Total </a:t>
                      </a:r>
                      <a:endParaRPr lang="en-IN" sz="18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a:txBody>
                    <a:bodyPr/>
                    <a:lstStyle/>
                    <a:p>
                      <a:pPr>
                        <a:lnSpc>
                          <a:spcPct val="107000"/>
                        </a:lnSpc>
                        <a:spcAft>
                          <a:spcPts val="0"/>
                        </a:spcAft>
                      </a:pPr>
                      <a:r>
                        <a:rPr lang="en-IN" sz="1800" b="1" dirty="0">
                          <a:effectLst/>
                        </a:rPr>
                        <a:t>565</a:t>
                      </a:r>
                      <a:endParaRPr lang="en-IN" sz="18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bl>
          </a:graphicData>
        </a:graphic>
      </p:graphicFrame>
      <p:grpSp>
        <p:nvGrpSpPr>
          <p:cNvPr id="9" name="Group 8"/>
          <p:cNvGrpSpPr/>
          <p:nvPr/>
        </p:nvGrpSpPr>
        <p:grpSpPr>
          <a:xfrm>
            <a:off x="313898" y="126651"/>
            <a:ext cx="5500048" cy="6622168"/>
            <a:chOff x="313898" y="126651"/>
            <a:chExt cx="5350750" cy="6369683"/>
          </a:xfrm>
        </p:grpSpPr>
        <p:pic>
          <p:nvPicPr>
            <p:cNvPr id="1028" name="Picture 4" descr="Image result for Udaipur district map in rajasthan"/>
            <p:cNvPicPr>
              <a:picLocks noChangeAspect="1" noChangeArrowheads="1"/>
            </p:cNvPicPr>
            <p:nvPr/>
          </p:nvPicPr>
          <p:blipFill rotWithShape="1">
            <a:blip r:embed="rId2">
              <a:extLst>
                <a:ext uri="{28A0092B-C50C-407E-A947-70E740481C1C}">
                  <a14:useLocalDpi xmlns:a14="http://schemas.microsoft.com/office/drawing/2010/main" val="0"/>
                </a:ext>
              </a:extLst>
            </a:blip>
            <a:srcRect b="4010"/>
            <a:stretch/>
          </p:blipFill>
          <p:spPr bwMode="auto">
            <a:xfrm>
              <a:off x="313898" y="126651"/>
              <a:ext cx="5350750" cy="6369683"/>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484305" y="4640239"/>
              <a:ext cx="1009935" cy="1091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426056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Access to basic facilities </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4529058"/>
              </p:ext>
            </p:extLst>
          </p:nvPr>
        </p:nvGraphicFramePr>
        <p:xfrm>
          <a:off x="5281683" y="2634018"/>
          <a:ext cx="6686266" cy="4042753"/>
        </p:xfrm>
        <a:graphic>
          <a:graphicData uri="http://schemas.openxmlformats.org/drawingml/2006/table">
            <a:tbl>
              <a:tblPr firstRow="1" bandRow="1">
                <a:tableStyleId>{5940675A-B579-460E-94D1-54222C63F5DA}</a:tableStyleId>
              </a:tblPr>
              <a:tblGrid>
                <a:gridCol w="648317"/>
                <a:gridCol w="2113033"/>
                <a:gridCol w="2326361"/>
                <a:gridCol w="1598555"/>
              </a:tblGrid>
              <a:tr h="645108">
                <a:tc>
                  <a:txBody>
                    <a:bodyPr/>
                    <a:lstStyle/>
                    <a:p>
                      <a:r>
                        <a:rPr lang="en-IN" b="1" dirty="0" err="1" smtClean="0"/>
                        <a:t>Sr</a:t>
                      </a:r>
                      <a:r>
                        <a:rPr lang="en-IN" b="1" dirty="0" smtClean="0"/>
                        <a:t> no</a:t>
                      </a:r>
                      <a:endParaRPr lang="en-IN" b="1" dirty="0"/>
                    </a:p>
                  </a:txBody>
                  <a:tcPr>
                    <a:solidFill>
                      <a:schemeClr val="bg2">
                        <a:lumMod val="75000"/>
                      </a:schemeClr>
                    </a:solidFill>
                  </a:tcPr>
                </a:tc>
                <a:tc>
                  <a:txBody>
                    <a:bodyPr/>
                    <a:lstStyle/>
                    <a:p>
                      <a:r>
                        <a:rPr lang="en-IN" b="1" dirty="0" smtClean="0"/>
                        <a:t>Facility</a:t>
                      </a:r>
                      <a:endParaRPr lang="en-IN" b="1" dirty="0"/>
                    </a:p>
                  </a:txBody>
                  <a:tcPr>
                    <a:solidFill>
                      <a:schemeClr val="bg2">
                        <a:lumMod val="75000"/>
                      </a:schemeClr>
                    </a:solidFill>
                  </a:tcPr>
                </a:tc>
                <a:tc>
                  <a:txBody>
                    <a:bodyPr/>
                    <a:lstStyle/>
                    <a:p>
                      <a:r>
                        <a:rPr lang="en-IN" b="1" dirty="0" smtClean="0"/>
                        <a:t>Yes </a:t>
                      </a:r>
                    </a:p>
                    <a:p>
                      <a:r>
                        <a:rPr lang="en-IN" b="1" dirty="0" smtClean="0"/>
                        <a:t>N</a:t>
                      </a:r>
                      <a:r>
                        <a:rPr lang="en-IN" b="1" baseline="0" dirty="0" smtClean="0"/>
                        <a:t> (%)</a:t>
                      </a:r>
                      <a:endParaRPr lang="en-IN" b="1" dirty="0"/>
                    </a:p>
                  </a:txBody>
                  <a:tcPr>
                    <a:solidFill>
                      <a:schemeClr val="bg2">
                        <a:lumMod val="75000"/>
                      </a:schemeClr>
                    </a:solidFill>
                  </a:tcPr>
                </a:tc>
                <a:tc>
                  <a:txBody>
                    <a:bodyPr/>
                    <a:lstStyle/>
                    <a:p>
                      <a:r>
                        <a:rPr lang="en-IN" b="1" dirty="0" smtClean="0"/>
                        <a:t>No </a:t>
                      </a:r>
                    </a:p>
                    <a:p>
                      <a:r>
                        <a:rPr lang="en-IN" b="1" dirty="0" smtClean="0"/>
                        <a:t>N (%)</a:t>
                      </a:r>
                      <a:endParaRPr lang="en-IN" b="1" dirty="0"/>
                    </a:p>
                  </a:txBody>
                  <a:tcPr>
                    <a:solidFill>
                      <a:schemeClr val="bg2">
                        <a:lumMod val="75000"/>
                      </a:schemeClr>
                    </a:solidFill>
                  </a:tcPr>
                </a:tc>
              </a:tr>
              <a:tr h="368633">
                <a:tc>
                  <a:txBody>
                    <a:bodyPr/>
                    <a:lstStyle/>
                    <a:p>
                      <a:pPr marL="0" indent="0">
                        <a:buFont typeface="+mj-lt"/>
                        <a:buNone/>
                      </a:pPr>
                      <a:r>
                        <a:rPr lang="en-IN" dirty="0" smtClean="0"/>
                        <a:t>1</a:t>
                      </a:r>
                      <a:endParaRPr lang="en-IN" dirty="0"/>
                    </a:p>
                  </a:txBody>
                  <a:tcPr/>
                </a:tc>
                <a:tc>
                  <a:txBody>
                    <a:bodyPr/>
                    <a:lstStyle/>
                    <a:p>
                      <a:r>
                        <a:rPr lang="en-IN" dirty="0" err="1" smtClean="0"/>
                        <a:t>Pakka</a:t>
                      </a:r>
                      <a:r>
                        <a:rPr lang="en-IN" dirty="0" smtClean="0"/>
                        <a:t> house </a:t>
                      </a:r>
                      <a:endParaRPr lang="en-IN" dirty="0"/>
                    </a:p>
                  </a:txBody>
                  <a:tcPr/>
                </a:tc>
                <a:tc>
                  <a:txBody>
                    <a:bodyPr/>
                    <a:lstStyle/>
                    <a:p>
                      <a:r>
                        <a:rPr lang="en-IN" dirty="0" smtClean="0"/>
                        <a:t>161 (28.50)</a:t>
                      </a:r>
                      <a:endParaRPr lang="en-IN" dirty="0"/>
                    </a:p>
                  </a:txBody>
                  <a:tcPr/>
                </a:tc>
                <a:tc>
                  <a:txBody>
                    <a:bodyPr/>
                    <a:lstStyle/>
                    <a:p>
                      <a:r>
                        <a:rPr lang="en-IN" dirty="0" smtClean="0"/>
                        <a:t>404 (71.50)</a:t>
                      </a:r>
                      <a:endParaRPr lang="en-IN" dirty="0"/>
                    </a:p>
                  </a:txBody>
                  <a:tcPr/>
                </a:tc>
              </a:tr>
              <a:tr h="368633">
                <a:tc>
                  <a:txBody>
                    <a:bodyPr/>
                    <a:lstStyle/>
                    <a:p>
                      <a:pPr marL="0" indent="0">
                        <a:buFont typeface="+mj-lt"/>
                        <a:buNone/>
                      </a:pPr>
                      <a:r>
                        <a:rPr lang="en-IN" dirty="0" smtClean="0"/>
                        <a:t>2</a:t>
                      </a:r>
                      <a:endParaRPr lang="en-IN" dirty="0"/>
                    </a:p>
                  </a:txBody>
                  <a:tcPr/>
                </a:tc>
                <a:tc>
                  <a:txBody>
                    <a:bodyPr/>
                    <a:lstStyle/>
                    <a:p>
                      <a:r>
                        <a:rPr lang="en-IN" dirty="0" smtClean="0"/>
                        <a:t>Electricity </a:t>
                      </a:r>
                      <a:endParaRPr lang="en-IN" dirty="0"/>
                    </a:p>
                  </a:txBody>
                  <a:tcPr/>
                </a:tc>
                <a:tc>
                  <a:txBody>
                    <a:bodyPr/>
                    <a:lstStyle/>
                    <a:p>
                      <a:r>
                        <a:rPr lang="en-IN" dirty="0" smtClean="0"/>
                        <a:t>387 (68.50)</a:t>
                      </a:r>
                      <a:endParaRPr lang="en-IN" dirty="0"/>
                    </a:p>
                  </a:txBody>
                  <a:tcPr/>
                </a:tc>
                <a:tc>
                  <a:txBody>
                    <a:bodyPr/>
                    <a:lstStyle/>
                    <a:p>
                      <a:r>
                        <a:rPr lang="en-IN" dirty="0" smtClean="0"/>
                        <a:t>178 (31.50)</a:t>
                      </a:r>
                      <a:endParaRPr lang="en-IN" dirty="0"/>
                    </a:p>
                  </a:txBody>
                  <a:tcPr/>
                </a:tc>
              </a:tr>
              <a:tr h="368633">
                <a:tc>
                  <a:txBody>
                    <a:bodyPr/>
                    <a:lstStyle/>
                    <a:p>
                      <a:pPr marL="0" indent="0">
                        <a:buFont typeface="+mj-lt"/>
                        <a:buNone/>
                      </a:pPr>
                      <a:r>
                        <a:rPr lang="en-IN" dirty="0" smtClean="0"/>
                        <a:t>3</a:t>
                      </a:r>
                      <a:endParaRPr lang="en-IN" dirty="0"/>
                    </a:p>
                  </a:txBody>
                  <a:tcPr/>
                </a:tc>
                <a:tc>
                  <a:txBody>
                    <a:bodyPr/>
                    <a:lstStyle/>
                    <a:p>
                      <a:r>
                        <a:rPr lang="en-IN" dirty="0" smtClean="0"/>
                        <a:t>Water tap at household</a:t>
                      </a:r>
                      <a:r>
                        <a:rPr lang="en-IN" baseline="0" dirty="0" smtClean="0"/>
                        <a:t> </a:t>
                      </a:r>
                      <a:endParaRPr lang="en-IN" dirty="0"/>
                    </a:p>
                  </a:txBody>
                  <a:tcPr/>
                </a:tc>
                <a:tc>
                  <a:txBody>
                    <a:bodyPr/>
                    <a:lstStyle/>
                    <a:p>
                      <a:r>
                        <a:rPr lang="en-IN" dirty="0" smtClean="0"/>
                        <a:t>95 (16.81)</a:t>
                      </a:r>
                      <a:endParaRPr lang="en-IN" dirty="0"/>
                    </a:p>
                  </a:txBody>
                  <a:tcPr/>
                </a:tc>
                <a:tc>
                  <a:txBody>
                    <a:bodyPr/>
                    <a:lstStyle/>
                    <a:p>
                      <a:r>
                        <a:rPr lang="en-IN" dirty="0" smtClean="0"/>
                        <a:t>470 (83.18)</a:t>
                      </a:r>
                      <a:endParaRPr lang="en-IN" dirty="0"/>
                    </a:p>
                  </a:txBody>
                  <a:tcPr/>
                </a:tc>
              </a:tr>
              <a:tr h="368633">
                <a:tc>
                  <a:txBody>
                    <a:bodyPr/>
                    <a:lstStyle/>
                    <a:p>
                      <a:pPr marL="0" indent="0">
                        <a:buFont typeface="+mj-lt"/>
                        <a:buNone/>
                      </a:pPr>
                      <a:r>
                        <a:rPr lang="en-IN" dirty="0" smtClean="0"/>
                        <a:t>4</a:t>
                      </a:r>
                      <a:endParaRPr lang="en-IN" dirty="0"/>
                    </a:p>
                  </a:txBody>
                  <a:tcPr/>
                </a:tc>
                <a:tc>
                  <a:txBody>
                    <a:bodyPr/>
                    <a:lstStyle/>
                    <a:p>
                      <a:r>
                        <a:rPr lang="en-IN" dirty="0" smtClean="0"/>
                        <a:t>Toilet </a:t>
                      </a:r>
                      <a:endParaRPr lang="en-IN" dirty="0"/>
                    </a:p>
                  </a:txBody>
                  <a:tcPr/>
                </a:tc>
                <a:tc>
                  <a:txBody>
                    <a:bodyPr/>
                    <a:lstStyle/>
                    <a:p>
                      <a:r>
                        <a:rPr lang="en-IN" dirty="0" smtClean="0"/>
                        <a:t>323 (57.17)</a:t>
                      </a:r>
                      <a:endParaRPr lang="en-IN" dirty="0"/>
                    </a:p>
                  </a:txBody>
                  <a:tcPr/>
                </a:tc>
                <a:tc>
                  <a:txBody>
                    <a:bodyPr/>
                    <a:lstStyle/>
                    <a:p>
                      <a:r>
                        <a:rPr lang="en-IN" dirty="0" smtClean="0"/>
                        <a:t>242 (42.83)</a:t>
                      </a:r>
                      <a:endParaRPr lang="en-IN" dirty="0"/>
                    </a:p>
                  </a:txBody>
                  <a:tcPr/>
                </a:tc>
              </a:tr>
              <a:tr h="368633">
                <a:tc>
                  <a:txBody>
                    <a:bodyPr/>
                    <a:lstStyle/>
                    <a:p>
                      <a:pPr marL="0" indent="0">
                        <a:buFont typeface="+mj-lt"/>
                        <a:buNone/>
                      </a:pPr>
                      <a:r>
                        <a:rPr lang="en-IN" dirty="0" smtClean="0"/>
                        <a:t>5</a:t>
                      </a:r>
                      <a:endParaRPr lang="en-IN" dirty="0"/>
                    </a:p>
                  </a:txBody>
                  <a:tcPr/>
                </a:tc>
                <a:tc>
                  <a:txBody>
                    <a:bodyPr/>
                    <a:lstStyle/>
                    <a:p>
                      <a:r>
                        <a:rPr lang="en-IN" dirty="0" smtClean="0"/>
                        <a:t>Bathroom </a:t>
                      </a:r>
                      <a:endParaRPr lang="en-IN" dirty="0"/>
                    </a:p>
                  </a:txBody>
                  <a:tcPr/>
                </a:tc>
                <a:tc>
                  <a:txBody>
                    <a:bodyPr/>
                    <a:lstStyle/>
                    <a:p>
                      <a:r>
                        <a:rPr lang="en-IN" dirty="0" smtClean="0"/>
                        <a:t>271 (47.96)</a:t>
                      </a:r>
                      <a:endParaRPr lang="en-IN" dirty="0"/>
                    </a:p>
                  </a:txBody>
                  <a:tcPr/>
                </a:tc>
                <a:tc>
                  <a:txBody>
                    <a:bodyPr/>
                    <a:lstStyle/>
                    <a:p>
                      <a:r>
                        <a:rPr lang="en-IN" dirty="0" smtClean="0"/>
                        <a:t>294 (52.03)</a:t>
                      </a:r>
                      <a:endParaRPr lang="en-IN" dirty="0"/>
                    </a:p>
                  </a:txBody>
                  <a:tcPr/>
                </a:tc>
              </a:tr>
              <a:tr h="368633">
                <a:tc>
                  <a:txBody>
                    <a:bodyPr/>
                    <a:lstStyle/>
                    <a:p>
                      <a:pPr marL="0" indent="0">
                        <a:buFont typeface="+mj-lt"/>
                        <a:buNone/>
                      </a:pPr>
                      <a:r>
                        <a:rPr lang="en-IN" dirty="0" smtClean="0"/>
                        <a:t>6</a:t>
                      </a:r>
                      <a:endParaRPr lang="en-IN" dirty="0"/>
                    </a:p>
                  </a:txBody>
                  <a:tcPr/>
                </a:tc>
                <a:tc>
                  <a:txBody>
                    <a:bodyPr/>
                    <a:lstStyle/>
                    <a:p>
                      <a:r>
                        <a:rPr lang="en-IN" dirty="0" smtClean="0"/>
                        <a:t>Drainage </a:t>
                      </a:r>
                      <a:endParaRPr lang="en-IN" dirty="0"/>
                    </a:p>
                  </a:txBody>
                  <a:tcPr/>
                </a:tc>
                <a:tc>
                  <a:txBody>
                    <a:bodyPr/>
                    <a:lstStyle/>
                    <a:p>
                      <a:r>
                        <a:rPr lang="en-IN" dirty="0" smtClean="0"/>
                        <a:t>141 (24.95)</a:t>
                      </a:r>
                      <a:endParaRPr lang="en-IN" dirty="0"/>
                    </a:p>
                  </a:txBody>
                  <a:tcPr/>
                </a:tc>
                <a:tc>
                  <a:txBody>
                    <a:bodyPr/>
                    <a:lstStyle/>
                    <a:p>
                      <a:r>
                        <a:rPr lang="en-IN" dirty="0" smtClean="0"/>
                        <a:t>424 (75.04)</a:t>
                      </a:r>
                      <a:endParaRPr lang="en-IN" dirty="0"/>
                    </a:p>
                  </a:txBody>
                  <a:tcPr/>
                </a:tc>
              </a:tr>
              <a:tr h="645108">
                <a:tc>
                  <a:txBody>
                    <a:bodyPr/>
                    <a:lstStyle/>
                    <a:p>
                      <a:pPr marL="0" indent="0">
                        <a:buFont typeface="+mj-lt"/>
                        <a:buNone/>
                      </a:pPr>
                      <a:r>
                        <a:rPr lang="en-IN" dirty="0" smtClean="0"/>
                        <a:t>7</a:t>
                      </a:r>
                      <a:endParaRPr lang="en-IN" dirty="0"/>
                    </a:p>
                  </a:txBody>
                  <a:tcPr/>
                </a:tc>
                <a:tc>
                  <a:txBody>
                    <a:bodyPr/>
                    <a:lstStyle/>
                    <a:p>
                      <a:r>
                        <a:rPr lang="en-IN" dirty="0" smtClean="0"/>
                        <a:t>LPG/ Biogas</a:t>
                      </a:r>
                      <a:r>
                        <a:rPr lang="en-IN" baseline="0" dirty="0" smtClean="0"/>
                        <a:t> </a:t>
                      </a:r>
                      <a:endParaRPr lang="en-IN" dirty="0"/>
                    </a:p>
                  </a:txBody>
                  <a:tcPr/>
                </a:tc>
                <a:tc>
                  <a:txBody>
                    <a:bodyPr/>
                    <a:lstStyle/>
                    <a:p>
                      <a:r>
                        <a:rPr lang="en-IN" dirty="0" smtClean="0"/>
                        <a:t>91 (16.11) </a:t>
                      </a:r>
                    </a:p>
                    <a:p>
                      <a:r>
                        <a:rPr lang="en-IN" dirty="0" smtClean="0"/>
                        <a:t>[49 (8.67)- connection only]</a:t>
                      </a:r>
                      <a:endParaRPr lang="en-IN" dirty="0"/>
                    </a:p>
                  </a:txBody>
                  <a:tcPr/>
                </a:tc>
                <a:tc>
                  <a:txBody>
                    <a:bodyPr/>
                    <a:lstStyle/>
                    <a:p>
                      <a:r>
                        <a:rPr lang="en-IN" dirty="0" smtClean="0"/>
                        <a:t>425 (75.22)</a:t>
                      </a:r>
                      <a:endParaRPr lang="en-IN" dirty="0"/>
                    </a:p>
                  </a:txBody>
                  <a:tcPr/>
                </a:tc>
              </a:tr>
            </a:tbl>
          </a:graphicData>
        </a:graphic>
      </p:graphicFrame>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031" r="10583"/>
          <a:stretch/>
        </p:blipFill>
        <p:spPr>
          <a:xfrm>
            <a:off x="9676263" y="0"/>
            <a:ext cx="2291686" cy="26340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3" y="2634018"/>
            <a:ext cx="4907138" cy="4042753"/>
          </a:xfrm>
          <a:prstGeom prst="rect">
            <a:avLst/>
          </a:prstGeom>
        </p:spPr>
      </p:pic>
    </p:spTree>
    <p:extLst>
      <p:ext uri="{BB962C8B-B14F-4D97-AF65-F5344CB8AC3E}">
        <p14:creationId xmlns:p14="http://schemas.microsoft.com/office/powerpoint/2010/main" val="586794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56165280"/>
              </p:ext>
            </p:extLst>
          </p:nvPr>
        </p:nvGraphicFramePr>
        <p:xfrm>
          <a:off x="0" y="0"/>
          <a:ext cx="6005015" cy="6857999"/>
        </p:xfrm>
        <a:graphic>
          <a:graphicData uri="http://schemas.openxmlformats.org/drawingml/2006/table">
            <a:tbl>
              <a:tblPr firstRow="1" firstCol="1" bandRow="1"/>
              <a:tblGrid>
                <a:gridCol w="3220872"/>
                <a:gridCol w="1702190"/>
                <a:gridCol w="1081953"/>
              </a:tblGrid>
              <a:tr h="867325">
                <a:tc>
                  <a:txBody>
                    <a:bodyPr/>
                    <a:lstStyle/>
                    <a:p>
                      <a:pPr algn="ctr">
                        <a:lnSpc>
                          <a:spcPct val="107000"/>
                        </a:lnSpc>
                        <a:spcAft>
                          <a:spcPts val="0"/>
                        </a:spcAft>
                      </a:pPr>
                      <a:r>
                        <a:rPr lang="en-IN" sz="1800" b="1" dirty="0">
                          <a:effectLst/>
                          <a:latin typeface="Calibri" panose="020F0502020204030204" pitchFamily="34" charset="0"/>
                          <a:ea typeface="Calibri" panose="020F0502020204030204" pitchFamily="34" charset="0"/>
                          <a:cs typeface="Mangal" panose="02040503050203030202" pitchFamily="18" charset="0"/>
                        </a:rPr>
                        <a:t>Physical activity </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n-IN" sz="1800" b="1" dirty="0" smtClean="0">
                          <a:effectLst/>
                          <a:latin typeface="Calibri" panose="020F0502020204030204" pitchFamily="34" charset="0"/>
                          <a:ea typeface="Calibri" panose="020F0502020204030204" pitchFamily="34" charset="0"/>
                          <a:cs typeface="Mangal" panose="02040503050203030202" pitchFamily="18" charset="0"/>
                        </a:rPr>
                        <a:t>Mean </a:t>
                      </a:r>
                      <a:r>
                        <a:rPr lang="en-IN" sz="1800" b="1" dirty="0">
                          <a:effectLst/>
                          <a:latin typeface="Calibri" panose="020F0502020204030204" pitchFamily="34" charset="0"/>
                          <a:ea typeface="Calibri" panose="020F0502020204030204" pitchFamily="34" charset="0"/>
                          <a:cs typeface="Mangal" panose="02040503050203030202" pitchFamily="18" charset="0"/>
                        </a:rPr>
                        <a:t>duration- in </a:t>
                      </a:r>
                      <a:r>
                        <a:rPr lang="en-IN" sz="1800" b="1" dirty="0" smtClean="0">
                          <a:effectLst/>
                          <a:latin typeface="Calibri" panose="020F0502020204030204" pitchFamily="34" charset="0"/>
                          <a:ea typeface="Calibri" panose="020F0502020204030204" pitchFamily="34" charset="0"/>
                          <a:cs typeface="Mangal" panose="02040503050203030202" pitchFamily="18" charset="0"/>
                        </a:rPr>
                        <a:t>hrs (</a:t>
                      </a:r>
                      <a:r>
                        <a:rPr lang="en-IN" sz="1800" b="1" dirty="0">
                          <a:effectLst/>
                          <a:latin typeface="Calibri" panose="020F0502020204030204" pitchFamily="34" charset="0"/>
                          <a:ea typeface="Calibri" panose="020F0502020204030204" pitchFamily="34" charset="0"/>
                          <a:cs typeface="Mangal" panose="02040503050203030202" pitchFamily="18" charset="0"/>
                        </a:rPr>
                        <a:t>S.D.)</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n-IN" sz="1800" b="1" dirty="0">
                          <a:effectLst/>
                          <a:latin typeface="Calibri" panose="020F0502020204030204" pitchFamily="34" charset="0"/>
                          <a:ea typeface="Calibri" panose="020F0502020204030204" pitchFamily="34" charset="0"/>
                          <a:cs typeface="Mangal" panose="02040503050203030202" pitchFamily="18" charset="0"/>
                        </a:rPr>
                        <a:t>Range </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Work inside of your house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3.90 (2.81) </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0- 15</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Work in house premises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3.05 (2.56)</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0- 13</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Work outside of house premises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4.02 (2.58) </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0- 14</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Total duration of walking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3.15 (2.50)</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600" b="1">
                          <a:effectLst/>
                          <a:latin typeface="Calibri" panose="020F0502020204030204" pitchFamily="34" charset="0"/>
                          <a:ea typeface="Calibri" panose="020F0502020204030204" pitchFamily="34" charset="0"/>
                          <a:cs typeface="Mangal" panose="02040503050203030202" pitchFamily="18" charset="0"/>
                        </a:rPr>
                        <a:t>0- 14</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75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Total duration of carrying any sort of weight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2.07 (1.69)</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600" b="1">
                          <a:effectLst/>
                          <a:latin typeface="Calibri" panose="020F0502020204030204" pitchFamily="34" charset="0"/>
                          <a:ea typeface="Calibri" panose="020F0502020204030204" pitchFamily="34" charset="0"/>
                          <a:cs typeface="Mangal" panose="02040503050203030202" pitchFamily="18" charset="0"/>
                        </a:rPr>
                        <a:t>0- 12</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75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Total duration you work in bending position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2.61 (2.62)</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600" b="1">
                          <a:effectLst/>
                          <a:latin typeface="Calibri" panose="020F0502020204030204" pitchFamily="34" charset="0"/>
                          <a:ea typeface="Calibri" panose="020F0502020204030204" pitchFamily="34" charset="0"/>
                          <a:cs typeface="Mangal" panose="02040503050203030202" pitchFamily="18" charset="0"/>
                        </a:rPr>
                        <a:t>0- 12</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Fetching water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1.10 (1.16)</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0- 10</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Bringing fodder/ preparing forage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1.17 (1.14)</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0- 11</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Bringing firewood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1.70 (1.33)</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0- 8</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Working in your farm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2.64 (2.18) </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0- 14</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Watching TV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IN" sz="1600" b="1">
                          <a:effectLst/>
                          <a:latin typeface="Calibri" panose="020F0502020204030204" pitchFamily="34" charset="0"/>
                          <a:ea typeface="Calibri" panose="020F0502020204030204" pitchFamily="34" charset="0"/>
                          <a:cs typeface="Mangal" panose="02040503050203030202" pitchFamily="18" charset="0"/>
                        </a:rPr>
                        <a:t>0.23 (0.65)</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0- 4</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Talking with friends/ neighbours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IN" sz="1600" b="1">
                          <a:effectLst/>
                          <a:latin typeface="Calibri" panose="020F0502020204030204" pitchFamily="34" charset="0"/>
                          <a:ea typeface="Calibri" panose="020F0502020204030204" pitchFamily="34" charset="0"/>
                          <a:cs typeface="Mangal" panose="02040503050203030202" pitchFamily="18" charset="0"/>
                        </a:rPr>
                        <a:t>0.76 (0.87)</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0-8</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99378">
                <a:tc>
                  <a:txBody>
                    <a:bodyPr/>
                    <a:lstStyle/>
                    <a:p>
                      <a:pPr algn="l">
                        <a:lnSpc>
                          <a:spcPct val="150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Taking rest in day time </a:t>
                      </a: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IN" sz="1600" b="1">
                          <a:effectLst/>
                          <a:latin typeface="Calibri" panose="020F0502020204030204" pitchFamily="34" charset="0"/>
                          <a:ea typeface="Calibri" panose="020F0502020204030204" pitchFamily="34" charset="0"/>
                          <a:cs typeface="Mangal" panose="02040503050203030202" pitchFamily="18" charset="0"/>
                        </a:rPr>
                        <a:t>0.80 (1.18)</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0- 7</a:t>
                      </a:r>
                    </a:p>
                  </a:txBody>
                  <a:tcPr marL="64134" marR="6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sp>
        <p:nvSpPr>
          <p:cNvPr id="8" name="Right Brace 7"/>
          <p:cNvSpPr/>
          <p:nvPr/>
        </p:nvSpPr>
        <p:spPr>
          <a:xfrm>
            <a:off x="6148841" y="943375"/>
            <a:ext cx="216000" cy="1064526"/>
          </a:xfrm>
          <a:prstGeom prst="rightBrace">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 name="Right Brace 11"/>
          <p:cNvSpPr/>
          <p:nvPr/>
        </p:nvSpPr>
        <p:spPr>
          <a:xfrm>
            <a:off x="6148841" y="2277128"/>
            <a:ext cx="216000" cy="1678238"/>
          </a:xfrm>
          <a:prstGeom prst="rightBrace">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 name="Right Brace 12"/>
          <p:cNvSpPr/>
          <p:nvPr/>
        </p:nvSpPr>
        <p:spPr>
          <a:xfrm>
            <a:off x="6148841" y="4230526"/>
            <a:ext cx="152400" cy="1157400"/>
          </a:xfrm>
          <a:prstGeom prst="rightBrace">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 name="Right Brace 13"/>
          <p:cNvSpPr/>
          <p:nvPr/>
        </p:nvSpPr>
        <p:spPr>
          <a:xfrm>
            <a:off x="6117041" y="5663086"/>
            <a:ext cx="247800" cy="1064526"/>
          </a:xfrm>
          <a:prstGeom prst="rightBrace">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TextBox 14"/>
          <p:cNvSpPr txBox="1"/>
          <p:nvPr/>
        </p:nvSpPr>
        <p:spPr>
          <a:xfrm flipH="1">
            <a:off x="6637588" y="1290972"/>
            <a:ext cx="1469182" cy="369332"/>
          </a:xfrm>
          <a:prstGeom prst="rect">
            <a:avLst/>
          </a:prstGeom>
          <a:noFill/>
        </p:spPr>
        <p:txBody>
          <a:bodyPr wrap="square" rtlCol="0">
            <a:spAutoFit/>
          </a:bodyPr>
          <a:lstStyle/>
          <a:p>
            <a:r>
              <a:rPr lang="en-IN" dirty="0" smtClean="0"/>
              <a:t>Location </a:t>
            </a:r>
            <a:endParaRPr lang="en-IN" dirty="0"/>
          </a:p>
        </p:txBody>
      </p:sp>
      <p:sp>
        <p:nvSpPr>
          <p:cNvPr id="16" name="TextBox 15"/>
          <p:cNvSpPr txBox="1"/>
          <p:nvPr/>
        </p:nvSpPr>
        <p:spPr>
          <a:xfrm>
            <a:off x="6637588" y="2855464"/>
            <a:ext cx="1596788" cy="646331"/>
          </a:xfrm>
          <a:prstGeom prst="rect">
            <a:avLst/>
          </a:prstGeom>
          <a:noFill/>
        </p:spPr>
        <p:txBody>
          <a:bodyPr wrap="square" rtlCol="0">
            <a:spAutoFit/>
          </a:bodyPr>
          <a:lstStyle/>
          <a:p>
            <a:r>
              <a:rPr lang="en-IN" dirty="0" smtClean="0"/>
              <a:t>Physical activity </a:t>
            </a:r>
            <a:endParaRPr lang="en-IN" dirty="0"/>
          </a:p>
        </p:txBody>
      </p:sp>
      <p:sp>
        <p:nvSpPr>
          <p:cNvPr id="17" name="TextBox 16"/>
          <p:cNvSpPr txBox="1"/>
          <p:nvPr/>
        </p:nvSpPr>
        <p:spPr>
          <a:xfrm>
            <a:off x="6637588" y="4624981"/>
            <a:ext cx="1501254" cy="368489"/>
          </a:xfrm>
          <a:prstGeom prst="rect">
            <a:avLst/>
          </a:prstGeom>
          <a:noFill/>
        </p:spPr>
        <p:txBody>
          <a:bodyPr wrap="square" rtlCol="0">
            <a:spAutoFit/>
          </a:bodyPr>
          <a:lstStyle/>
          <a:p>
            <a:r>
              <a:rPr lang="en-IN" dirty="0" smtClean="0"/>
              <a:t>Tasks </a:t>
            </a:r>
            <a:endParaRPr lang="en-IN" dirty="0"/>
          </a:p>
        </p:txBody>
      </p:sp>
      <p:sp>
        <p:nvSpPr>
          <p:cNvPr id="18" name="TextBox 17"/>
          <p:cNvSpPr txBox="1"/>
          <p:nvPr/>
        </p:nvSpPr>
        <p:spPr>
          <a:xfrm>
            <a:off x="6637588" y="6010683"/>
            <a:ext cx="2293064" cy="369332"/>
          </a:xfrm>
          <a:prstGeom prst="rect">
            <a:avLst/>
          </a:prstGeom>
          <a:noFill/>
        </p:spPr>
        <p:txBody>
          <a:bodyPr wrap="none" rtlCol="0">
            <a:spAutoFit/>
          </a:bodyPr>
          <a:lstStyle/>
          <a:p>
            <a:r>
              <a:rPr lang="en-IN" dirty="0" smtClean="0"/>
              <a:t>Recreational activities </a:t>
            </a:r>
            <a:endParaRPr lang="en-IN" dirty="0"/>
          </a:p>
        </p:txBody>
      </p:sp>
      <p:sp>
        <p:nvSpPr>
          <p:cNvPr id="19" name="TextBox 18"/>
          <p:cNvSpPr txBox="1"/>
          <p:nvPr/>
        </p:nvSpPr>
        <p:spPr>
          <a:xfrm>
            <a:off x="9167213" y="2277128"/>
            <a:ext cx="3024787" cy="3416320"/>
          </a:xfrm>
          <a:prstGeom prst="rect">
            <a:avLst/>
          </a:prstGeom>
          <a:noFill/>
        </p:spPr>
        <p:txBody>
          <a:bodyPr wrap="square" rtlCol="0">
            <a:spAutoFit/>
          </a:bodyPr>
          <a:lstStyle/>
          <a:p>
            <a:r>
              <a:rPr lang="en-IN" sz="2400" dirty="0" smtClean="0"/>
              <a:t>This differential time mapping helps us identifying the distribution of work across the different domains and also to help identifying areas where interventions are needed. </a:t>
            </a:r>
            <a:endParaRPr lang="en-IN" sz="2400"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5611" y="5955021"/>
            <a:ext cx="1136378" cy="713758"/>
          </a:xfrm>
          <a:prstGeom prst="rect">
            <a:avLst/>
          </a:prstGeom>
        </p:spPr>
      </p:pic>
    </p:spTree>
    <p:extLst>
      <p:ext uri="{BB962C8B-B14F-4D97-AF65-F5344CB8AC3E}">
        <p14:creationId xmlns:p14="http://schemas.microsoft.com/office/powerpoint/2010/main" val="488488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Self-reported chronic (more than 3 months) pain/ disorders, at the time </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4484554"/>
              </p:ext>
            </p:extLst>
          </p:nvPr>
        </p:nvGraphicFramePr>
        <p:xfrm>
          <a:off x="4817660" y="2579426"/>
          <a:ext cx="7219666" cy="4070705"/>
        </p:xfrm>
        <a:graphic>
          <a:graphicData uri="http://schemas.openxmlformats.org/drawingml/2006/table">
            <a:tbl>
              <a:tblPr firstRow="1" firstCol="1" bandRow="1"/>
              <a:tblGrid>
                <a:gridCol w="3104541"/>
                <a:gridCol w="2196219"/>
                <a:gridCol w="1918906"/>
              </a:tblGrid>
              <a:tr h="1349798">
                <a:tc>
                  <a:txBody>
                    <a:bodyPr/>
                    <a:lstStyle/>
                    <a:p>
                      <a:pPr algn="ctr">
                        <a:lnSpc>
                          <a:spcPct val="107000"/>
                        </a:lnSpc>
                        <a:spcAft>
                          <a:spcPts val="0"/>
                        </a:spcAft>
                      </a:pPr>
                      <a:r>
                        <a:rPr lang="en-IN" sz="2000" b="1" dirty="0" err="1">
                          <a:effectLst/>
                          <a:latin typeface="+mn-lt"/>
                          <a:ea typeface="Calibri" panose="020F0502020204030204" pitchFamily="34" charset="0"/>
                          <a:cs typeface="Mangal" panose="02040503050203030202" pitchFamily="18" charset="0"/>
                        </a:rPr>
                        <a:t>Musculo</a:t>
                      </a:r>
                      <a:r>
                        <a:rPr lang="en-IN" sz="2000" b="1" dirty="0">
                          <a:effectLst/>
                          <a:latin typeface="+mn-lt"/>
                          <a:ea typeface="Calibri" panose="020F0502020204030204" pitchFamily="34" charset="0"/>
                          <a:cs typeface="Mangal" panose="02040503050203030202" pitchFamily="18" charset="0"/>
                        </a:rPr>
                        <a:t>-skeletal </a:t>
                      </a:r>
                      <a:r>
                        <a:rPr lang="en-IN" sz="2000" b="1" dirty="0" smtClean="0">
                          <a:effectLst/>
                          <a:latin typeface="+mn-lt"/>
                          <a:ea typeface="Calibri" panose="020F0502020204030204" pitchFamily="34" charset="0"/>
                          <a:cs typeface="Mangal" panose="02040503050203030202" pitchFamily="18" charset="0"/>
                        </a:rPr>
                        <a:t>Disorder</a:t>
                      </a:r>
                      <a:r>
                        <a:rPr lang="en-IN" sz="2000" b="1" baseline="0" dirty="0" smtClean="0">
                          <a:effectLst/>
                          <a:latin typeface="+mn-lt"/>
                          <a:ea typeface="Calibri" panose="020F0502020204030204" pitchFamily="34" charset="0"/>
                          <a:cs typeface="Mangal" panose="02040503050203030202" pitchFamily="18" charset="0"/>
                        </a:rPr>
                        <a:t> </a:t>
                      </a:r>
                      <a:r>
                        <a:rPr lang="en-IN" sz="2000" b="1" dirty="0" smtClean="0">
                          <a:effectLst/>
                          <a:latin typeface="+mn-lt"/>
                          <a:ea typeface="Calibri" panose="020F0502020204030204" pitchFamily="34" charset="0"/>
                          <a:cs typeface="Mangal" panose="02040503050203030202" pitchFamily="18" charset="0"/>
                        </a:rPr>
                        <a:t> </a:t>
                      </a:r>
                      <a:endParaRPr lang="en-IN" sz="2000" b="1"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07000"/>
                        </a:lnSpc>
                        <a:spcAft>
                          <a:spcPts val="0"/>
                        </a:spcAft>
                      </a:pPr>
                      <a:r>
                        <a:rPr lang="en-IN" sz="2000" b="1" dirty="0">
                          <a:effectLst/>
                          <a:latin typeface="+mn-lt"/>
                          <a:ea typeface="Calibri" panose="020F0502020204030204" pitchFamily="34" charset="0"/>
                          <a:cs typeface="Mangal" panose="02040503050203030202" pitchFamily="18" charset="0"/>
                        </a:rPr>
                        <a:t>Number </a:t>
                      </a:r>
                      <a:r>
                        <a:rPr lang="en-IN" sz="2000" b="1" dirty="0" smtClean="0">
                          <a:effectLst/>
                          <a:latin typeface="+mn-lt"/>
                          <a:ea typeface="Calibri" panose="020F0502020204030204" pitchFamily="34" charset="0"/>
                          <a:cs typeface="Mangal" panose="02040503050203030202" pitchFamily="18" charset="0"/>
                        </a:rPr>
                        <a:t>of</a:t>
                      </a:r>
                      <a:r>
                        <a:rPr lang="en-IN" sz="2000" b="1" baseline="0" dirty="0" smtClean="0">
                          <a:effectLst/>
                          <a:latin typeface="+mn-lt"/>
                          <a:ea typeface="Calibri" panose="020F0502020204030204" pitchFamily="34" charset="0"/>
                          <a:cs typeface="Mangal" panose="02040503050203030202" pitchFamily="18" charset="0"/>
                        </a:rPr>
                        <a:t> </a:t>
                      </a:r>
                      <a:r>
                        <a:rPr lang="en-IN" sz="2000" b="1" dirty="0" smtClean="0">
                          <a:effectLst/>
                          <a:latin typeface="+mn-lt"/>
                          <a:ea typeface="Calibri" panose="020F0502020204030204" pitchFamily="34" charset="0"/>
                          <a:cs typeface="Mangal" panose="02040503050203030202" pitchFamily="18" charset="0"/>
                        </a:rPr>
                        <a:t>people </a:t>
                      </a:r>
                      <a:r>
                        <a:rPr lang="en-IN" sz="2000" b="1" dirty="0">
                          <a:effectLst/>
                          <a:latin typeface="+mn-lt"/>
                          <a:ea typeface="Calibri" panose="020F0502020204030204" pitchFamily="34" charset="0"/>
                          <a:cs typeface="Mangal" panose="02040503050203030202" pitchFamily="18" charset="0"/>
                        </a:rPr>
                        <a:t>reporting </a:t>
                      </a:r>
                      <a:r>
                        <a:rPr lang="en-IN" sz="2000" b="1" dirty="0" smtClean="0">
                          <a:effectLst/>
                          <a:latin typeface="+mn-lt"/>
                          <a:ea typeface="Calibri" panose="020F0502020204030204" pitchFamily="34" charset="0"/>
                          <a:cs typeface="Mangal" panose="02040503050203030202" pitchFamily="18" charset="0"/>
                        </a:rPr>
                        <a:t>(Percentage</a:t>
                      </a:r>
                      <a:r>
                        <a:rPr lang="en-IN" sz="2000" b="1" baseline="0" dirty="0" smtClean="0">
                          <a:effectLst/>
                          <a:latin typeface="+mn-lt"/>
                          <a:ea typeface="Calibri" panose="020F0502020204030204" pitchFamily="34" charset="0"/>
                          <a:cs typeface="Mangal" panose="02040503050203030202" pitchFamily="18" charset="0"/>
                        </a:rPr>
                        <a:t> within MSD </a:t>
                      </a:r>
                      <a:r>
                        <a:rPr lang="en-IN" sz="2000" b="1" dirty="0" smtClean="0">
                          <a:effectLst/>
                          <a:latin typeface="+mn-lt"/>
                          <a:ea typeface="Calibri" panose="020F0502020204030204" pitchFamily="34" charset="0"/>
                          <a:cs typeface="Mangal" panose="02040503050203030202" pitchFamily="18" charset="0"/>
                        </a:rPr>
                        <a:t>) </a:t>
                      </a:r>
                      <a:endParaRPr lang="en-IN" sz="2000" b="1"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07000"/>
                        </a:lnSpc>
                        <a:spcAft>
                          <a:spcPts val="0"/>
                        </a:spcAft>
                      </a:pPr>
                      <a:r>
                        <a:rPr lang="en-IN" sz="2000" b="1" dirty="0">
                          <a:effectLst/>
                          <a:latin typeface="+mn-lt"/>
                          <a:ea typeface="Calibri" panose="020F0502020204030204" pitchFamily="34" charset="0"/>
                          <a:cs typeface="Mangal" panose="02040503050203030202" pitchFamily="18" charset="0"/>
                        </a:rPr>
                        <a:t>Percentage </a:t>
                      </a:r>
                      <a:r>
                        <a:rPr lang="en-IN" sz="2000" b="1" dirty="0" smtClean="0">
                          <a:effectLst/>
                          <a:latin typeface="+mn-lt"/>
                          <a:ea typeface="Calibri" panose="020F0502020204030204" pitchFamily="34" charset="0"/>
                          <a:cs typeface="Mangal" panose="02040503050203030202" pitchFamily="18" charset="0"/>
                        </a:rPr>
                        <a:t>out of total sample </a:t>
                      </a:r>
                      <a:endParaRPr lang="en-IN" sz="2000" b="1"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511502">
                <a:tc>
                  <a:txBody>
                    <a:bodyPr/>
                    <a:lstStyle/>
                    <a:p>
                      <a:pPr algn="l">
                        <a:lnSpc>
                          <a:spcPct val="107000"/>
                        </a:lnSpc>
                        <a:spcAft>
                          <a:spcPts val="0"/>
                        </a:spcAft>
                      </a:pPr>
                      <a:r>
                        <a:rPr lang="en-IN" sz="2000">
                          <a:effectLst/>
                          <a:latin typeface="+mn-lt"/>
                          <a:ea typeface="Calibri" panose="020F0502020204030204" pitchFamily="34" charset="0"/>
                          <a:cs typeface="Mangal" panose="02040503050203030202" pitchFamily="18" charset="0"/>
                        </a:rPr>
                        <a:t>Low Back Pain (LBP)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smtClean="0">
                          <a:effectLst/>
                          <a:latin typeface="+mn-lt"/>
                          <a:ea typeface="Calibri" panose="020F0502020204030204" pitchFamily="34" charset="0"/>
                          <a:cs typeface="Mangal" panose="02040503050203030202" pitchFamily="18" charset="0"/>
                        </a:rPr>
                        <a:t>165 (54.64 %)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smtClean="0">
                          <a:effectLst/>
                          <a:latin typeface="+mn-lt"/>
                          <a:ea typeface="Calibri" panose="020F0502020204030204" pitchFamily="34" charset="0"/>
                          <a:cs typeface="Mangal" panose="02040503050203030202" pitchFamily="18" charset="0"/>
                        </a:rPr>
                        <a:t>29.20 %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502">
                <a:tc>
                  <a:txBody>
                    <a:bodyPr/>
                    <a:lstStyle/>
                    <a:p>
                      <a:pPr algn="l">
                        <a:lnSpc>
                          <a:spcPct val="107000"/>
                        </a:lnSpc>
                        <a:spcAft>
                          <a:spcPts val="0"/>
                        </a:spcAft>
                      </a:pPr>
                      <a:r>
                        <a:rPr lang="en-IN" sz="2000" dirty="0">
                          <a:effectLst/>
                          <a:latin typeface="+mn-lt"/>
                          <a:ea typeface="Calibri" panose="020F0502020204030204" pitchFamily="34" charset="0"/>
                          <a:cs typeface="Mangal" panose="02040503050203030202" pitchFamily="18" charset="0"/>
                        </a:rPr>
                        <a:t>Shoulder/ upper arm pain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smtClean="0">
                          <a:effectLst/>
                          <a:latin typeface="+mn-lt"/>
                          <a:ea typeface="Calibri" panose="020F0502020204030204" pitchFamily="34" charset="0"/>
                          <a:cs typeface="Mangal" panose="02040503050203030202" pitchFamily="18" charset="0"/>
                        </a:rPr>
                        <a:t>24 (7.95 %)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smtClean="0">
                          <a:effectLst/>
                          <a:latin typeface="+mn-lt"/>
                          <a:ea typeface="Calibri" panose="020F0502020204030204" pitchFamily="34" charset="0"/>
                          <a:cs typeface="Mangal" panose="02040503050203030202" pitchFamily="18" charset="0"/>
                        </a:rPr>
                        <a:t>04.25 %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502">
                <a:tc>
                  <a:txBody>
                    <a:bodyPr/>
                    <a:lstStyle/>
                    <a:p>
                      <a:pPr algn="l">
                        <a:lnSpc>
                          <a:spcPct val="107000"/>
                        </a:lnSpc>
                        <a:spcAft>
                          <a:spcPts val="0"/>
                        </a:spcAft>
                      </a:pPr>
                      <a:r>
                        <a:rPr lang="en-IN" sz="2000" dirty="0">
                          <a:effectLst/>
                          <a:latin typeface="+mn-lt"/>
                          <a:ea typeface="Calibri" panose="020F0502020204030204" pitchFamily="34" charset="0"/>
                          <a:cs typeface="Mangal" panose="02040503050203030202" pitchFamily="18" charset="0"/>
                        </a:rPr>
                        <a:t>Leg/ knee pain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smtClean="0">
                          <a:effectLst/>
                          <a:latin typeface="+mn-lt"/>
                          <a:ea typeface="Calibri" panose="020F0502020204030204" pitchFamily="34" charset="0"/>
                          <a:cs typeface="Mangal" panose="02040503050203030202" pitchFamily="18" charset="0"/>
                        </a:rPr>
                        <a:t>57 (18.87 %)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smtClean="0">
                          <a:effectLst/>
                          <a:latin typeface="+mn-lt"/>
                          <a:ea typeface="Calibri" panose="020F0502020204030204" pitchFamily="34" charset="0"/>
                          <a:cs typeface="Mangal" panose="02040503050203030202" pitchFamily="18" charset="0"/>
                        </a:rPr>
                        <a:t>10.09 %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899">
                <a:tc>
                  <a:txBody>
                    <a:bodyPr/>
                    <a:lstStyle/>
                    <a:p>
                      <a:pPr algn="l">
                        <a:lnSpc>
                          <a:spcPct val="107000"/>
                        </a:lnSpc>
                        <a:spcAft>
                          <a:spcPts val="0"/>
                        </a:spcAft>
                      </a:pPr>
                      <a:r>
                        <a:rPr lang="en-IN" sz="2000" dirty="0">
                          <a:effectLst/>
                          <a:latin typeface="+mn-lt"/>
                          <a:ea typeface="Calibri" panose="020F0502020204030204" pitchFamily="34" charset="0"/>
                          <a:cs typeface="Mangal" panose="02040503050203030202" pitchFamily="18" charset="0"/>
                        </a:rPr>
                        <a:t>Other </a:t>
                      </a:r>
                      <a:r>
                        <a:rPr lang="en-IN" sz="2000" dirty="0" err="1">
                          <a:effectLst/>
                          <a:latin typeface="+mn-lt"/>
                          <a:ea typeface="Calibri" panose="020F0502020204030204" pitchFamily="34" charset="0"/>
                          <a:cs typeface="Mangal" panose="02040503050203030202" pitchFamily="18" charset="0"/>
                        </a:rPr>
                        <a:t>musculo</a:t>
                      </a:r>
                      <a:r>
                        <a:rPr lang="en-IN" sz="2000" dirty="0">
                          <a:effectLst/>
                          <a:latin typeface="+mn-lt"/>
                          <a:ea typeface="Calibri" panose="020F0502020204030204" pitchFamily="34" charset="0"/>
                          <a:cs typeface="Mangal" panose="02040503050203030202" pitchFamily="18" charset="0"/>
                        </a:rPr>
                        <a:t>-skeletal problem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smtClean="0">
                          <a:effectLst/>
                          <a:latin typeface="+mn-lt"/>
                          <a:ea typeface="Calibri" panose="020F0502020204030204" pitchFamily="34" charset="0"/>
                          <a:cs typeface="Mangal" panose="02040503050203030202" pitchFamily="18" charset="0"/>
                        </a:rPr>
                        <a:t>56 (18.54 %)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smtClean="0">
                          <a:effectLst/>
                          <a:latin typeface="+mn-lt"/>
                          <a:ea typeface="Calibri" panose="020F0502020204030204" pitchFamily="34" charset="0"/>
                          <a:cs typeface="Mangal" panose="02040503050203030202" pitchFamily="18" charset="0"/>
                        </a:rPr>
                        <a:t>09.91 %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502">
                <a:tc>
                  <a:txBody>
                    <a:bodyPr/>
                    <a:lstStyle/>
                    <a:p>
                      <a:pPr algn="l">
                        <a:lnSpc>
                          <a:spcPct val="107000"/>
                        </a:lnSpc>
                        <a:spcAft>
                          <a:spcPts val="0"/>
                        </a:spcAft>
                      </a:pPr>
                      <a:r>
                        <a:rPr lang="en-IN" sz="2000" b="1" dirty="0" smtClean="0">
                          <a:effectLst/>
                          <a:latin typeface="+mn-lt"/>
                          <a:ea typeface="Calibri" panose="020F0502020204030204" pitchFamily="34" charset="0"/>
                          <a:cs typeface="Mangal" panose="02040503050203030202" pitchFamily="18" charset="0"/>
                        </a:rPr>
                        <a:t>Total </a:t>
                      </a:r>
                      <a:endParaRPr lang="en-IN" sz="2000" b="1"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b="1" dirty="0" smtClean="0">
                          <a:effectLst/>
                          <a:latin typeface="+mn-lt"/>
                          <a:ea typeface="Calibri" panose="020F0502020204030204" pitchFamily="34" charset="0"/>
                          <a:cs typeface="Mangal" panose="02040503050203030202" pitchFamily="18" charset="0"/>
                        </a:rPr>
                        <a:t>302 (100 %)</a:t>
                      </a:r>
                      <a:endParaRPr lang="en-IN" sz="2000" b="1"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800" b="1" kern="1200" dirty="0" smtClean="0">
                          <a:solidFill>
                            <a:schemeClr val="tx1"/>
                          </a:solidFill>
                          <a:effectLst/>
                          <a:latin typeface="+mn-lt"/>
                          <a:ea typeface="+mn-ea"/>
                          <a:cs typeface="+mn-cs"/>
                        </a:rPr>
                        <a:t>53.45 %</a:t>
                      </a:r>
                      <a:endParaRPr lang="en-IN" sz="2000" b="1"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347" r="14696"/>
          <a:stretch/>
        </p:blipFill>
        <p:spPr>
          <a:xfrm>
            <a:off x="96894" y="2349305"/>
            <a:ext cx="4503242" cy="4388754"/>
          </a:xfrm>
          <a:prstGeom prst="rect">
            <a:avLst/>
          </a:prstGeom>
        </p:spPr>
      </p:pic>
    </p:spTree>
    <p:extLst>
      <p:ext uri="{BB962C8B-B14F-4D97-AF65-F5344CB8AC3E}">
        <p14:creationId xmlns:p14="http://schemas.microsoft.com/office/powerpoint/2010/main" val="3246141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Health seeking and reasons </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3930834"/>
              </p:ext>
            </p:extLst>
          </p:nvPr>
        </p:nvGraphicFramePr>
        <p:xfrm>
          <a:off x="4135272" y="2906972"/>
          <a:ext cx="7847987" cy="3771972"/>
        </p:xfrm>
        <a:graphic>
          <a:graphicData uri="http://schemas.openxmlformats.org/drawingml/2006/table">
            <a:tbl>
              <a:tblPr firstRow="1" firstCol="1" bandRow="1"/>
              <a:tblGrid>
                <a:gridCol w="3243781"/>
                <a:gridCol w="2215587"/>
                <a:gridCol w="2388619"/>
              </a:tblGrid>
              <a:tr h="1190952">
                <a:tc>
                  <a:txBody>
                    <a:bodyPr/>
                    <a:lstStyle/>
                    <a:p>
                      <a:pPr>
                        <a:lnSpc>
                          <a:spcPct val="107000"/>
                        </a:lnSpc>
                        <a:spcAft>
                          <a:spcPts val="0"/>
                        </a:spcAft>
                      </a:pPr>
                      <a:r>
                        <a:rPr lang="en-IN" sz="2000" b="1" dirty="0">
                          <a:effectLst/>
                          <a:latin typeface="+mn-lt"/>
                          <a:ea typeface="Calibri" panose="020F0502020204030204" pitchFamily="34" charset="0"/>
                          <a:cs typeface="Mangal" panose="02040503050203030202" pitchFamily="18" charset="0"/>
                        </a:rPr>
                        <a:t> </a:t>
                      </a:r>
                      <a:r>
                        <a:rPr lang="en-IN" sz="2000" b="1" dirty="0" smtClean="0">
                          <a:effectLst/>
                          <a:latin typeface="+mn-lt"/>
                          <a:ea typeface="Calibri" panose="020F0502020204030204" pitchFamily="34" charset="0"/>
                          <a:cs typeface="Mangal" panose="02040503050203030202" pitchFamily="18" charset="0"/>
                        </a:rPr>
                        <a:t>Disorder </a:t>
                      </a:r>
                      <a:endParaRPr lang="en-IN" sz="2000" b="1"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07000"/>
                        </a:lnSpc>
                        <a:spcAft>
                          <a:spcPts val="0"/>
                        </a:spcAft>
                      </a:pPr>
                      <a:r>
                        <a:rPr lang="en-IN" sz="2000" b="1" dirty="0">
                          <a:effectLst/>
                          <a:latin typeface="+mn-lt"/>
                          <a:ea typeface="Calibri" panose="020F0502020204030204" pitchFamily="34" charset="0"/>
                          <a:cs typeface="Mangal" panose="02040503050203030202" pitchFamily="18" charset="0"/>
                        </a:rPr>
                        <a:t>Visited doctor in last one year </a:t>
                      </a:r>
                    </a:p>
                    <a:p>
                      <a:pPr>
                        <a:lnSpc>
                          <a:spcPct val="107000"/>
                        </a:lnSpc>
                        <a:spcAft>
                          <a:spcPts val="0"/>
                        </a:spcAft>
                      </a:pPr>
                      <a:r>
                        <a:rPr lang="en-IN" sz="2000" b="1" dirty="0">
                          <a:effectLst/>
                          <a:latin typeface="+mn-lt"/>
                          <a:ea typeface="Calibri" panose="020F0502020204030204" pitchFamily="34" charset="0"/>
                          <a:cs typeface="Mangal" panose="02040503050203030202" pitchFamily="18" charset="0"/>
                        </a:rPr>
                        <a:t>n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07000"/>
                        </a:lnSpc>
                        <a:spcAft>
                          <a:spcPts val="0"/>
                        </a:spcAft>
                      </a:pPr>
                      <a:r>
                        <a:rPr lang="en-IN" sz="2000" b="1" dirty="0">
                          <a:effectLst/>
                          <a:latin typeface="+mn-lt"/>
                          <a:ea typeface="Calibri" panose="020F0502020204030204" pitchFamily="34" charset="0"/>
                          <a:cs typeface="Mangal" panose="02040503050203030202" pitchFamily="18" charset="0"/>
                        </a:rPr>
                        <a:t>Taken medication in last one year</a:t>
                      </a:r>
                    </a:p>
                    <a:p>
                      <a:pPr>
                        <a:lnSpc>
                          <a:spcPct val="107000"/>
                        </a:lnSpc>
                        <a:spcAft>
                          <a:spcPts val="0"/>
                        </a:spcAft>
                      </a:pPr>
                      <a:r>
                        <a:rPr lang="en-IN" sz="2000" b="1" dirty="0">
                          <a:effectLst/>
                          <a:latin typeface="+mn-lt"/>
                          <a:ea typeface="Calibri" panose="020F0502020204030204" pitchFamily="34" charset="0"/>
                          <a:cs typeface="Mangal" panose="02040503050203030202" pitchFamily="18" charset="0"/>
                        </a:rPr>
                        <a:t>n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430170">
                <a:tc>
                  <a:txBody>
                    <a:bodyPr/>
                    <a:lstStyle/>
                    <a:p>
                      <a:pPr>
                        <a:lnSpc>
                          <a:spcPct val="107000"/>
                        </a:lnSpc>
                        <a:spcAft>
                          <a:spcPts val="0"/>
                        </a:spcAft>
                      </a:pPr>
                      <a:r>
                        <a:rPr lang="en-IN" sz="2000" dirty="0" err="1">
                          <a:effectLst/>
                          <a:latin typeface="+mn-lt"/>
                          <a:ea typeface="Calibri" panose="020F0502020204030204" pitchFamily="34" charset="0"/>
                          <a:cs typeface="Mangal" panose="02040503050203030202" pitchFamily="18" charset="0"/>
                        </a:rPr>
                        <a:t>Musculo</a:t>
                      </a:r>
                      <a:r>
                        <a:rPr lang="en-IN" sz="2000" dirty="0">
                          <a:effectLst/>
                          <a:latin typeface="+mn-lt"/>
                          <a:ea typeface="Calibri" panose="020F0502020204030204" pitchFamily="34" charset="0"/>
                          <a:cs typeface="Mangal" panose="02040503050203030202" pitchFamily="18" charset="0"/>
                        </a:rPr>
                        <a:t>-skeletal problem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70 (</a:t>
                      </a:r>
                      <a:r>
                        <a:rPr lang="en-IN" sz="2000" dirty="0" smtClean="0">
                          <a:effectLst/>
                          <a:latin typeface="+mn-lt"/>
                          <a:ea typeface="Calibri" panose="020F0502020204030204" pitchFamily="34" charset="0"/>
                          <a:cs typeface="Mangal" panose="02040503050203030202" pitchFamily="18" charset="0"/>
                        </a:rPr>
                        <a:t>12.39 %)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96 (</a:t>
                      </a:r>
                      <a:r>
                        <a:rPr lang="en-IN" sz="2000" dirty="0" smtClean="0">
                          <a:effectLst/>
                          <a:latin typeface="+mn-lt"/>
                          <a:ea typeface="Calibri" panose="020F0502020204030204" pitchFamily="34" charset="0"/>
                          <a:cs typeface="Mangal" panose="02040503050203030202" pitchFamily="18" charset="0"/>
                        </a:rPr>
                        <a:t>16.99 %)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70">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Gynaecological problem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42 (</a:t>
                      </a:r>
                      <a:r>
                        <a:rPr lang="en-IN" sz="2000" dirty="0" smtClean="0">
                          <a:effectLst/>
                          <a:latin typeface="+mn-lt"/>
                          <a:ea typeface="Calibri" panose="020F0502020204030204" pitchFamily="34" charset="0"/>
                          <a:cs typeface="Mangal" panose="02040503050203030202" pitchFamily="18" charset="0"/>
                        </a:rPr>
                        <a:t>07.43 %)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30 (</a:t>
                      </a:r>
                      <a:r>
                        <a:rPr lang="en-IN" sz="2000" dirty="0" smtClean="0">
                          <a:effectLst/>
                          <a:latin typeface="+mn-lt"/>
                          <a:ea typeface="Calibri" panose="020F0502020204030204" pitchFamily="34" charset="0"/>
                          <a:cs typeface="Mangal" panose="02040503050203030202" pitchFamily="18" charset="0"/>
                        </a:rPr>
                        <a:t>05.31 %)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70">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Obstetrics reasons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18 (</a:t>
                      </a:r>
                      <a:r>
                        <a:rPr lang="en-IN" sz="2000" dirty="0" smtClean="0">
                          <a:effectLst/>
                          <a:latin typeface="+mn-lt"/>
                          <a:ea typeface="Calibri" panose="020F0502020204030204" pitchFamily="34" charset="0"/>
                          <a:cs typeface="Mangal" panose="02040503050203030202" pitchFamily="18" charset="0"/>
                        </a:rPr>
                        <a:t>03.19 %)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14 (</a:t>
                      </a:r>
                      <a:r>
                        <a:rPr lang="en-IN" sz="2000" dirty="0" smtClean="0">
                          <a:effectLst/>
                          <a:latin typeface="+mn-lt"/>
                          <a:ea typeface="Calibri" panose="020F0502020204030204" pitchFamily="34" charset="0"/>
                          <a:cs typeface="Mangal" panose="02040503050203030202" pitchFamily="18" charset="0"/>
                        </a:rPr>
                        <a:t>02.48 %)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70">
                <a:tc>
                  <a:txBody>
                    <a:bodyPr/>
                    <a:lstStyle/>
                    <a:p>
                      <a:pPr>
                        <a:lnSpc>
                          <a:spcPct val="107000"/>
                        </a:lnSpc>
                        <a:spcAft>
                          <a:spcPts val="0"/>
                        </a:spcAft>
                      </a:pPr>
                      <a:r>
                        <a:rPr lang="en-IN" sz="2000">
                          <a:effectLst/>
                          <a:latin typeface="+mn-lt"/>
                          <a:ea typeface="Calibri" panose="020F0502020204030204" pitchFamily="34" charset="0"/>
                          <a:cs typeface="Mangal" panose="02040503050203030202" pitchFamily="18" charset="0"/>
                        </a:rPr>
                        <a:t>Other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223 (</a:t>
                      </a:r>
                      <a:r>
                        <a:rPr lang="en-IN" sz="2000" dirty="0" smtClean="0">
                          <a:effectLst/>
                          <a:latin typeface="+mn-lt"/>
                          <a:ea typeface="Calibri" panose="020F0502020204030204" pitchFamily="34" charset="0"/>
                          <a:cs typeface="Mangal" panose="02040503050203030202" pitchFamily="18" charset="0"/>
                        </a:rPr>
                        <a:t>39.47 %)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215 (</a:t>
                      </a:r>
                      <a:r>
                        <a:rPr lang="en-IN" sz="2000" dirty="0" smtClean="0">
                          <a:effectLst/>
                          <a:latin typeface="+mn-lt"/>
                          <a:ea typeface="Calibri" panose="020F0502020204030204" pitchFamily="34" charset="0"/>
                          <a:cs typeface="Mangal" panose="02040503050203030202" pitchFamily="18" charset="0"/>
                        </a:rPr>
                        <a:t>38.05 %)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70">
                <a:tc>
                  <a:txBody>
                    <a:bodyPr/>
                    <a:lstStyle/>
                    <a:p>
                      <a:pPr>
                        <a:lnSpc>
                          <a:spcPct val="107000"/>
                        </a:lnSpc>
                        <a:spcAft>
                          <a:spcPts val="0"/>
                        </a:spcAft>
                      </a:pPr>
                      <a:r>
                        <a:rPr lang="en-IN" sz="2000">
                          <a:effectLst/>
                          <a:latin typeface="+mn-lt"/>
                          <a:ea typeface="Calibri" panose="020F0502020204030204" pitchFamily="34" charset="0"/>
                          <a:cs typeface="Mangal" panose="02040503050203030202" pitchFamily="18" charset="0"/>
                        </a:rPr>
                        <a:t>None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212 (</a:t>
                      </a:r>
                      <a:r>
                        <a:rPr lang="en-IN" sz="2000" dirty="0" smtClean="0">
                          <a:effectLst/>
                          <a:latin typeface="+mn-lt"/>
                          <a:ea typeface="Calibri" panose="020F0502020204030204" pitchFamily="34" charset="0"/>
                          <a:cs typeface="Mangal" panose="02040503050203030202" pitchFamily="18" charset="0"/>
                        </a:rPr>
                        <a:t>37.52 %)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dirty="0">
                          <a:effectLst/>
                          <a:latin typeface="+mn-lt"/>
                          <a:ea typeface="Calibri" panose="020F0502020204030204" pitchFamily="34" charset="0"/>
                          <a:cs typeface="Mangal" panose="02040503050203030202" pitchFamily="18" charset="0"/>
                        </a:rPr>
                        <a:t>210 (</a:t>
                      </a:r>
                      <a:r>
                        <a:rPr lang="en-IN" sz="2000" dirty="0" smtClean="0">
                          <a:effectLst/>
                          <a:latin typeface="+mn-lt"/>
                          <a:ea typeface="Calibri" panose="020F0502020204030204" pitchFamily="34" charset="0"/>
                          <a:cs typeface="Mangal" panose="02040503050203030202" pitchFamily="18" charset="0"/>
                        </a:rPr>
                        <a:t>37.17 %)</a:t>
                      </a:r>
                      <a:endParaRPr lang="en-IN" sz="2000"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70">
                <a:tc>
                  <a:txBody>
                    <a:bodyPr/>
                    <a:lstStyle/>
                    <a:p>
                      <a:pPr>
                        <a:lnSpc>
                          <a:spcPct val="107000"/>
                        </a:lnSpc>
                        <a:spcAft>
                          <a:spcPts val="0"/>
                        </a:spcAft>
                      </a:pPr>
                      <a:r>
                        <a:rPr lang="en-IN" sz="2000" b="1">
                          <a:effectLst/>
                          <a:latin typeface="+mn-lt"/>
                          <a:ea typeface="Calibri" panose="020F0502020204030204" pitchFamily="34" charset="0"/>
                          <a:cs typeface="Mangal" panose="02040503050203030202" pitchFamily="18" charset="0"/>
                        </a:rPr>
                        <a:t>Total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b="1" dirty="0">
                          <a:effectLst/>
                          <a:latin typeface="+mn-lt"/>
                          <a:ea typeface="Calibri" panose="020F0502020204030204" pitchFamily="34" charset="0"/>
                          <a:cs typeface="Mangal" panose="02040503050203030202" pitchFamily="18" charset="0"/>
                        </a:rPr>
                        <a:t>565 (100 </a:t>
                      </a:r>
                      <a:r>
                        <a:rPr lang="en-IN" sz="2000" b="1" dirty="0" smtClean="0">
                          <a:effectLst/>
                          <a:latin typeface="+mn-lt"/>
                          <a:ea typeface="Calibri" panose="020F0502020204030204" pitchFamily="34" charset="0"/>
                          <a:cs typeface="Mangal" panose="02040503050203030202" pitchFamily="18" charset="0"/>
                        </a:rPr>
                        <a:t>%)</a:t>
                      </a:r>
                      <a:endParaRPr lang="en-IN" sz="2000" b="1"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b="1" dirty="0">
                          <a:effectLst/>
                          <a:latin typeface="+mn-lt"/>
                          <a:ea typeface="Calibri" panose="020F0502020204030204" pitchFamily="34" charset="0"/>
                          <a:cs typeface="Mangal" panose="02040503050203030202" pitchFamily="18" charset="0"/>
                        </a:rPr>
                        <a:t>565 (</a:t>
                      </a:r>
                      <a:r>
                        <a:rPr lang="en-IN" sz="2000" b="1" dirty="0" smtClean="0">
                          <a:effectLst/>
                          <a:latin typeface="+mn-lt"/>
                          <a:ea typeface="Calibri" panose="020F0502020204030204" pitchFamily="34" charset="0"/>
                          <a:cs typeface="Mangal" panose="02040503050203030202" pitchFamily="18" charset="0"/>
                        </a:rPr>
                        <a:t>100 %) </a:t>
                      </a:r>
                      <a:endParaRPr lang="en-IN" sz="2000" b="1" dirty="0">
                        <a:effectLst/>
                        <a:latin typeface="+mn-lt"/>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9638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a:t>
            </a:r>
            <a:r>
              <a:rPr lang="en-IN" dirty="0" smtClean="0"/>
              <a:t>easons of major hospitalizations (ever)</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4376867"/>
              </p:ext>
            </p:extLst>
          </p:nvPr>
        </p:nvGraphicFramePr>
        <p:xfrm>
          <a:off x="5322626" y="2661315"/>
          <a:ext cx="6701050" cy="4130358"/>
        </p:xfrm>
        <a:graphic>
          <a:graphicData uri="http://schemas.openxmlformats.org/drawingml/2006/table">
            <a:tbl>
              <a:tblPr firstRow="1" firstCol="1" bandRow="1">
                <a:tableStyleId>{5940675A-B579-460E-94D1-54222C63F5DA}</a:tableStyleId>
              </a:tblPr>
              <a:tblGrid>
                <a:gridCol w="2448191"/>
                <a:gridCol w="1195812"/>
                <a:gridCol w="1462797"/>
                <a:gridCol w="1594250"/>
              </a:tblGrid>
              <a:tr h="911283">
                <a:tc>
                  <a:txBody>
                    <a:bodyPr/>
                    <a:lstStyle/>
                    <a:p>
                      <a:pPr>
                        <a:lnSpc>
                          <a:spcPct val="107000"/>
                        </a:lnSpc>
                        <a:spcAft>
                          <a:spcPts val="0"/>
                        </a:spcAft>
                      </a:pPr>
                      <a:r>
                        <a:rPr lang="en-IN" sz="2000" b="1" dirty="0">
                          <a:effectLst/>
                        </a:rPr>
                        <a:t>Reason for last hospitalization </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bg2">
                        <a:lumMod val="75000"/>
                      </a:schemeClr>
                    </a:solidFill>
                  </a:tcPr>
                </a:tc>
                <a:tc>
                  <a:txBody>
                    <a:bodyPr/>
                    <a:lstStyle/>
                    <a:p>
                      <a:pPr>
                        <a:lnSpc>
                          <a:spcPct val="107000"/>
                        </a:lnSpc>
                        <a:spcAft>
                          <a:spcPts val="0"/>
                        </a:spcAft>
                      </a:pPr>
                      <a:r>
                        <a:rPr lang="en-IN" sz="2000" b="1">
                          <a:effectLst/>
                        </a:rPr>
                        <a:t>Frequency </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bg2">
                        <a:lumMod val="75000"/>
                      </a:schemeClr>
                    </a:solidFill>
                  </a:tcPr>
                </a:tc>
                <a:tc>
                  <a:txBody>
                    <a:bodyPr/>
                    <a:lstStyle/>
                    <a:p>
                      <a:pPr>
                        <a:lnSpc>
                          <a:spcPct val="107000"/>
                        </a:lnSpc>
                        <a:spcAft>
                          <a:spcPts val="0"/>
                        </a:spcAft>
                      </a:pPr>
                      <a:r>
                        <a:rPr lang="en-IN" sz="2000" b="1">
                          <a:effectLst/>
                        </a:rPr>
                        <a:t>Percentage (out of total) </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bg2">
                        <a:lumMod val="75000"/>
                      </a:schemeClr>
                    </a:solidFill>
                  </a:tcPr>
                </a:tc>
                <a:tc>
                  <a:txBody>
                    <a:bodyPr/>
                    <a:lstStyle/>
                    <a:p>
                      <a:pPr>
                        <a:lnSpc>
                          <a:spcPct val="107000"/>
                        </a:lnSpc>
                        <a:spcAft>
                          <a:spcPts val="0"/>
                        </a:spcAft>
                      </a:pPr>
                      <a:r>
                        <a:rPr lang="en-IN" sz="2000" b="1" dirty="0">
                          <a:effectLst/>
                        </a:rPr>
                        <a:t>Percentage (out of hospitalized) </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bg2">
                        <a:lumMod val="75000"/>
                      </a:schemeClr>
                    </a:solidFill>
                  </a:tcPr>
                </a:tc>
              </a:tr>
              <a:tr h="416613">
                <a:tc>
                  <a:txBody>
                    <a:bodyPr/>
                    <a:lstStyle/>
                    <a:p>
                      <a:pPr>
                        <a:lnSpc>
                          <a:spcPct val="107000"/>
                        </a:lnSpc>
                        <a:spcAft>
                          <a:spcPts val="0"/>
                        </a:spcAft>
                      </a:pPr>
                      <a:r>
                        <a:rPr lang="en-IN" sz="2000" dirty="0" smtClean="0">
                          <a:effectLst/>
                        </a:rPr>
                        <a:t>MSD</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dirty="0">
                          <a:effectLst/>
                        </a:rPr>
                        <a:t>16</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dirty="0">
                          <a:effectLst/>
                        </a:rPr>
                        <a:t>2.83</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dirty="0">
                          <a:effectLst/>
                        </a:rPr>
                        <a:t>09.47</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16613">
                <a:tc>
                  <a:txBody>
                    <a:bodyPr/>
                    <a:lstStyle/>
                    <a:p>
                      <a:pPr>
                        <a:lnSpc>
                          <a:spcPct val="107000"/>
                        </a:lnSpc>
                        <a:spcAft>
                          <a:spcPts val="0"/>
                        </a:spcAft>
                      </a:pPr>
                      <a:r>
                        <a:rPr lang="en-IN" sz="2000" dirty="0">
                          <a:effectLst/>
                        </a:rPr>
                        <a:t>Hysterectomy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a:effectLst/>
                        </a:rPr>
                        <a:t>24</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dirty="0">
                          <a:effectLst/>
                        </a:rPr>
                        <a:t>4.25</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dirty="0">
                          <a:effectLst/>
                        </a:rPr>
                        <a:t>14.20</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16613">
                <a:tc>
                  <a:txBody>
                    <a:bodyPr/>
                    <a:lstStyle/>
                    <a:p>
                      <a:pPr>
                        <a:lnSpc>
                          <a:spcPct val="107000"/>
                        </a:lnSpc>
                        <a:spcAft>
                          <a:spcPts val="0"/>
                        </a:spcAft>
                      </a:pPr>
                      <a:r>
                        <a:rPr lang="en-IN" sz="2000" dirty="0">
                          <a:effectLst/>
                        </a:rPr>
                        <a:t>Obstetrics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a:effectLst/>
                        </a:rPr>
                        <a:t>42</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dirty="0">
                          <a:effectLst/>
                        </a:rPr>
                        <a:t>7.43</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dirty="0">
                          <a:effectLst/>
                        </a:rPr>
                        <a:t>24.85</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16613">
                <a:tc>
                  <a:txBody>
                    <a:bodyPr/>
                    <a:lstStyle/>
                    <a:p>
                      <a:pPr>
                        <a:lnSpc>
                          <a:spcPct val="107000"/>
                        </a:lnSpc>
                        <a:spcAft>
                          <a:spcPts val="0"/>
                        </a:spcAft>
                      </a:pPr>
                      <a:r>
                        <a:rPr lang="en-IN" sz="2000" dirty="0">
                          <a:effectLst/>
                        </a:rPr>
                        <a:t>Infective causes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a:effectLst/>
                        </a:rPr>
                        <a:t>35</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a:effectLst/>
                        </a:rPr>
                        <a:t>6.19</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dirty="0">
                          <a:effectLst/>
                        </a:rPr>
                        <a:t>20.71</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16613">
                <a:tc>
                  <a:txBody>
                    <a:bodyPr/>
                    <a:lstStyle/>
                    <a:p>
                      <a:pPr>
                        <a:lnSpc>
                          <a:spcPct val="107000"/>
                        </a:lnSpc>
                        <a:spcAft>
                          <a:spcPts val="0"/>
                        </a:spcAft>
                      </a:pPr>
                      <a:r>
                        <a:rPr lang="en-IN" sz="2000" dirty="0">
                          <a:effectLst/>
                        </a:rPr>
                        <a:t>Trivial causes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a:effectLst/>
                        </a:rPr>
                        <a:t>48</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a:effectLst/>
                        </a:rPr>
                        <a:t>8.50</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dirty="0">
                          <a:effectLst/>
                        </a:rPr>
                        <a:t>28.40</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628064">
                <a:tc>
                  <a:txBody>
                    <a:bodyPr/>
                    <a:lstStyle/>
                    <a:p>
                      <a:pPr>
                        <a:lnSpc>
                          <a:spcPct val="107000"/>
                        </a:lnSpc>
                        <a:spcAft>
                          <a:spcPts val="0"/>
                        </a:spcAft>
                      </a:pPr>
                      <a:r>
                        <a:rPr lang="en-IN" sz="2000" dirty="0">
                          <a:effectLst/>
                        </a:rPr>
                        <a:t>Worst outcomes of pregnancy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a:effectLst/>
                        </a:rPr>
                        <a:t>4</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a:effectLst/>
                        </a:rPr>
                        <a:t>0.71</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dirty="0">
                          <a:effectLst/>
                        </a:rPr>
                        <a:t>02.37</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16613">
                <a:tc>
                  <a:txBody>
                    <a:bodyPr/>
                    <a:lstStyle/>
                    <a:p>
                      <a:pPr>
                        <a:lnSpc>
                          <a:spcPct val="107000"/>
                        </a:lnSpc>
                        <a:spcAft>
                          <a:spcPts val="0"/>
                        </a:spcAft>
                      </a:pPr>
                      <a:r>
                        <a:rPr lang="en-IN" sz="2000" b="1">
                          <a:effectLst/>
                        </a:rPr>
                        <a:t>Total </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b="1">
                          <a:effectLst/>
                        </a:rPr>
                        <a:t>169</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b="1">
                          <a:effectLst/>
                        </a:rPr>
                        <a:t>29.91</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2000" b="1" dirty="0">
                          <a:effectLst/>
                        </a:rPr>
                        <a:t>100</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bl>
          </a:graphicData>
        </a:graphic>
      </p:graphicFrame>
      <p:sp>
        <p:nvSpPr>
          <p:cNvPr id="3" name="TextBox 2"/>
          <p:cNvSpPr txBox="1"/>
          <p:nvPr/>
        </p:nvSpPr>
        <p:spPr>
          <a:xfrm>
            <a:off x="559558" y="2797790"/>
            <a:ext cx="4135272" cy="2308324"/>
          </a:xfrm>
          <a:prstGeom prst="rect">
            <a:avLst/>
          </a:prstGeom>
          <a:noFill/>
        </p:spPr>
        <p:txBody>
          <a:bodyPr wrap="square" rtlCol="0">
            <a:spAutoFit/>
          </a:bodyPr>
          <a:lstStyle/>
          <a:p>
            <a:pPr marL="285750" indent="-285750">
              <a:buFont typeface="Arial" panose="020B0604020202020204" pitchFamily="34" charset="0"/>
              <a:buChar char="•"/>
            </a:pPr>
            <a:r>
              <a:rPr lang="en-IN" dirty="0" smtClean="0"/>
              <a:t>Though figures for MSD &amp; Hysterectomies do not look big in whole population, among hospitalized these two constitute ¼ </a:t>
            </a:r>
            <a:r>
              <a:rPr lang="en-IN" dirty="0" err="1" smtClean="0"/>
              <a:t>th</a:t>
            </a:r>
            <a:r>
              <a:rPr lang="en-IN" dirty="0" smtClean="0"/>
              <a:t> of the number. </a:t>
            </a:r>
          </a:p>
          <a:p>
            <a:pPr marL="285750" indent="-285750">
              <a:buFont typeface="Arial" panose="020B0604020202020204" pitchFamily="34" charset="0"/>
              <a:buChar char="•"/>
            </a:pPr>
            <a:r>
              <a:rPr lang="en-IN" dirty="0" smtClean="0"/>
              <a:t>Not all the MSDs and hysterectomies are due to weight bearing, it is a major contributor to the pathology. </a:t>
            </a:r>
            <a:endParaRPr lang="en-IN" dirty="0"/>
          </a:p>
        </p:txBody>
      </p:sp>
    </p:spTree>
    <p:extLst>
      <p:ext uri="{BB962C8B-B14F-4D97-AF65-F5344CB8AC3E}">
        <p14:creationId xmlns:p14="http://schemas.microsoft.com/office/powerpoint/2010/main" val="2543113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1226</Words>
  <Application>Microsoft Office PowerPoint</Application>
  <PresentationFormat>Widescreen</PresentationFormat>
  <Paragraphs>268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Mangal</vt:lpstr>
      <vt:lpstr>Office Theme</vt:lpstr>
      <vt:lpstr>Measuring the rural drudgery- a study from rural Rajasthan</vt:lpstr>
      <vt:lpstr>Background </vt:lpstr>
      <vt:lpstr>Methodology- </vt:lpstr>
      <vt:lpstr>PowerPoint Presentation</vt:lpstr>
      <vt:lpstr>Access to basic facilities </vt:lpstr>
      <vt:lpstr>PowerPoint Presentation</vt:lpstr>
      <vt:lpstr>Self-reported chronic (more than 3 months) pain/ disorders, at the time </vt:lpstr>
      <vt:lpstr>Health seeking and reasons </vt:lpstr>
      <vt:lpstr>Reasons of major hospitalizations (ever)</vt:lpstr>
      <vt:lpstr>Discussion and conclusions  </vt:lpstr>
      <vt:lpstr>PowerPoint Presentation</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Abhijeet Jadhav</dc:creator>
  <cp:lastModifiedBy>Abhijeet Jadhav</cp:lastModifiedBy>
  <cp:revision>54</cp:revision>
  <dcterms:created xsi:type="dcterms:W3CDTF">2018-08-21T08:08:31Z</dcterms:created>
  <dcterms:modified xsi:type="dcterms:W3CDTF">2018-08-27T12:30:12Z</dcterms:modified>
</cp:coreProperties>
</file>