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5" r:id="rId5"/>
    <p:sldId id="258" r:id="rId6"/>
    <p:sldId id="259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7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44E4-9D3F-4009-B054-6A188847FF6B}" type="datetimeFigureOut">
              <a:rPr lang="en-IN" smtClean="0"/>
              <a:t>29/08/2018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56833-FF10-4ED5-9889-F4B0791BC38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91163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44E4-9D3F-4009-B054-6A188847FF6B}" type="datetimeFigureOut">
              <a:rPr lang="en-IN" smtClean="0"/>
              <a:t>29/08/2018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56833-FF10-4ED5-9889-F4B0791BC38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8931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44E4-9D3F-4009-B054-6A188847FF6B}" type="datetimeFigureOut">
              <a:rPr lang="en-IN" smtClean="0"/>
              <a:t>29/08/2018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56833-FF10-4ED5-9889-F4B0791BC38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09249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44E4-9D3F-4009-B054-6A188847FF6B}" type="datetimeFigureOut">
              <a:rPr lang="en-IN" smtClean="0"/>
              <a:t>29/08/2018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56833-FF10-4ED5-9889-F4B0791BC38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70124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44E4-9D3F-4009-B054-6A188847FF6B}" type="datetimeFigureOut">
              <a:rPr lang="en-IN" smtClean="0"/>
              <a:t>29/08/2018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56833-FF10-4ED5-9889-F4B0791BC38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98017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44E4-9D3F-4009-B054-6A188847FF6B}" type="datetimeFigureOut">
              <a:rPr lang="en-IN" smtClean="0"/>
              <a:t>29/08/2018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56833-FF10-4ED5-9889-F4B0791BC38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82763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44E4-9D3F-4009-B054-6A188847FF6B}" type="datetimeFigureOut">
              <a:rPr lang="en-IN" smtClean="0"/>
              <a:t>29/08/2018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56833-FF10-4ED5-9889-F4B0791BC38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2606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44E4-9D3F-4009-B054-6A188847FF6B}" type="datetimeFigureOut">
              <a:rPr lang="en-IN" smtClean="0"/>
              <a:t>29/08/2018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56833-FF10-4ED5-9889-F4B0791BC38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02797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44E4-9D3F-4009-B054-6A188847FF6B}" type="datetimeFigureOut">
              <a:rPr lang="en-IN" smtClean="0"/>
              <a:t>29/08/2018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56833-FF10-4ED5-9889-F4B0791BC38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52934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44E4-9D3F-4009-B054-6A188847FF6B}" type="datetimeFigureOut">
              <a:rPr lang="en-IN" smtClean="0"/>
              <a:t>29/08/2018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56833-FF10-4ED5-9889-F4B0791BC38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75513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44E4-9D3F-4009-B054-6A188847FF6B}" type="datetimeFigureOut">
              <a:rPr lang="en-IN" smtClean="0"/>
              <a:t>29/08/2018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56833-FF10-4ED5-9889-F4B0791BC38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6791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544E4-9D3F-4009-B054-6A188847FF6B}" type="datetimeFigureOut">
              <a:rPr lang="en-IN" smtClean="0"/>
              <a:t>29/08/2018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156833-FF10-4ED5-9889-F4B0791BC38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42221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Role in promotion of leadership in collectives of </a:t>
            </a:r>
            <a:r>
              <a:rPr lang="en-US" dirty="0" err="1" smtClean="0"/>
              <a:t>women:self</a:t>
            </a:r>
            <a:r>
              <a:rPr lang="en-US" dirty="0" smtClean="0"/>
              <a:t> help </a:t>
            </a:r>
            <a:r>
              <a:rPr lang="en-US" dirty="0" err="1" smtClean="0"/>
              <a:t>groups,cluster</a:t>
            </a:r>
            <a:r>
              <a:rPr lang="en-US" dirty="0" smtClean="0"/>
              <a:t> and federations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29th  August , 2018</a:t>
            </a:r>
          </a:p>
          <a:p>
            <a:r>
              <a:rPr lang="en-US" dirty="0" err="1" smtClean="0"/>
              <a:t>Chaitanya</a:t>
            </a:r>
            <a:r>
              <a:rPr lang="en-US" dirty="0" smtClean="0"/>
              <a:t>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476121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 to be done further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Develop a cadre of  participatory action researchers </a:t>
            </a:r>
            <a:r>
              <a:rPr lang="en-US" dirty="0" smtClean="0"/>
              <a:t>from the  leaders and facilitators</a:t>
            </a:r>
            <a:r>
              <a:rPr lang="en-US" dirty="0" smtClean="0"/>
              <a:t> to work on issues which they find important</a:t>
            </a:r>
          </a:p>
          <a:p>
            <a:r>
              <a:rPr lang="en-US" dirty="0" smtClean="0"/>
              <a:t>Collect and analyze data to understand leadership processes </a:t>
            </a:r>
          </a:p>
          <a:p>
            <a:r>
              <a:rPr lang="en-US" dirty="0" smtClean="0"/>
              <a:t>Collaborate with academic  institutions , VAF to do studies of mutual interest.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Changing aspirations of younger leaders and implications for </a:t>
            </a:r>
            <a:r>
              <a:rPr lang="en-US" dirty="0" err="1" smtClean="0"/>
              <a:t>shg</a:t>
            </a:r>
            <a:r>
              <a:rPr lang="en-US" dirty="0" smtClean="0"/>
              <a:t> process.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Facilitating new spaces for </a:t>
            </a:r>
            <a:r>
              <a:rPr lang="en-US" dirty="0" err="1" smtClean="0"/>
              <a:t>shg</a:t>
            </a:r>
            <a:r>
              <a:rPr lang="en-US" dirty="0" smtClean="0"/>
              <a:t> leaders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Self interest </a:t>
            </a:r>
            <a:r>
              <a:rPr lang="en-US" dirty="0" err="1" smtClean="0"/>
              <a:t>vs</a:t>
            </a:r>
            <a:r>
              <a:rPr lang="en-US" dirty="0" smtClean="0"/>
              <a:t> mutual interest of leaders</a:t>
            </a:r>
          </a:p>
          <a:p>
            <a:pPr marL="0" indent="0">
              <a:buNone/>
            </a:pPr>
            <a:endParaRPr lang="en-US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05501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Chaitanya</a:t>
            </a:r>
            <a:r>
              <a:rPr lang="en-US" dirty="0" smtClean="0"/>
              <a:t> has been facilitating spaces for women in the form of self help group, clusters and federations over 25 years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It is working in 40 locations with nearly one lakh members, mostly in  Maharashtra and recently in Madhya Pradesh</a:t>
            </a:r>
          </a:p>
          <a:p>
            <a:endParaRPr lang="en-US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44818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has it helped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en-US" sz="5100" dirty="0" smtClean="0"/>
          </a:p>
          <a:p>
            <a:pPr marL="0" indent="0">
              <a:buNone/>
            </a:pPr>
            <a:r>
              <a:rPr lang="en-US" sz="5100" dirty="0" smtClean="0"/>
              <a:t>It has facilitated spaces</a:t>
            </a:r>
          </a:p>
          <a:p>
            <a:pPr marL="0" indent="0">
              <a:buNone/>
            </a:pPr>
            <a:r>
              <a:rPr lang="en-US" sz="5100" dirty="0" smtClean="0"/>
              <a:t> </a:t>
            </a:r>
          </a:p>
          <a:p>
            <a:r>
              <a:rPr lang="en-US" sz="4000" dirty="0" smtClean="0"/>
              <a:t>to share joys and sorrows, </a:t>
            </a:r>
          </a:p>
          <a:p>
            <a:r>
              <a:rPr lang="en-US" sz="4000" dirty="0" smtClean="0"/>
              <a:t>overcome fear,</a:t>
            </a:r>
          </a:p>
          <a:p>
            <a:r>
              <a:rPr lang="en-US" sz="4000" dirty="0" smtClean="0"/>
              <a:t>take risk, </a:t>
            </a:r>
          </a:p>
          <a:p>
            <a:r>
              <a:rPr lang="en-US" sz="4000" dirty="0" smtClean="0"/>
              <a:t>do something new, </a:t>
            </a:r>
          </a:p>
          <a:p>
            <a:r>
              <a:rPr lang="en-US" sz="4000" dirty="0" smtClean="0"/>
              <a:t>come out of the house </a:t>
            </a:r>
          </a:p>
          <a:p>
            <a:r>
              <a:rPr lang="en-US" sz="4000" dirty="0" smtClean="0"/>
              <a:t>create an identity for themselves,</a:t>
            </a:r>
          </a:p>
          <a:p>
            <a:r>
              <a:rPr lang="en-US" sz="4000" dirty="0" smtClean="0"/>
              <a:t>understand other women,</a:t>
            </a:r>
          </a:p>
          <a:p>
            <a:r>
              <a:rPr lang="en-US" sz="4000" dirty="0" smtClean="0"/>
              <a:t>take decisions collectively,</a:t>
            </a:r>
          </a:p>
          <a:p>
            <a:r>
              <a:rPr lang="en-US" sz="4000" dirty="0" smtClean="0"/>
              <a:t>solve problems, </a:t>
            </a:r>
          </a:p>
          <a:p>
            <a:r>
              <a:rPr lang="en-US" sz="4000" dirty="0" smtClean="0"/>
              <a:t>access resources,</a:t>
            </a:r>
          </a:p>
          <a:p>
            <a:r>
              <a:rPr lang="en-US" sz="4000" dirty="0" smtClean="0"/>
              <a:t>become confident</a:t>
            </a:r>
          </a:p>
          <a:p>
            <a:pPr marL="0" indent="0">
              <a:buNone/>
            </a:pPr>
            <a:endParaRPr lang="en-IN" sz="4000" dirty="0"/>
          </a:p>
        </p:txBody>
      </p:sp>
    </p:spTree>
    <p:extLst>
      <p:ext uri="{BB962C8B-B14F-4D97-AF65-F5344CB8AC3E}">
        <p14:creationId xmlns:p14="http://schemas.microsoft.com/office/powerpoint/2010/main" val="2609652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Strategies adopted for strengthening leadership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Regular meetings at group, cluster and federation level</a:t>
            </a:r>
          </a:p>
          <a:p>
            <a:r>
              <a:rPr lang="en-US" dirty="0" smtClean="0"/>
              <a:t>Federation leaders  take  an honorarium ranging from RS. 50 to </a:t>
            </a:r>
            <a:r>
              <a:rPr lang="en-US" dirty="0" err="1" smtClean="0"/>
              <a:t>Rs</a:t>
            </a:r>
            <a:r>
              <a:rPr lang="en-US" dirty="0" smtClean="0"/>
              <a:t>. 200 per meeting depending on the financial situation of the federation.</a:t>
            </a:r>
          </a:p>
          <a:p>
            <a:r>
              <a:rPr lang="en-US" dirty="0" smtClean="0"/>
              <a:t>Leader and member training</a:t>
            </a:r>
          </a:p>
          <a:p>
            <a:r>
              <a:rPr lang="en-US" dirty="0" smtClean="0"/>
              <a:t>Rotation of location of meeting, chairperson for the meeting, </a:t>
            </a:r>
          </a:p>
          <a:p>
            <a:r>
              <a:rPr lang="en-US" dirty="0" err="1" smtClean="0"/>
              <a:t>Organisation</a:t>
            </a:r>
            <a:r>
              <a:rPr lang="en-US" dirty="0" smtClean="0"/>
              <a:t> of AGM at group, cluster and federation level</a:t>
            </a:r>
          </a:p>
          <a:p>
            <a:r>
              <a:rPr lang="en-US" dirty="0" smtClean="0"/>
              <a:t>Recognition of  groups, clusters , office bearers  in such AGMs</a:t>
            </a:r>
          </a:p>
          <a:p>
            <a:r>
              <a:rPr lang="en-US" dirty="0" smtClean="0"/>
              <a:t>Exposure visits , conducting study, </a:t>
            </a:r>
          </a:p>
          <a:p>
            <a:r>
              <a:rPr lang="en-US" dirty="0" smtClean="0"/>
              <a:t>Thematic </a:t>
            </a:r>
            <a:r>
              <a:rPr lang="en-US" dirty="0" err="1" smtClean="0"/>
              <a:t>jankars</a:t>
            </a:r>
            <a:r>
              <a:rPr lang="en-US" dirty="0" smtClean="0"/>
              <a:t>: audit, legal, </a:t>
            </a:r>
            <a:r>
              <a:rPr lang="en-US" dirty="0" err="1" smtClean="0"/>
              <a:t>govt</a:t>
            </a:r>
            <a:r>
              <a:rPr lang="en-US" dirty="0" smtClean="0"/>
              <a:t>, financial literacy, health, livelihood , resource person,</a:t>
            </a:r>
          </a:p>
          <a:p>
            <a:r>
              <a:rPr lang="en-US" dirty="0" smtClean="0"/>
              <a:t>Thematic workshops  </a:t>
            </a:r>
          </a:p>
          <a:p>
            <a:endParaRPr lang="en-US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43629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Exercise with facilitators of 8 federations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the 3 leaders having excellent leadership qualities?</a:t>
            </a:r>
          </a:p>
          <a:p>
            <a:r>
              <a:rPr lang="en-US" dirty="0" smtClean="0"/>
              <a:t>Why do you call them excellent?</a:t>
            </a:r>
          </a:p>
          <a:p>
            <a:r>
              <a:rPr lang="en-US" dirty="0" smtClean="0"/>
              <a:t>What is the role of the facilitator in that</a:t>
            </a:r>
          </a:p>
          <a:p>
            <a:r>
              <a:rPr lang="en-US" dirty="0" smtClean="0"/>
              <a:t>What did you learn out of this ?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86411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Qualities identified by facilitators in the excellent office bearers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46340"/>
              </p:ext>
            </p:extLst>
          </p:nvPr>
        </p:nvGraphicFramePr>
        <p:xfrm>
          <a:off x="457200" y="1600200"/>
          <a:ext cx="8229600" cy="46125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14127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Takes</a:t>
                      </a:r>
                      <a:r>
                        <a:rPr lang="en-US" sz="1800" baseline="0" dirty="0" smtClean="0"/>
                        <a:t> responsibility</a:t>
                      </a:r>
                    </a:p>
                    <a:p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Eagerness to learn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Gained confidence of the women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Has support of family members</a:t>
                      </a:r>
                      <a:endParaRPr lang="en-IN" sz="1800" dirty="0"/>
                    </a:p>
                  </a:txBody>
                  <a:tcPr/>
                </a:tc>
              </a:tr>
              <a:tr h="114127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Attends regularly,, on time and vigilant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Ready</a:t>
                      </a:r>
                      <a:r>
                        <a:rPr lang="en-US" sz="1800" baseline="0" dirty="0" smtClean="0"/>
                        <a:t> to travel 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Coordinates</a:t>
                      </a:r>
                      <a:r>
                        <a:rPr lang="en-US" sz="1800" baseline="0" dirty="0" smtClean="0"/>
                        <a:t> well with  the women 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Takes up new responsibility</a:t>
                      </a:r>
                      <a:r>
                        <a:rPr lang="en-US" sz="1800" baseline="0" dirty="0" smtClean="0"/>
                        <a:t> </a:t>
                      </a:r>
                      <a:endParaRPr lang="en-IN" sz="1800" dirty="0"/>
                    </a:p>
                  </a:txBody>
                  <a:tcPr/>
                </a:tc>
              </a:tr>
              <a:tr h="114127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Timely deposit of money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Participate in training 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Thinks of how</a:t>
                      </a:r>
                      <a:r>
                        <a:rPr lang="en-US" sz="1800" baseline="0" dirty="0" smtClean="0"/>
                        <a:t> to take the federation ahead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Can take decisions</a:t>
                      </a:r>
                      <a:r>
                        <a:rPr lang="en-US" sz="1800" baseline="0" dirty="0" smtClean="0"/>
                        <a:t> involving everyone</a:t>
                      </a:r>
                      <a:endParaRPr lang="en-IN" sz="1800" dirty="0"/>
                    </a:p>
                  </a:txBody>
                  <a:tcPr/>
                </a:tc>
              </a:tr>
              <a:tr h="114127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Ability to express her opinion and women’s concerns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Promotes</a:t>
                      </a:r>
                      <a:r>
                        <a:rPr lang="en-US" sz="1800" baseline="0" dirty="0" smtClean="0"/>
                        <a:t> new groups, visits other clusters, revive dormant groups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Guide women in their livelihoods and solving problems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Coordinates between office bearers and the facilitators</a:t>
                      </a:r>
                      <a:endParaRPr lang="en-IN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1569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Role of facilitator in leadership development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8774796"/>
              </p:ext>
            </p:extLst>
          </p:nvPr>
        </p:nvGraphicFramePr>
        <p:xfrm>
          <a:off x="457200" y="1600200"/>
          <a:ext cx="8229600" cy="40610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13536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Train office bearers in their role and responsibilities</a:t>
                      </a:r>
                      <a:endParaRPr lang="en-IN" dirty="0" smtClean="0"/>
                    </a:p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Focusing on transparency </a:t>
                      </a:r>
                      <a:endParaRPr lang="en-IN" dirty="0" smtClean="0"/>
                    </a:p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Help them solve their problems</a:t>
                      </a:r>
                      <a:endParaRPr lang="en-IN" dirty="0"/>
                    </a:p>
                  </a:txBody>
                  <a:tcPr/>
                </a:tc>
              </a:tr>
              <a:tr h="1353683">
                <a:tc>
                  <a:txBody>
                    <a:bodyPr/>
                    <a:lstStyle/>
                    <a:p>
                      <a:r>
                        <a:rPr lang="en-US" dirty="0" smtClean="0"/>
                        <a:t>To</a:t>
                      </a:r>
                      <a:r>
                        <a:rPr lang="en-US" baseline="0" dirty="0" smtClean="0"/>
                        <a:t> discuss , demonstrate,</a:t>
                      </a:r>
                    </a:p>
                    <a:p>
                      <a:r>
                        <a:rPr lang="en-US" baseline="0" dirty="0" smtClean="0"/>
                        <a:t>Share new information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Encourage,</a:t>
                      </a:r>
                      <a:r>
                        <a:rPr lang="en-US" baseline="0" dirty="0" smtClean="0"/>
                        <a:t> meet family members of the office bearers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</a:t>
                      </a:r>
                      <a:r>
                        <a:rPr lang="en-US" baseline="0" dirty="0" smtClean="0"/>
                        <a:t> with them to </a:t>
                      </a:r>
                      <a:r>
                        <a:rPr lang="en-US" baseline="0" dirty="0" err="1" smtClean="0"/>
                        <a:t>govt.offices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to develop linkages</a:t>
                      </a:r>
                      <a:endParaRPr lang="en-IN" dirty="0"/>
                    </a:p>
                  </a:txBody>
                  <a:tcPr/>
                </a:tc>
              </a:tr>
              <a:tr h="1353683">
                <a:tc>
                  <a:txBody>
                    <a:bodyPr/>
                    <a:lstStyle/>
                    <a:p>
                      <a:r>
                        <a:rPr lang="en-US" dirty="0" smtClean="0"/>
                        <a:t>To share experiences of other groups, clusters,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Share</a:t>
                      </a:r>
                      <a:r>
                        <a:rPr lang="en-US" baseline="0" dirty="0" smtClean="0"/>
                        <a:t> in the joys and sorrows</a:t>
                      </a:r>
                      <a:endParaRPr lang="en-IN" dirty="0" smtClean="0"/>
                    </a:p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Facilitating</a:t>
                      </a:r>
                      <a:r>
                        <a:rPr lang="en-US" baseline="0" dirty="0" smtClean="0"/>
                        <a:t> their participation in the gram </a:t>
                      </a:r>
                      <a:r>
                        <a:rPr lang="en-US" baseline="0" dirty="0" err="1" smtClean="0"/>
                        <a:t>sabha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64890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Learning’s for the facilitators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Insights into how do we facilitate other leaders </a:t>
            </a:r>
          </a:p>
          <a:p>
            <a:r>
              <a:rPr lang="en-US" dirty="0" smtClean="0"/>
              <a:t>Ensuring distribution of responsibilities , so that some leaders do not have to take more responsibilities. </a:t>
            </a:r>
          </a:p>
          <a:p>
            <a:r>
              <a:rPr lang="en-US" dirty="0" smtClean="0"/>
              <a:t>Realized the need to talk to the families of the office bearers</a:t>
            </a:r>
          </a:p>
          <a:p>
            <a:r>
              <a:rPr lang="en-US" dirty="0" smtClean="0"/>
              <a:t>Need to conduct training for the new office bearers</a:t>
            </a:r>
          </a:p>
          <a:p>
            <a:r>
              <a:rPr lang="en-US" dirty="0" smtClean="0"/>
              <a:t>It helped reflection on the role s  facilitator</a:t>
            </a:r>
          </a:p>
          <a:p>
            <a:r>
              <a:rPr lang="en-US" dirty="0" smtClean="0"/>
              <a:t>Office bearers play an important role in problem solving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949915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phase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interview schedule used for earlier study on incentives and motivations translated into </a:t>
            </a:r>
            <a:r>
              <a:rPr lang="en-US" dirty="0" err="1" smtClean="0"/>
              <a:t>marthi</a:t>
            </a:r>
            <a:endParaRPr lang="en-US" dirty="0" smtClean="0"/>
          </a:p>
          <a:p>
            <a:r>
              <a:rPr lang="en-US" dirty="0" smtClean="0"/>
              <a:t>Video record the interview</a:t>
            </a:r>
          </a:p>
          <a:p>
            <a:r>
              <a:rPr lang="en-US" dirty="0" smtClean="0"/>
              <a:t>Transcribe it </a:t>
            </a:r>
          </a:p>
          <a:p>
            <a:r>
              <a:rPr lang="en-US" dirty="0" smtClean="0"/>
              <a:t>Find out the motivations and incentives which get reflected through the interview</a:t>
            </a:r>
          </a:p>
          <a:p>
            <a:r>
              <a:rPr lang="en-US" dirty="0" smtClean="0"/>
              <a:t>Share the interview back with the  leaders interviewed if she wants to add to her interview.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706124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607</Words>
  <Application>Microsoft Office PowerPoint</Application>
  <PresentationFormat>On-screen Show (4:3)</PresentationFormat>
  <Paragraphs>85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Role in promotion of leadership in collectives of women:self help groups,cluster and federations</vt:lpstr>
      <vt:lpstr>Context</vt:lpstr>
      <vt:lpstr>What has it helped</vt:lpstr>
      <vt:lpstr>Strategies adopted for strengthening leadership </vt:lpstr>
      <vt:lpstr>Exercise with facilitators of 8 federations</vt:lpstr>
      <vt:lpstr>Qualities identified by facilitators in the excellent office bearers</vt:lpstr>
      <vt:lpstr>Role of facilitator in leadership development</vt:lpstr>
      <vt:lpstr>Learning’s for the facilitators</vt:lpstr>
      <vt:lpstr>Next phase</vt:lpstr>
      <vt:lpstr>Work  to be done further</vt:lpstr>
    </vt:vector>
  </TitlesOfParts>
  <Company>MKCL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Role in promotion of leadership in collectives of women:self help groups,cluster and federations</dc:title>
  <dc:creator>Administrator</dc:creator>
  <cp:lastModifiedBy>Administrator</cp:lastModifiedBy>
  <cp:revision>10</cp:revision>
  <dcterms:created xsi:type="dcterms:W3CDTF">2018-08-29T00:52:38Z</dcterms:created>
  <dcterms:modified xsi:type="dcterms:W3CDTF">2018-08-29T02:47:08Z</dcterms:modified>
</cp:coreProperties>
</file>