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3" r:id="rId9"/>
    <p:sldId id="266" r:id="rId10"/>
    <p:sldId id="267" r:id="rId11"/>
    <p:sldId id="268" r:id="rId12"/>
    <p:sldId id="269" r:id="rId13"/>
    <p:sldId id="270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56E794-4487-4608-9A58-F015BD3FF9E4}" type="doc">
      <dgm:prSet loTypeId="urn:microsoft.com/office/officeart/2011/layout/Circle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24C6E1F0-2A91-4D9E-94B0-2B3B950DABBE}">
      <dgm:prSet phldrT="[Text]" custT="1"/>
      <dgm:spPr/>
      <dgm:t>
        <a:bodyPr/>
        <a:lstStyle/>
        <a:p>
          <a:r>
            <a:rPr lang="en-IN" sz="2000" dirty="0" smtClean="0">
              <a:solidFill>
                <a:schemeClr val="bg1"/>
              </a:solidFill>
            </a:rPr>
            <a:t>Market Discovery</a:t>
          </a:r>
          <a:endParaRPr lang="en-IN" sz="2000" dirty="0">
            <a:solidFill>
              <a:schemeClr val="bg1"/>
            </a:solidFill>
          </a:endParaRPr>
        </a:p>
      </dgm:t>
    </dgm:pt>
    <dgm:pt modelId="{16AF0445-CE1E-4475-B114-782670A2E93E}" type="parTrans" cxnId="{9AACC632-35F4-4761-9FBA-FD804127F8CC}">
      <dgm:prSet/>
      <dgm:spPr/>
      <dgm:t>
        <a:bodyPr/>
        <a:lstStyle/>
        <a:p>
          <a:endParaRPr lang="en-IN" sz="2400">
            <a:solidFill>
              <a:schemeClr val="bg1"/>
            </a:solidFill>
          </a:endParaRPr>
        </a:p>
      </dgm:t>
    </dgm:pt>
    <dgm:pt modelId="{153D0512-65C3-40F9-A49F-B2C1512C5E53}" type="sibTrans" cxnId="{9AACC632-35F4-4761-9FBA-FD804127F8CC}">
      <dgm:prSet/>
      <dgm:spPr/>
      <dgm:t>
        <a:bodyPr/>
        <a:lstStyle/>
        <a:p>
          <a:endParaRPr lang="en-IN" sz="2400">
            <a:solidFill>
              <a:schemeClr val="bg1"/>
            </a:solidFill>
          </a:endParaRPr>
        </a:p>
      </dgm:t>
    </dgm:pt>
    <dgm:pt modelId="{3A6D7104-4F71-46AF-AF2E-37DCB7E57C02}">
      <dgm:prSet phldrT="[Text]" custT="1"/>
      <dgm:spPr/>
      <dgm:t>
        <a:bodyPr/>
        <a:lstStyle/>
        <a:p>
          <a:r>
            <a:rPr lang="en-IN" sz="2000" dirty="0" smtClean="0">
              <a:solidFill>
                <a:schemeClr val="bg1"/>
              </a:solidFill>
            </a:rPr>
            <a:t>Insights &amp; Jobs to be Done</a:t>
          </a:r>
          <a:endParaRPr lang="en-IN" sz="2000" dirty="0">
            <a:solidFill>
              <a:schemeClr val="bg1"/>
            </a:solidFill>
          </a:endParaRPr>
        </a:p>
      </dgm:t>
    </dgm:pt>
    <dgm:pt modelId="{4CF3E963-3D02-4A23-8935-0D5102AD6495}" type="parTrans" cxnId="{A8E9A3C2-40F7-4084-856A-109A1FA3F599}">
      <dgm:prSet/>
      <dgm:spPr/>
      <dgm:t>
        <a:bodyPr/>
        <a:lstStyle/>
        <a:p>
          <a:endParaRPr lang="en-IN" sz="2400">
            <a:solidFill>
              <a:schemeClr val="bg1"/>
            </a:solidFill>
          </a:endParaRPr>
        </a:p>
      </dgm:t>
    </dgm:pt>
    <dgm:pt modelId="{8CDCE6AA-3D25-40D4-9FFC-180C0C1E0B6B}" type="sibTrans" cxnId="{A8E9A3C2-40F7-4084-856A-109A1FA3F599}">
      <dgm:prSet/>
      <dgm:spPr/>
      <dgm:t>
        <a:bodyPr/>
        <a:lstStyle/>
        <a:p>
          <a:endParaRPr lang="en-IN" sz="2400">
            <a:solidFill>
              <a:schemeClr val="bg1"/>
            </a:solidFill>
          </a:endParaRPr>
        </a:p>
      </dgm:t>
    </dgm:pt>
    <dgm:pt modelId="{43AAA47F-D239-4A65-B814-0DCC2D81E231}">
      <dgm:prSet phldrT="[Text]" custT="1"/>
      <dgm:spPr/>
      <dgm:t>
        <a:bodyPr/>
        <a:lstStyle/>
        <a:p>
          <a:r>
            <a:rPr lang="en-IN" sz="2000" dirty="0" smtClean="0">
              <a:solidFill>
                <a:schemeClr val="bg1"/>
              </a:solidFill>
            </a:rPr>
            <a:t>Pilot &amp; Scale </a:t>
          </a:r>
          <a:endParaRPr lang="en-IN" sz="2000" dirty="0">
            <a:solidFill>
              <a:schemeClr val="bg1"/>
            </a:solidFill>
          </a:endParaRPr>
        </a:p>
      </dgm:t>
    </dgm:pt>
    <dgm:pt modelId="{4C6B62BE-8608-4307-8A1C-8225E1E4BF9D}" type="parTrans" cxnId="{9DCF1B3E-6AAF-48C5-857C-2BD2ED489D5E}">
      <dgm:prSet/>
      <dgm:spPr/>
      <dgm:t>
        <a:bodyPr/>
        <a:lstStyle/>
        <a:p>
          <a:endParaRPr lang="en-IN" sz="2400">
            <a:solidFill>
              <a:schemeClr val="bg1"/>
            </a:solidFill>
          </a:endParaRPr>
        </a:p>
      </dgm:t>
    </dgm:pt>
    <dgm:pt modelId="{E6CB5D6A-B93F-4058-91D8-2B1A5316CF45}" type="sibTrans" cxnId="{9DCF1B3E-6AAF-48C5-857C-2BD2ED489D5E}">
      <dgm:prSet/>
      <dgm:spPr/>
      <dgm:t>
        <a:bodyPr/>
        <a:lstStyle/>
        <a:p>
          <a:endParaRPr lang="en-IN" sz="2400">
            <a:solidFill>
              <a:schemeClr val="bg1"/>
            </a:solidFill>
          </a:endParaRPr>
        </a:p>
      </dgm:t>
    </dgm:pt>
    <dgm:pt modelId="{3C673AC2-08EF-4190-AC5F-85EF50488B57}">
      <dgm:prSet custT="1"/>
      <dgm:spPr/>
      <dgm:t>
        <a:bodyPr/>
        <a:lstStyle/>
        <a:p>
          <a:r>
            <a:rPr lang="en-IN" sz="2000" dirty="0" smtClean="0">
              <a:solidFill>
                <a:schemeClr val="bg1"/>
              </a:solidFill>
            </a:rPr>
            <a:t>Create Business Infra- structure</a:t>
          </a:r>
          <a:endParaRPr lang="en-IN" sz="2000" dirty="0">
            <a:solidFill>
              <a:schemeClr val="bg1"/>
            </a:solidFill>
          </a:endParaRPr>
        </a:p>
      </dgm:t>
    </dgm:pt>
    <dgm:pt modelId="{E1208FA7-5F47-4D5F-AEF2-2B8777A05BEF}" type="parTrans" cxnId="{159C9E77-3E25-445C-B1B1-0F8D22237A25}">
      <dgm:prSet/>
      <dgm:spPr/>
      <dgm:t>
        <a:bodyPr/>
        <a:lstStyle/>
        <a:p>
          <a:endParaRPr lang="en-IN" sz="2400">
            <a:solidFill>
              <a:schemeClr val="bg1"/>
            </a:solidFill>
          </a:endParaRPr>
        </a:p>
      </dgm:t>
    </dgm:pt>
    <dgm:pt modelId="{4BABC58C-5DD1-4562-B256-663BCE19F271}" type="sibTrans" cxnId="{159C9E77-3E25-445C-B1B1-0F8D22237A25}">
      <dgm:prSet/>
      <dgm:spPr/>
      <dgm:t>
        <a:bodyPr/>
        <a:lstStyle/>
        <a:p>
          <a:endParaRPr lang="en-IN" sz="2400">
            <a:solidFill>
              <a:schemeClr val="bg1"/>
            </a:solidFill>
          </a:endParaRPr>
        </a:p>
      </dgm:t>
    </dgm:pt>
    <dgm:pt modelId="{7E54F7CA-B766-4456-979F-785BBABBC6DA}" type="pres">
      <dgm:prSet presAssocID="{3F56E794-4487-4608-9A58-F015BD3FF9E4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IN"/>
        </a:p>
      </dgm:t>
    </dgm:pt>
    <dgm:pt modelId="{EAF7BB60-659B-43E4-B9A7-E14699047C91}" type="pres">
      <dgm:prSet presAssocID="{43AAA47F-D239-4A65-B814-0DCC2D81E231}" presName="Accent4" presStyleCnt="0"/>
      <dgm:spPr/>
    </dgm:pt>
    <dgm:pt modelId="{ECD449BC-BD8F-47C4-BB62-5A8800A287C3}" type="pres">
      <dgm:prSet presAssocID="{43AAA47F-D239-4A65-B814-0DCC2D81E231}" presName="Accent" presStyleLbl="node1" presStyleIdx="0" presStyleCnt="4"/>
      <dgm:spPr/>
    </dgm:pt>
    <dgm:pt modelId="{1FB05155-F6BA-447B-B1CC-FC121DD42FBE}" type="pres">
      <dgm:prSet presAssocID="{43AAA47F-D239-4A65-B814-0DCC2D81E231}" presName="ParentBackground4" presStyleCnt="0"/>
      <dgm:spPr/>
    </dgm:pt>
    <dgm:pt modelId="{A2590BCF-D2F9-4CF5-B8AE-8B39EF1EA737}" type="pres">
      <dgm:prSet presAssocID="{43AAA47F-D239-4A65-B814-0DCC2D81E231}" presName="ParentBackground" presStyleLbl="fgAcc1" presStyleIdx="0" presStyleCnt="4"/>
      <dgm:spPr/>
      <dgm:t>
        <a:bodyPr/>
        <a:lstStyle/>
        <a:p>
          <a:endParaRPr lang="en-IN"/>
        </a:p>
      </dgm:t>
    </dgm:pt>
    <dgm:pt modelId="{1711AC82-9DAB-47CC-AEE4-10DA95F59BD3}" type="pres">
      <dgm:prSet presAssocID="{43AAA47F-D239-4A65-B814-0DCC2D81E231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002EA45-04D9-4512-9882-7551E3715E24}" type="pres">
      <dgm:prSet presAssocID="{3C673AC2-08EF-4190-AC5F-85EF50488B57}" presName="Accent3" presStyleCnt="0"/>
      <dgm:spPr/>
    </dgm:pt>
    <dgm:pt modelId="{3BCABE5E-4EF9-4146-9F9F-8E6CCA135474}" type="pres">
      <dgm:prSet presAssocID="{3C673AC2-08EF-4190-AC5F-85EF50488B57}" presName="Accent" presStyleLbl="node1" presStyleIdx="1" presStyleCnt="4"/>
      <dgm:spPr/>
    </dgm:pt>
    <dgm:pt modelId="{6257E033-D001-4542-94DD-6B717C3EDCD5}" type="pres">
      <dgm:prSet presAssocID="{3C673AC2-08EF-4190-AC5F-85EF50488B57}" presName="ParentBackground3" presStyleCnt="0"/>
      <dgm:spPr/>
    </dgm:pt>
    <dgm:pt modelId="{56AF5B09-E883-4A70-A43D-55198A97529E}" type="pres">
      <dgm:prSet presAssocID="{3C673AC2-08EF-4190-AC5F-85EF50488B57}" presName="ParentBackground" presStyleLbl="fgAcc1" presStyleIdx="1" presStyleCnt="4"/>
      <dgm:spPr/>
      <dgm:t>
        <a:bodyPr/>
        <a:lstStyle/>
        <a:p>
          <a:endParaRPr lang="en-IN"/>
        </a:p>
      </dgm:t>
    </dgm:pt>
    <dgm:pt modelId="{3C1FBF13-99CD-49A6-93A7-20D1D4EF4B6F}" type="pres">
      <dgm:prSet presAssocID="{3C673AC2-08EF-4190-AC5F-85EF50488B5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F395991-8C1A-48AB-B20E-352B05C0E02B}" type="pres">
      <dgm:prSet presAssocID="{3A6D7104-4F71-46AF-AF2E-37DCB7E57C02}" presName="Accent2" presStyleCnt="0"/>
      <dgm:spPr/>
    </dgm:pt>
    <dgm:pt modelId="{B422F9B2-2AEA-41F3-A085-DC0CCF231683}" type="pres">
      <dgm:prSet presAssocID="{3A6D7104-4F71-46AF-AF2E-37DCB7E57C02}" presName="Accent" presStyleLbl="node1" presStyleIdx="2" presStyleCnt="4"/>
      <dgm:spPr/>
    </dgm:pt>
    <dgm:pt modelId="{57562359-CBF5-4593-9348-A317A78E943A}" type="pres">
      <dgm:prSet presAssocID="{3A6D7104-4F71-46AF-AF2E-37DCB7E57C02}" presName="ParentBackground2" presStyleCnt="0"/>
      <dgm:spPr/>
    </dgm:pt>
    <dgm:pt modelId="{1B5AFFC2-FA91-4440-8061-28FA89EF6D39}" type="pres">
      <dgm:prSet presAssocID="{3A6D7104-4F71-46AF-AF2E-37DCB7E57C02}" presName="ParentBackground" presStyleLbl="fgAcc1" presStyleIdx="2" presStyleCnt="4"/>
      <dgm:spPr/>
      <dgm:t>
        <a:bodyPr/>
        <a:lstStyle/>
        <a:p>
          <a:endParaRPr lang="en-IN"/>
        </a:p>
      </dgm:t>
    </dgm:pt>
    <dgm:pt modelId="{E250F1E9-D971-4155-991B-6139852A7BD3}" type="pres">
      <dgm:prSet presAssocID="{3A6D7104-4F71-46AF-AF2E-37DCB7E57C0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FE33FFA-2771-4A7F-B894-7157EF2C644D}" type="pres">
      <dgm:prSet presAssocID="{24C6E1F0-2A91-4D9E-94B0-2B3B950DABBE}" presName="Accent1" presStyleCnt="0"/>
      <dgm:spPr/>
    </dgm:pt>
    <dgm:pt modelId="{ED20108C-B812-4497-ADC6-C8AC9C4C007C}" type="pres">
      <dgm:prSet presAssocID="{24C6E1F0-2A91-4D9E-94B0-2B3B950DABBE}" presName="Accent" presStyleLbl="node1" presStyleIdx="3" presStyleCnt="4"/>
      <dgm:spPr/>
    </dgm:pt>
    <dgm:pt modelId="{738662A2-020B-4A24-B044-2196F73D2664}" type="pres">
      <dgm:prSet presAssocID="{24C6E1F0-2A91-4D9E-94B0-2B3B950DABBE}" presName="ParentBackground1" presStyleCnt="0"/>
      <dgm:spPr/>
    </dgm:pt>
    <dgm:pt modelId="{D6306695-43D1-4CB9-8E25-3B8094443639}" type="pres">
      <dgm:prSet presAssocID="{24C6E1F0-2A91-4D9E-94B0-2B3B950DABBE}" presName="ParentBackground" presStyleLbl="fgAcc1" presStyleIdx="3" presStyleCnt="4"/>
      <dgm:spPr/>
      <dgm:t>
        <a:bodyPr/>
        <a:lstStyle/>
        <a:p>
          <a:endParaRPr lang="en-IN"/>
        </a:p>
      </dgm:t>
    </dgm:pt>
    <dgm:pt modelId="{F2EB22C9-0879-4F93-958E-28EDB638A8C2}" type="pres">
      <dgm:prSet presAssocID="{24C6E1F0-2A91-4D9E-94B0-2B3B950DABB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59C9E77-3E25-445C-B1B1-0F8D22237A25}" srcId="{3F56E794-4487-4608-9A58-F015BD3FF9E4}" destId="{3C673AC2-08EF-4190-AC5F-85EF50488B57}" srcOrd="2" destOrd="0" parTransId="{E1208FA7-5F47-4D5F-AEF2-2B8777A05BEF}" sibTransId="{4BABC58C-5DD1-4562-B256-663BCE19F271}"/>
    <dgm:cxn modelId="{754C8049-20CF-42C7-AD44-384277DC2478}" type="presOf" srcId="{43AAA47F-D239-4A65-B814-0DCC2D81E231}" destId="{1711AC82-9DAB-47CC-AEE4-10DA95F59BD3}" srcOrd="1" destOrd="0" presId="urn:microsoft.com/office/officeart/2011/layout/CircleProcess"/>
    <dgm:cxn modelId="{48EEC2BA-AA13-4EF5-9A1C-FA4EAE3236DA}" type="presOf" srcId="{43AAA47F-D239-4A65-B814-0DCC2D81E231}" destId="{A2590BCF-D2F9-4CF5-B8AE-8B39EF1EA737}" srcOrd="0" destOrd="0" presId="urn:microsoft.com/office/officeart/2011/layout/CircleProcess"/>
    <dgm:cxn modelId="{9521C1CA-20BA-4BDC-8001-335874DE06B0}" type="presOf" srcId="{3A6D7104-4F71-46AF-AF2E-37DCB7E57C02}" destId="{E250F1E9-D971-4155-991B-6139852A7BD3}" srcOrd="1" destOrd="0" presId="urn:microsoft.com/office/officeart/2011/layout/CircleProcess"/>
    <dgm:cxn modelId="{9DCF1B3E-6AAF-48C5-857C-2BD2ED489D5E}" srcId="{3F56E794-4487-4608-9A58-F015BD3FF9E4}" destId="{43AAA47F-D239-4A65-B814-0DCC2D81E231}" srcOrd="3" destOrd="0" parTransId="{4C6B62BE-8608-4307-8A1C-8225E1E4BF9D}" sibTransId="{E6CB5D6A-B93F-4058-91D8-2B1A5316CF45}"/>
    <dgm:cxn modelId="{7493D07B-666C-45CF-8158-4BF9F78C3E5D}" type="presOf" srcId="{3C673AC2-08EF-4190-AC5F-85EF50488B57}" destId="{3C1FBF13-99CD-49A6-93A7-20D1D4EF4B6F}" srcOrd="1" destOrd="0" presId="urn:microsoft.com/office/officeart/2011/layout/CircleProcess"/>
    <dgm:cxn modelId="{9AACC632-35F4-4761-9FBA-FD804127F8CC}" srcId="{3F56E794-4487-4608-9A58-F015BD3FF9E4}" destId="{24C6E1F0-2A91-4D9E-94B0-2B3B950DABBE}" srcOrd="0" destOrd="0" parTransId="{16AF0445-CE1E-4475-B114-782670A2E93E}" sibTransId="{153D0512-65C3-40F9-A49F-B2C1512C5E53}"/>
    <dgm:cxn modelId="{A8E9A3C2-40F7-4084-856A-109A1FA3F599}" srcId="{3F56E794-4487-4608-9A58-F015BD3FF9E4}" destId="{3A6D7104-4F71-46AF-AF2E-37DCB7E57C02}" srcOrd="1" destOrd="0" parTransId="{4CF3E963-3D02-4A23-8935-0D5102AD6495}" sibTransId="{8CDCE6AA-3D25-40D4-9FFC-180C0C1E0B6B}"/>
    <dgm:cxn modelId="{28A80490-61E1-4BE2-A7FC-AEA778638F9B}" type="presOf" srcId="{3F56E794-4487-4608-9A58-F015BD3FF9E4}" destId="{7E54F7CA-B766-4456-979F-785BBABBC6DA}" srcOrd="0" destOrd="0" presId="urn:microsoft.com/office/officeart/2011/layout/CircleProcess"/>
    <dgm:cxn modelId="{9B66037F-ACA9-4E43-82FD-6C5E7B89EC6F}" type="presOf" srcId="{24C6E1F0-2A91-4D9E-94B0-2B3B950DABBE}" destId="{F2EB22C9-0879-4F93-958E-28EDB638A8C2}" srcOrd="1" destOrd="0" presId="urn:microsoft.com/office/officeart/2011/layout/CircleProcess"/>
    <dgm:cxn modelId="{9BFCD98B-D806-418A-B9F0-D054E3F283D9}" type="presOf" srcId="{3A6D7104-4F71-46AF-AF2E-37DCB7E57C02}" destId="{1B5AFFC2-FA91-4440-8061-28FA89EF6D39}" srcOrd="0" destOrd="0" presId="urn:microsoft.com/office/officeart/2011/layout/CircleProcess"/>
    <dgm:cxn modelId="{352D8067-E7A1-4FBC-B94D-88288B7A408B}" type="presOf" srcId="{24C6E1F0-2A91-4D9E-94B0-2B3B950DABBE}" destId="{D6306695-43D1-4CB9-8E25-3B8094443639}" srcOrd="0" destOrd="0" presId="urn:microsoft.com/office/officeart/2011/layout/CircleProcess"/>
    <dgm:cxn modelId="{A91E03C8-74C5-4379-90A0-91382DFB6546}" type="presOf" srcId="{3C673AC2-08EF-4190-AC5F-85EF50488B57}" destId="{56AF5B09-E883-4A70-A43D-55198A97529E}" srcOrd="0" destOrd="0" presId="urn:microsoft.com/office/officeart/2011/layout/CircleProcess"/>
    <dgm:cxn modelId="{BE8CC9DF-B003-4C8F-B62D-32A7164C10B8}" type="presParOf" srcId="{7E54F7CA-B766-4456-979F-785BBABBC6DA}" destId="{EAF7BB60-659B-43E4-B9A7-E14699047C91}" srcOrd="0" destOrd="0" presId="urn:microsoft.com/office/officeart/2011/layout/CircleProcess"/>
    <dgm:cxn modelId="{1A3C4FE7-AF31-4426-AE24-E25FD796D307}" type="presParOf" srcId="{EAF7BB60-659B-43E4-B9A7-E14699047C91}" destId="{ECD449BC-BD8F-47C4-BB62-5A8800A287C3}" srcOrd="0" destOrd="0" presId="urn:microsoft.com/office/officeart/2011/layout/CircleProcess"/>
    <dgm:cxn modelId="{DD2D3899-FC8F-4AF3-B922-0DE3885A2CEC}" type="presParOf" srcId="{7E54F7CA-B766-4456-979F-785BBABBC6DA}" destId="{1FB05155-F6BA-447B-B1CC-FC121DD42FBE}" srcOrd="1" destOrd="0" presId="urn:microsoft.com/office/officeart/2011/layout/CircleProcess"/>
    <dgm:cxn modelId="{049BE231-872F-4AAB-8356-A9796C587714}" type="presParOf" srcId="{1FB05155-F6BA-447B-B1CC-FC121DD42FBE}" destId="{A2590BCF-D2F9-4CF5-B8AE-8B39EF1EA737}" srcOrd="0" destOrd="0" presId="urn:microsoft.com/office/officeart/2011/layout/CircleProcess"/>
    <dgm:cxn modelId="{98DDD27D-D145-47FE-9159-8896C44FF5BD}" type="presParOf" srcId="{7E54F7CA-B766-4456-979F-785BBABBC6DA}" destId="{1711AC82-9DAB-47CC-AEE4-10DA95F59BD3}" srcOrd="2" destOrd="0" presId="urn:microsoft.com/office/officeart/2011/layout/CircleProcess"/>
    <dgm:cxn modelId="{137FAEF2-8439-462A-9BC7-8F79F69959D5}" type="presParOf" srcId="{7E54F7CA-B766-4456-979F-785BBABBC6DA}" destId="{2002EA45-04D9-4512-9882-7551E3715E24}" srcOrd="3" destOrd="0" presId="urn:microsoft.com/office/officeart/2011/layout/CircleProcess"/>
    <dgm:cxn modelId="{64EE1530-5C90-4444-A27E-FD98F67A9A92}" type="presParOf" srcId="{2002EA45-04D9-4512-9882-7551E3715E24}" destId="{3BCABE5E-4EF9-4146-9F9F-8E6CCA135474}" srcOrd="0" destOrd="0" presId="urn:microsoft.com/office/officeart/2011/layout/CircleProcess"/>
    <dgm:cxn modelId="{025459EA-5715-4272-8536-70300376D3C9}" type="presParOf" srcId="{7E54F7CA-B766-4456-979F-785BBABBC6DA}" destId="{6257E033-D001-4542-94DD-6B717C3EDCD5}" srcOrd="4" destOrd="0" presId="urn:microsoft.com/office/officeart/2011/layout/CircleProcess"/>
    <dgm:cxn modelId="{FF1DA26D-20A9-4C3A-B43B-25CFB43EDA2A}" type="presParOf" srcId="{6257E033-D001-4542-94DD-6B717C3EDCD5}" destId="{56AF5B09-E883-4A70-A43D-55198A97529E}" srcOrd="0" destOrd="0" presId="urn:microsoft.com/office/officeart/2011/layout/CircleProcess"/>
    <dgm:cxn modelId="{D0B5F526-5F6E-4832-9B8D-B91F561857BD}" type="presParOf" srcId="{7E54F7CA-B766-4456-979F-785BBABBC6DA}" destId="{3C1FBF13-99CD-49A6-93A7-20D1D4EF4B6F}" srcOrd="5" destOrd="0" presId="urn:microsoft.com/office/officeart/2011/layout/CircleProcess"/>
    <dgm:cxn modelId="{89E049FF-5D1A-4EF3-BE13-5F3DC8F73C94}" type="presParOf" srcId="{7E54F7CA-B766-4456-979F-785BBABBC6DA}" destId="{DF395991-8C1A-48AB-B20E-352B05C0E02B}" srcOrd="6" destOrd="0" presId="urn:microsoft.com/office/officeart/2011/layout/CircleProcess"/>
    <dgm:cxn modelId="{BE808236-37AE-46BD-84B9-886228EBBB95}" type="presParOf" srcId="{DF395991-8C1A-48AB-B20E-352B05C0E02B}" destId="{B422F9B2-2AEA-41F3-A085-DC0CCF231683}" srcOrd="0" destOrd="0" presId="urn:microsoft.com/office/officeart/2011/layout/CircleProcess"/>
    <dgm:cxn modelId="{B8B2FD3F-F095-4A86-93A9-A998CFDD6207}" type="presParOf" srcId="{7E54F7CA-B766-4456-979F-785BBABBC6DA}" destId="{57562359-CBF5-4593-9348-A317A78E943A}" srcOrd="7" destOrd="0" presId="urn:microsoft.com/office/officeart/2011/layout/CircleProcess"/>
    <dgm:cxn modelId="{969AC692-A42B-4389-B4D7-F792F12478D4}" type="presParOf" srcId="{57562359-CBF5-4593-9348-A317A78E943A}" destId="{1B5AFFC2-FA91-4440-8061-28FA89EF6D39}" srcOrd="0" destOrd="0" presId="urn:microsoft.com/office/officeart/2011/layout/CircleProcess"/>
    <dgm:cxn modelId="{69101655-DD88-4637-9891-50593D2B2838}" type="presParOf" srcId="{7E54F7CA-B766-4456-979F-785BBABBC6DA}" destId="{E250F1E9-D971-4155-991B-6139852A7BD3}" srcOrd="8" destOrd="0" presId="urn:microsoft.com/office/officeart/2011/layout/CircleProcess"/>
    <dgm:cxn modelId="{1E7D41AA-6221-4FCD-A0B0-1DAC8BBE5141}" type="presParOf" srcId="{7E54F7CA-B766-4456-979F-785BBABBC6DA}" destId="{4FE33FFA-2771-4A7F-B894-7157EF2C644D}" srcOrd="9" destOrd="0" presId="urn:microsoft.com/office/officeart/2011/layout/CircleProcess"/>
    <dgm:cxn modelId="{F2752A1D-1F7A-41CF-9572-D7139407D4EF}" type="presParOf" srcId="{4FE33FFA-2771-4A7F-B894-7157EF2C644D}" destId="{ED20108C-B812-4497-ADC6-C8AC9C4C007C}" srcOrd="0" destOrd="0" presId="urn:microsoft.com/office/officeart/2011/layout/CircleProcess"/>
    <dgm:cxn modelId="{297FC430-9766-4BF3-B201-2DF283EFF0C0}" type="presParOf" srcId="{7E54F7CA-B766-4456-979F-785BBABBC6DA}" destId="{738662A2-020B-4A24-B044-2196F73D2664}" srcOrd="10" destOrd="0" presId="urn:microsoft.com/office/officeart/2011/layout/CircleProcess"/>
    <dgm:cxn modelId="{56D95C6A-2AE5-4113-84E3-58BDF61F5C21}" type="presParOf" srcId="{738662A2-020B-4A24-B044-2196F73D2664}" destId="{D6306695-43D1-4CB9-8E25-3B8094443639}" srcOrd="0" destOrd="0" presId="urn:microsoft.com/office/officeart/2011/layout/CircleProcess"/>
    <dgm:cxn modelId="{B50E550C-47E0-4C96-BC75-1D9E60803B18}" type="presParOf" srcId="{7E54F7CA-B766-4456-979F-785BBABBC6DA}" destId="{F2EB22C9-0879-4F93-958E-28EDB638A8C2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449BC-BD8F-47C4-BB62-5A8800A287C3}">
      <dsp:nvSpPr>
        <dsp:cNvPr id="0" name=""/>
        <dsp:cNvSpPr/>
      </dsp:nvSpPr>
      <dsp:spPr>
        <a:xfrm>
          <a:off x="6634042" y="1649012"/>
          <a:ext cx="1985422" cy="19855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90BCF-D2F9-4CF5-B8AE-8B39EF1EA737}">
      <dsp:nvSpPr>
        <dsp:cNvPr id="0" name=""/>
        <dsp:cNvSpPr/>
      </dsp:nvSpPr>
      <dsp:spPr>
        <a:xfrm>
          <a:off x="6700450" y="1715207"/>
          <a:ext cx="1853458" cy="185313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>
              <a:solidFill>
                <a:schemeClr val="bg1"/>
              </a:solidFill>
            </a:rPr>
            <a:t>Pilot &amp; Scale </a:t>
          </a:r>
          <a:endParaRPr lang="en-IN" sz="2000" kern="1200" dirty="0">
            <a:solidFill>
              <a:schemeClr val="bg1"/>
            </a:solidFill>
          </a:endParaRPr>
        </a:p>
      </dsp:txBody>
      <dsp:txXfrm>
        <a:off x="6965230" y="1979990"/>
        <a:ext cx="1323898" cy="1323566"/>
      </dsp:txXfrm>
    </dsp:sp>
    <dsp:sp modelId="{3BCABE5E-4EF9-4146-9F9F-8E6CCA135474}">
      <dsp:nvSpPr>
        <dsp:cNvPr id="0" name=""/>
        <dsp:cNvSpPr/>
      </dsp:nvSpPr>
      <dsp:spPr>
        <a:xfrm rot="2700000">
          <a:off x="4573682" y="1648872"/>
          <a:ext cx="1985455" cy="1985455"/>
        </a:xfrm>
        <a:prstGeom prst="teardrop">
          <a:avLst>
            <a:gd name="adj" fmla="val 100000"/>
          </a:avLst>
        </a:prstGeom>
        <a:solidFill>
          <a:schemeClr val="accent5">
            <a:hueOff val="3454945"/>
            <a:satOff val="-3990"/>
            <a:lumOff val="-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F5B09-E883-4A70-A43D-55198A97529E}">
      <dsp:nvSpPr>
        <dsp:cNvPr id="0" name=""/>
        <dsp:cNvSpPr/>
      </dsp:nvSpPr>
      <dsp:spPr>
        <a:xfrm>
          <a:off x="4648620" y="1715207"/>
          <a:ext cx="1853458" cy="185313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3454945"/>
              <a:satOff val="-3990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>
              <a:solidFill>
                <a:schemeClr val="bg1"/>
              </a:solidFill>
            </a:rPr>
            <a:t>Create Business Infra- structure</a:t>
          </a:r>
          <a:endParaRPr lang="en-IN" sz="2000" kern="1200" dirty="0">
            <a:solidFill>
              <a:schemeClr val="bg1"/>
            </a:solidFill>
          </a:endParaRPr>
        </a:p>
      </dsp:txBody>
      <dsp:txXfrm>
        <a:off x="4913400" y="1979990"/>
        <a:ext cx="1323898" cy="1323566"/>
      </dsp:txXfrm>
    </dsp:sp>
    <dsp:sp modelId="{B422F9B2-2AEA-41F3-A085-DC0CCF231683}">
      <dsp:nvSpPr>
        <dsp:cNvPr id="0" name=""/>
        <dsp:cNvSpPr/>
      </dsp:nvSpPr>
      <dsp:spPr>
        <a:xfrm rot="2700000">
          <a:off x="2530366" y="1648872"/>
          <a:ext cx="1985455" cy="1985455"/>
        </a:xfrm>
        <a:prstGeom prst="teardrop">
          <a:avLst>
            <a:gd name="adj" fmla="val 100000"/>
          </a:avLst>
        </a:prstGeom>
        <a:solidFill>
          <a:schemeClr val="accent5">
            <a:hueOff val="6909890"/>
            <a:satOff val="-7980"/>
            <a:lumOff val="-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AFFC2-FA91-4440-8061-28FA89EF6D39}">
      <dsp:nvSpPr>
        <dsp:cNvPr id="0" name=""/>
        <dsp:cNvSpPr/>
      </dsp:nvSpPr>
      <dsp:spPr>
        <a:xfrm>
          <a:off x="2596790" y="1715207"/>
          <a:ext cx="1853458" cy="185313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6909890"/>
              <a:satOff val="-7980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>
              <a:solidFill>
                <a:schemeClr val="bg1"/>
              </a:solidFill>
            </a:rPr>
            <a:t>Insights &amp; Jobs to be Done</a:t>
          </a:r>
          <a:endParaRPr lang="en-IN" sz="2000" kern="1200" dirty="0">
            <a:solidFill>
              <a:schemeClr val="bg1"/>
            </a:solidFill>
          </a:endParaRPr>
        </a:p>
      </dsp:txBody>
      <dsp:txXfrm>
        <a:off x="2861569" y="1979990"/>
        <a:ext cx="1323898" cy="1323566"/>
      </dsp:txXfrm>
    </dsp:sp>
    <dsp:sp modelId="{ED20108C-B812-4497-ADC6-C8AC9C4C007C}">
      <dsp:nvSpPr>
        <dsp:cNvPr id="0" name=""/>
        <dsp:cNvSpPr/>
      </dsp:nvSpPr>
      <dsp:spPr>
        <a:xfrm rot="2700000">
          <a:off x="478535" y="1648872"/>
          <a:ext cx="1985455" cy="1985455"/>
        </a:xfrm>
        <a:prstGeom prst="teardrop">
          <a:avLst>
            <a:gd name="adj" fmla="val 100000"/>
          </a:avLst>
        </a:prstGeom>
        <a:solidFill>
          <a:schemeClr val="accent5">
            <a:hueOff val="10364835"/>
            <a:satOff val="-11970"/>
            <a:lumOff val="-11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06695-43D1-4CB9-8E25-3B8094443639}">
      <dsp:nvSpPr>
        <dsp:cNvPr id="0" name=""/>
        <dsp:cNvSpPr/>
      </dsp:nvSpPr>
      <dsp:spPr>
        <a:xfrm>
          <a:off x="544959" y="1715207"/>
          <a:ext cx="1853458" cy="185313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10364835"/>
              <a:satOff val="-11970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>
              <a:solidFill>
                <a:schemeClr val="bg1"/>
              </a:solidFill>
            </a:rPr>
            <a:t>Market Discovery</a:t>
          </a:r>
          <a:endParaRPr lang="en-IN" sz="2000" kern="1200" dirty="0">
            <a:solidFill>
              <a:schemeClr val="bg1"/>
            </a:solidFill>
          </a:endParaRPr>
        </a:p>
      </dsp:txBody>
      <dsp:txXfrm>
        <a:off x="809739" y="1979990"/>
        <a:ext cx="1323898" cy="1323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8/27/2018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8/27/2018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8/27/2018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/>
          <a:srcRect l="27526" t="38541" r="27965" b="42709"/>
          <a:stretch/>
        </p:blipFill>
        <p:spPr>
          <a:xfrm>
            <a:off x="7315200" y="31925"/>
            <a:ext cx="1793304" cy="47893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aroj@ecociate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7167272" cy="2301240"/>
          </a:xfrm>
        </p:spPr>
        <p:txBody>
          <a:bodyPr>
            <a:normAutofit/>
          </a:bodyPr>
          <a:lstStyle/>
          <a:p>
            <a:r>
              <a:rPr lang="en-IN" sz="3600" b="0" dirty="0" smtClean="0"/>
              <a:t>Changing baskets of consumption</a:t>
            </a:r>
            <a:r>
              <a:rPr lang="en-IN" sz="3600" b="0" dirty="0"/>
              <a:t/>
            </a:r>
            <a:br>
              <a:rPr lang="en-IN" sz="3600" b="0" dirty="0"/>
            </a:br>
            <a:endParaRPr lang="en-IN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6480048" cy="1752600"/>
          </a:xfrm>
        </p:spPr>
        <p:txBody>
          <a:bodyPr>
            <a:normAutofit/>
          </a:bodyPr>
          <a:lstStyle/>
          <a:p>
            <a:r>
              <a:rPr lang="en-IN" sz="2800" dirty="0" smtClean="0"/>
              <a:t>Rural Markets : Blossoming in Neglect</a:t>
            </a:r>
            <a:endParaRPr lang="en-I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6044269"/>
            <a:ext cx="43509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400" b="1" dirty="0" smtClean="0"/>
              <a:t>SAROJ KUMAR MOHANTA</a:t>
            </a:r>
          </a:p>
          <a:p>
            <a:pPr algn="r"/>
            <a:r>
              <a:rPr lang="en-IN" b="1" dirty="0" smtClean="0"/>
              <a:t>ECOCIATE CONSULTANTS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432556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Glowing Hands after handw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5859"/>
            <a:ext cx="3547095" cy="265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handwash with Lifebuoy so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9680"/>
            <a:ext cx="4230929" cy="2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" y="3801976"/>
            <a:ext cx="4589255" cy="305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788024" y="3822758"/>
            <a:ext cx="4104456" cy="29186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/>
              <a:t>Campaign Reached</a:t>
            </a:r>
          </a:p>
          <a:p>
            <a:pPr algn="ctr"/>
            <a:endParaRPr lang="en-IN" sz="2800" dirty="0" smtClean="0"/>
          </a:p>
          <a:p>
            <a:pPr algn="ctr"/>
            <a:r>
              <a:rPr lang="en-IN" sz="2800" dirty="0" smtClean="0"/>
              <a:t>Households</a:t>
            </a:r>
          </a:p>
          <a:p>
            <a:pPr algn="ctr"/>
            <a:r>
              <a:rPr lang="en-IN" sz="2800" dirty="0" smtClean="0"/>
              <a:t>School Children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175037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Rural Healthcamp for Lifebuoy swasthya chetana pr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5679784" cy="270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Rural Healthcamp for Lifebuoy swasthya chetana pr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093" y="620689"/>
            <a:ext cx="6528723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4509120"/>
            <a:ext cx="8784976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/>
              <a:t>Campaigns Designed to</a:t>
            </a:r>
          </a:p>
          <a:p>
            <a:pPr algn="ctr"/>
            <a:endParaRPr lang="en-IN" sz="2800" dirty="0"/>
          </a:p>
          <a:p>
            <a:pPr algn="ctr"/>
            <a:r>
              <a:rPr lang="en-IN" sz="2800" dirty="0" smtClean="0"/>
              <a:t>Trigger ‘Call to Action’</a:t>
            </a:r>
          </a:p>
          <a:p>
            <a:pPr algn="ctr"/>
            <a:r>
              <a:rPr lang="en-IN" sz="2800" dirty="0" smtClean="0"/>
              <a:t>Recall of Message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163637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Lifebuoy &amp; </a:t>
            </a:r>
            <a:r>
              <a:rPr lang="en-IN" dirty="0" err="1" smtClean="0"/>
              <a:t>Handwash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Dettol : School Program</a:t>
            </a:r>
          </a:p>
          <a:p>
            <a:r>
              <a:rPr lang="en-IN" dirty="0" smtClean="0"/>
              <a:t>Campaign Rural Reach 86 </a:t>
            </a:r>
            <a:r>
              <a:rPr lang="en-IN" dirty="0" err="1" smtClean="0"/>
              <a:t>Mn</a:t>
            </a:r>
            <a:r>
              <a:rPr lang="en-IN" dirty="0" smtClean="0"/>
              <a:t> in 48000 Villages by 2010 … Reach another 119 </a:t>
            </a:r>
            <a:r>
              <a:rPr lang="en-IN" dirty="0" err="1" smtClean="0"/>
              <a:t>Mn</a:t>
            </a:r>
            <a:r>
              <a:rPr lang="en-IN" dirty="0" smtClean="0"/>
              <a:t> by 2017</a:t>
            </a:r>
          </a:p>
          <a:p>
            <a:r>
              <a:rPr lang="en-IN" dirty="0" smtClean="0"/>
              <a:t>Announced Reach to Next 1 </a:t>
            </a:r>
            <a:r>
              <a:rPr lang="en-IN" dirty="0" err="1" smtClean="0"/>
              <a:t>Bn</a:t>
            </a:r>
            <a:r>
              <a:rPr lang="en-IN" dirty="0" smtClean="0"/>
              <a:t> Consumers in Asia, Africa, Latin America 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0" y="5445224"/>
            <a:ext cx="9144000" cy="1296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/>
              <a:t>Soap Category Rs10000 Cr</a:t>
            </a:r>
          </a:p>
          <a:p>
            <a:pPr algn="ctr"/>
            <a:r>
              <a:rPr lang="en-IN" sz="2800" dirty="0" smtClean="0"/>
              <a:t>Lifebuoy Rs1200 Cr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639518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2590800" cy="2946400"/>
          </a:xfrm>
          <a:prstGeom prst="rect">
            <a:avLst/>
          </a:prstGeom>
          <a:solidFill>
            <a:srgbClr val="3A5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Business Model Process</a:t>
            </a:r>
            <a:endParaRPr lang="en-IN" sz="4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08633699"/>
              </p:ext>
            </p:extLst>
          </p:nvPr>
        </p:nvGraphicFramePr>
        <p:xfrm>
          <a:off x="152400" y="2006600"/>
          <a:ext cx="8686800" cy="528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1848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501217" y="3429000"/>
            <a:ext cx="5638800" cy="3305522"/>
          </a:xfrm>
          <a:prstGeom prst="rect">
            <a:avLst/>
          </a:prstGeom>
        </p:spPr>
        <p:txBody>
          <a:bodyPr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endParaRPr lang="en-US" sz="2000" b="1" dirty="0" smtClean="0"/>
          </a:p>
          <a:p>
            <a:pPr marL="0" indent="0" algn="ctr">
              <a:buFont typeface="Wingdings 2"/>
              <a:buNone/>
            </a:pPr>
            <a:r>
              <a:rPr lang="en-US" sz="2000" b="1" dirty="0" smtClean="0"/>
              <a:t>Ecociate Consultants Pvt. Ltd. </a:t>
            </a:r>
          </a:p>
          <a:p>
            <a:pPr marL="0" indent="0" algn="ctr">
              <a:buFont typeface="Wingdings 2"/>
              <a:buNone/>
            </a:pPr>
            <a:r>
              <a:rPr lang="en-US" sz="1800" i="1" dirty="0" smtClean="0"/>
              <a:t>B – 160, Sector 51, Noida – 201301</a:t>
            </a:r>
          </a:p>
          <a:p>
            <a:pPr marL="0" indent="0" algn="ctr">
              <a:buFont typeface="Wingdings 2"/>
              <a:buNone/>
            </a:pPr>
            <a:r>
              <a:rPr lang="en-US" sz="1800" i="1" dirty="0" smtClean="0"/>
              <a:t>Uttar Pradesh, India</a:t>
            </a:r>
          </a:p>
          <a:p>
            <a:pPr marL="0" indent="0" algn="ctr">
              <a:buFont typeface="Wingdings 2"/>
              <a:buNone/>
            </a:pPr>
            <a:r>
              <a:rPr lang="en-US" sz="1800" i="1" dirty="0" smtClean="0"/>
              <a:t>Tele: +91 120 4977964</a:t>
            </a:r>
          </a:p>
          <a:p>
            <a:pPr marL="0" indent="0" algn="ctr">
              <a:buFont typeface="Wingdings 2"/>
              <a:buNone/>
            </a:pPr>
            <a:r>
              <a:rPr lang="en-US" sz="1800" i="1" dirty="0" smtClean="0"/>
              <a:t>Mob : +91 9313328231</a:t>
            </a:r>
          </a:p>
          <a:p>
            <a:pPr marL="0" indent="0" algn="ctr">
              <a:buFont typeface="Wingdings 2"/>
              <a:buNone/>
            </a:pPr>
            <a:r>
              <a:rPr lang="en-US" sz="1800" i="1" dirty="0" smtClean="0"/>
              <a:t>Email – </a:t>
            </a:r>
            <a:r>
              <a:rPr lang="en-US" sz="1800" i="1" dirty="0" smtClean="0">
                <a:hlinkClick r:id="rId2"/>
              </a:rPr>
              <a:t>saroj@ecociate.com</a:t>
            </a:r>
            <a:r>
              <a:rPr lang="en-US" sz="1800" i="1" dirty="0" smtClean="0"/>
              <a:t>  </a:t>
            </a:r>
          </a:p>
          <a:p>
            <a:pPr marL="0" indent="0" algn="ctr">
              <a:buFont typeface="Wingdings 2"/>
              <a:buNone/>
            </a:pPr>
            <a:r>
              <a:rPr lang="en-US" sz="1800" i="1" dirty="0" smtClean="0"/>
              <a:t>www.ecociateconsultants.com</a:t>
            </a:r>
          </a:p>
          <a:p>
            <a:pPr marL="0" indent="0" algn="ctr">
              <a:buFont typeface="Wingdings 2"/>
              <a:buNone/>
            </a:pPr>
            <a:endParaRPr lang="en-US" sz="1800" b="1" i="1" dirty="0" smtClean="0"/>
          </a:p>
          <a:p>
            <a:pPr marL="0" indent="0" algn="ctr">
              <a:buFont typeface="Wingdings 2"/>
              <a:buNone/>
            </a:pPr>
            <a:endParaRPr lang="en-US" sz="2000" b="1" i="1" dirty="0"/>
          </a:p>
        </p:txBody>
      </p:sp>
      <p:sp>
        <p:nvSpPr>
          <p:cNvPr id="5" name="Rectangle 4"/>
          <p:cNvSpPr/>
          <p:nvPr/>
        </p:nvSpPr>
        <p:spPr>
          <a:xfrm>
            <a:off x="76200" y="76200"/>
            <a:ext cx="3271664" cy="2946400"/>
          </a:xfrm>
          <a:prstGeom prst="rect">
            <a:avLst/>
          </a:prstGeom>
          <a:solidFill>
            <a:srgbClr val="3A5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Thank You</a:t>
            </a:r>
            <a:endParaRPr lang="en-IN" sz="4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1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58" y="836712"/>
            <a:ext cx="9187058" cy="516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115616" y="5661248"/>
            <a:ext cx="6336704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/>
              <a:t>GROWING FMCG SEGMENT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51134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5536" y="548680"/>
            <a:ext cx="8352928" cy="6120680"/>
          </a:xfrm>
          <a:prstGeom prst="roundRect">
            <a:avLst/>
          </a:prstGeom>
          <a:noFill/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IN" sz="2400" dirty="0" err="1" smtClean="0">
                <a:solidFill>
                  <a:schemeClr val="tx1"/>
                </a:solidFill>
              </a:rPr>
              <a:t>Swachh</a:t>
            </a:r>
            <a:r>
              <a:rPr lang="en-IN" sz="2400" dirty="0" smtClean="0">
                <a:solidFill>
                  <a:schemeClr val="tx1"/>
                </a:solidFill>
              </a:rPr>
              <a:t> Bharat : 12 </a:t>
            </a:r>
            <a:r>
              <a:rPr lang="en-IN" sz="2400" dirty="0" err="1" smtClean="0">
                <a:solidFill>
                  <a:schemeClr val="tx1"/>
                </a:solidFill>
              </a:rPr>
              <a:t>Mn</a:t>
            </a:r>
            <a:r>
              <a:rPr lang="en-IN" sz="2400" dirty="0" smtClean="0">
                <a:solidFill>
                  <a:schemeClr val="tx1"/>
                </a:solidFill>
              </a:rPr>
              <a:t> </a:t>
            </a:r>
            <a:r>
              <a:rPr lang="en-IN" sz="2400" dirty="0">
                <a:solidFill>
                  <a:schemeClr val="tx1"/>
                </a:solidFill>
              </a:rPr>
              <a:t>T</a:t>
            </a:r>
            <a:r>
              <a:rPr lang="en-IN" sz="2400" dirty="0" smtClean="0">
                <a:solidFill>
                  <a:schemeClr val="tx1"/>
                </a:solidFill>
              </a:rPr>
              <a:t>oilets </a:t>
            </a:r>
            <a:r>
              <a:rPr lang="en-IN" sz="2400" dirty="0">
                <a:solidFill>
                  <a:schemeClr val="tx1"/>
                </a:solidFill>
              </a:rPr>
              <a:t>in rural India </a:t>
            </a:r>
            <a:r>
              <a:rPr lang="en-IN" sz="2400" dirty="0" smtClean="0">
                <a:solidFill>
                  <a:schemeClr val="tx1"/>
                </a:solidFill>
              </a:rPr>
              <a:t>; project cost $20Bn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</a:rPr>
              <a:t>Potential Business for Toilet Cleaner : Rs.700 Cr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IN" sz="2400" dirty="0" err="1" smtClean="0">
                <a:solidFill>
                  <a:schemeClr val="tx1"/>
                </a:solidFill>
              </a:rPr>
              <a:t>Harpic</a:t>
            </a:r>
            <a:r>
              <a:rPr lang="en-IN" sz="2400" dirty="0" smtClean="0">
                <a:solidFill>
                  <a:schemeClr val="tx1"/>
                </a:solidFill>
              </a:rPr>
              <a:t> growing at 11%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</a:rPr>
              <a:t>Toilet related Product / Services by 2021 : $ 62 </a:t>
            </a:r>
            <a:r>
              <a:rPr lang="en-IN" sz="2400" dirty="0" err="1" smtClean="0">
                <a:solidFill>
                  <a:schemeClr val="tx1"/>
                </a:solidFill>
              </a:rPr>
              <a:t>Bn</a:t>
            </a:r>
            <a:endParaRPr lang="en-IN" sz="2400" dirty="0" smtClean="0">
              <a:solidFill>
                <a:schemeClr val="tx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IN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9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PRODUCT IDEA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4305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Exploring Toilets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Ethnography on use of </a:t>
            </a:r>
            <a:r>
              <a:rPr lang="en-IN" dirty="0" err="1" smtClean="0"/>
              <a:t>Harpic</a:t>
            </a:r>
            <a:r>
              <a:rPr lang="en-IN" dirty="0" smtClean="0"/>
              <a:t> &amp; Benefits</a:t>
            </a:r>
          </a:p>
          <a:p>
            <a:pPr lvl="1"/>
            <a:r>
              <a:rPr lang="en-IN" dirty="0" smtClean="0"/>
              <a:t>Tier III Towns </a:t>
            </a:r>
          </a:p>
          <a:p>
            <a:pPr lvl="1"/>
            <a:r>
              <a:rPr lang="en-IN" dirty="0" smtClean="0"/>
              <a:t>SEC B &amp; C Households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6809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" y="1090464"/>
            <a:ext cx="4560881" cy="34186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90464"/>
            <a:ext cx="4558210" cy="341865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118" y="4941168"/>
            <a:ext cx="9119092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IN" sz="2400" dirty="0" smtClean="0"/>
              <a:t>Construct quality toilets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IN" sz="2400" dirty="0" smtClean="0"/>
              <a:t>Use Cleaning agents (Also </a:t>
            </a:r>
            <a:r>
              <a:rPr lang="en-IN" sz="2400" dirty="0" err="1" smtClean="0"/>
              <a:t>Harpic</a:t>
            </a:r>
            <a:r>
              <a:rPr lang="en-IN" sz="2400" dirty="0" smtClean="0"/>
              <a:t>)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IN" sz="2400" dirty="0" smtClean="0"/>
              <a:t>Tiled Floor &amp; Wall, Need to clean Toilet &amp; Bathrooms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28848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arpic bathroom clea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58950"/>
            <a:ext cx="33813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arpic bathroom clea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55949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99592" y="5517232"/>
            <a:ext cx="6840760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/>
              <a:t>New Product Opportunity</a:t>
            </a:r>
          </a:p>
          <a:p>
            <a:pPr algn="ctr"/>
            <a:r>
              <a:rPr lang="en-IN" sz="2400" dirty="0" smtClean="0"/>
              <a:t>Bathroom Cleaner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405432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5536" y="548680"/>
            <a:ext cx="8352928" cy="6120680"/>
          </a:xfrm>
          <a:prstGeom prst="roundRect">
            <a:avLst/>
          </a:prstGeom>
          <a:noFill/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en-IN" sz="2400" dirty="0" smtClean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IN" sz="2400" dirty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IN" sz="2400" dirty="0" smtClean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IN" sz="2400" dirty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IN" sz="2400" dirty="0" smtClean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IN" sz="2400" dirty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IN" sz="2400" dirty="0" smtClean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IN" sz="2400" dirty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IN" sz="2400" dirty="0" smtClean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IN" sz="2400" dirty="0">
              <a:solidFill>
                <a:prstClr val="white"/>
              </a:solidFill>
            </a:endParaRPr>
          </a:p>
        </p:txBody>
      </p:sp>
      <p:pic>
        <p:nvPicPr>
          <p:cNvPr id="3074" name="Picture 2" descr="https://www.thehindubusinessline.com/migration_catalog/11izvq-bl29Lifebuoy-soap/alternates/WIDE_960/bl29Lifebuoy%20so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lifebuoy swasthya chetna pr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0090"/>
            <a:ext cx="9144000" cy="163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494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Market Discovery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Project Shakti Y 2000 -2001</a:t>
            </a:r>
          </a:p>
          <a:p>
            <a:pPr lvl="1"/>
            <a:r>
              <a:rPr lang="en-IN" dirty="0" smtClean="0"/>
              <a:t>Washing hand with soap was not a behaviour in Rural Households</a:t>
            </a:r>
          </a:p>
          <a:p>
            <a:pPr lvl="1"/>
            <a:r>
              <a:rPr lang="en-IN" dirty="0" smtClean="0"/>
              <a:t>No understanding of Germs or Bacteria</a:t>
            </a:r>
          </a:p>
          <a:p>
            <a:pPr lvl="1"/>
            <a:r>
              <a:rPr lang="en-IN" dirty="0" smtClean="0"/>
              <a:t>No association of ‘Unclean Hands’ with Diarrhoea or other Health Issues</a:t>
            </a:r>
          </a:p>
          <a:p>
            <a:pPr lvl="1"/>
            <a:endParaRPr lang="en-IN" dirty="0" smtClean="0"/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1933723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1530</TotalTime>
  <Words>256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Technic</vt:lpstr>
      <vt:lpstr>Changing baskets of consumption </vt:lpstr>
      <vt:lpstr>PowerPoint Presentation</vt:lpstr>
      <vt:lpstr>PowerPoint Presentation</vt:lpstr>
      <vt:lpstr>PRODUCT IDEA</vt:lpstr>
      <vt:lpstr>Exploring Toilets</vt:lpstr>
      <vt:lpstr>PowerPoint Presentation</vt:lpstr>
      <vt:lpstr>PowerPoint Presentation</vt:lpstr>
      <vt:lpstr>PowerPoint Presentation</vt:lpstr>
      <vt:lpstr>Market Discovery</vt:lpstr>
      <vt:lpstr>PowerPoint Presentation</vt:lpstr>
      <vt:lpstr>PowerPoint Presentation</vt:lpstr>
      <vt:lpstr>Lifebuoy &amp; Handwash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baskets of consumption</dc:title>
  <dc:creator>Saroj Kumar Mohanta</dc:creator>
  <cp:lastModifiedBy>Saroj Kumar Mohanta</cp:lastModifiedBy>
  <cp:revision>23</cp:revision>
  <dcterms:created xsi:type="dcterms:W3CDTF">2018-08-26T00:17:56Z</dcterms:created>
  <dcterms:modified xsi:type="dcterms:W3CDTF">2018-08-27T02:17:47Z</dcterms:modified>
</cp:coreProperties>
</file>