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3" r:id="rId4"/>
    <p:sldId id="270" r:id="rId5"/>
    <p:sldId id="274" r:id="rId6"/>
    <p:sldId id="272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147" autoAdjust="0"/>
  </p:normalViewPr>
  <p:slideViewPr>
    <p:cSldViewPr snapToGrid="0">
      <p:cViewPr varScale="1">
        <p:scale>
          <a:sx n="55" d="100"/>
          <a:sy n="55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9FB0-835F-4E73-83F0-B94E9E7D3BC4}" type="datetimeFigureOut">
              <a:rPr lang="en-GB" smtClean="0"/>
              <a:t>28/08/2018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33CAD-B13E-430B-9375-55D93A48E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80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</a:t>
            </a:r>
            <a:r>
              <a:rPr lang="en-US" baseline="0" dirty="0" smtClean="0"/>
              <a:t> ownership- Bankura, </a:t>
            </a:r>
            <a:r>
              <a:rPr lang="en-US" baseline="0" dirty="0" err="1" smtClean="0"/>
              <a:t>Jalna</a:t>
            </a:r>
            <a:r>
              <a:rPr lang="en-US" baseline="0" dirty="0" smtClean="0"/>
              <a:t>, Gumla and Karnataka. No direct association can be made. </a:t>
            </a:r>
          </a:p>
          <a:p>
            <a:r>
              <a:rPr lang="en-US" baseline="0" dirty="0" smtClean="0"/>
              <a:t>Increased fodder and increased fodder improvement-  Karnataka and </a:t>
            </a:r>
            <a:r>
              <a:rPr lang="en-US" baseline="0" dirty="0" err="1" smtClean="0"/>
              <a:t>Jalna</a:t>
            </a:r>
            <a:r>
              <a:rPr lang="en-US" baseline="0" dirty="0" smtClean="0"/>
              <a:t>(Maize In </a:t>
            </a:r>
            <a:r>
              <a:rPr lang="en-US" baseline="0" dirty="0" err="1" smtClean="0"/>
              <a:t>karnatak</a:t>
            </a:r>
            <a:r>
              <a:rPr lang="en-US" baseline="0" dirty="0" smtClean="0"/>
              <a:t> and Sorghum in </a:t>
            </a:r>
            <a:r>
              <a:rPr lang="en-US" baseline="0" dirty="0" err="1" smtClean="0"/>
              <a:t>Jalna</a:t>
            </a:r>
            <a:r>
              <a:rPr lang="en-US" baseline="0" dirty="0" smtClean="0"/>
              <a:t>) Which helped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Cost benefit analysis- In three study, cost benefit analysis was studied. Costs- cost of intervention, the cost on irrigation and cost on agricultural inputs and benefits from agriculture, livestock and fisheries</a:t>
            </a:r>
          </a:p>
          <a:p>
            <a:endParaRPr lang="en-US" baseline="0" dirty="0" smtClean="0"/>
          </a:p>
          <a:p>
            <a:r>
              <a:rPr lang="en-US" dirty="0" smtClean="0"/>
              <a:t>Across four</a:t>
            </a:r>
            <a:r>
              <a:rPr lang="en-US" baseline="0" dirty="0" smtClean="0"/>
              <a:t> states, In tank revival study, we saw a clear positive impact on groundwater recharge.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3CAD-B13E-430B-9375-55D93A48E77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10CD-5C97-4695-AC49-44B55E04883B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7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F6-D5F4-4F30-9173-3EA94AADD3C8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3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C84-F8D0-4E41-ADEE-BB9448D31099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27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17B-3BCB-4BF8-A675-263D61601217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4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3672-0BD3-42B5-B115-CFFB81FC9A3E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0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5B8-1D80-47A5-BCEB-271BE014108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00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33C-EB39-44A5-A1C3-C9BE0D8411A9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3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10F0-F7D3-44A4-A0C1-C2E137E91BD7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92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045A-A4E1-4B88-8643-12DF4FA0E2F3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6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122B-8CEE-429F-A02C-B3211EB43C71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0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D1C3-DFBC-4FD8-AC77-5AB707BED871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1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BA4-5302-4351-B76C-5BD5CAD638F7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5F83-A22B-41EC-9CB2-BE290096A9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8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8" y="205557"/>
            <a:ext cx="1136378" cy="713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96" y="361732"/>
            <a:ext cx="1968608" cy="40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73" y="2137412"/>
            <a:ext cx="4248547" cy="4248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r="28027" b="36427"/>
          <a:stretch/>
        </p:blipFill>
        <p:spPr>
          <a:xfrm>
            <a:off x="4018159" y="0"/>
            <a:ext cx="3240983" cy="1221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6073" y="4591663"/>
            <a:ext cx="649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Session Chaired by Dr. Tushaar Shah,</a:t>
            </a:r>
          </a:p>
          <a:p>
            <a:r>
              <a:rPr lang="en-IN" dirty="0"/>
              <a:t>Senior Fellow, IWMI</a:t>
            </a:r>
          </a:p>
          <a:p>
            <a:endParaRPr lang="en-IN" dirty="0"/>
          </a:p>
          <a:p>
            <a:r>
              <a:rPr lang="en-IN" dirty="0"/>
              <a:t>Session Moderated by Anirban Ghosh, </a:t>
            </a:r>
          </a:p>
          <a:p>
            <a:r>
              <a:rPr lang="en-IN" dirty="0"/>
              <a:t>Executive Director, TRIF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176073" y="2331270"/>
            <a:ext cx="54348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Social and Economic Impacts of water harvesting structures</a:t>
            </a:r>
          </a:p>
          <a:p>
            <a:pPr algn="ctr"/>
            <a:r>
              <a:rPr lang="en-IN" dirty="0"/>
              <a:t>28</a:t>
            </a:r>
            <a:r>
              <a:rPr lang="en-IN" baseline="30000" dirty="0"/>
              <a:t>th</a:t>
            </a:r>
            <a:r>
              <a:rPr lang="en-IN" dirty="0"/>
              <a:t> August, 2018</a:t>
            </a:r>
          </a:p>
          <a:p>
            <a:pPr algn="ctr"/>
            <a:r>
              <a:rPr lang="en-IN" i="1" dirty="0"/>
              <a:t>Parallel Session 2, </a:t>
            </a:r>
            <a:r>
              <a:rPr lang="en-IN" i="1" dirty="0" smtClean="0"/>
              <a:t>Hall No. 2</a:t>
            </a:r>
            <a:endParaRPr lang="en-IN" i="1" dirty="0"/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1283448"/>
            <a:ext cx="12192000" cy="7727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467192"/>
            <a:ext cx="12192000" cy="3908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1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2B87E-2205-4BE4-894A-960C158E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IN" b="1" dirty="0"/>
              <a:t>About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FAE3-D4FD-4237-BF41-194C218C6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Studies across seven different states</a:t>
            </a:r>
          </a:p>
          <a:p>
            <a:pPr lvl="1"/>
            <a:r>
              <a:rPr lang="en-IN" sz="2800" dirty="0"/>
              <a:t>On socio-economic impact of small water harvesting structures</a:t>
            </a:r>
          </a:p>
          <a:p>
            <a:pPr lvl="1"/>
            <a:r>
              <a:rPr lang="en-IN" sz="2800" dirty="0"/>
              <a:t>On impact of tank revival</a:t>
            </a:r>
          </a:p>
          <a:p>
            <a:r>
              <a:rPr lang="en-IN" sz="3200" dirty="0"/>
              <a:t>Aspects looked at</a:t>
            </a:r>
          </a:p>
          <a:p>
            <a:pPr lvl="1"/>
            <a:r>
              <a:rPr lang="en-US" sz="2800" dirty="0"/>
              <a:t>Agriculture – cropping pattern, yield, income</a:t>
            </a:r>
            <a:endParaRPr lang="en-IN" dirty="0"/>
          </a:p>
          <a:p>
            <a:pPr lvl="1"/>
            <a:r>
              <a:rPr lang="en-US" sz="2800" dirty="0"/>
              <a:t>Livestock and fisheries</a:t>
            </a:r>
            <a:endParaRPr lang="en-IN" dirty="0"/>
          </a:p>
          <a:p>
            <a:pPr lvl="1"/>
            <a:r>
              <a:rPr lang="en-US" sz="2800" dirty="0"/>
              <a:t>Availability of water for domestic use</a:t>
            </a:r>
            <a:endParaRPr lang="en-IN" dirty="0"/>
          </a:p>
          <a:p>
            <a:pPr lvl="1"/>
            <a:r>
              <a:rPr lang="en-US" sz="2800" dirty="0"/>
              <a:t>Groundwater recharge</a:t>
            </a:r>
            <a:endParaRPr lang="en-IN" dirty="0"/>
          </a:p>
          <a:p>
            <a:pPr lvl="1"/>
            <a:r>
              <a:rPr lang="en-IN" sz="2800" dirty="0"/>
              <a:t>Impact of these structures on women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935F9D-879D-4A58-8B86-BEB8812D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2 –Social and Economic impacts of water harvesting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1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82" y="215656"/>
            <a:ext cx="6355618" cy="927344"/>
          </a:xfrm>
        </p:spPr>
        <p:txBody>
          <a:bodyPr>
            <a:normAutofit/>
          </a:bodyPr>
          <a:lstStyle/>
          <a:p>
            <a:r>
              <a:rPr lang="en-US" sz="4400" b="1" dirty="0"/>
              <a:t>Findings and inferences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r="31688"/>
          <a:stretch>
            <a:fillRect/>
          </a:stretch>
        </p:blipFill>
        <p:spPr>
          <a:xfrm>
            <a:off x="7859713" y="987425"/>
            <a:ext cx="3495675" cy="5368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4015"/>
            <a:ext cx="6704012" cy="5002335"/>
          </a:xfrm>
        </p:spPr>
        <p:txBody>
          <a:bodyPr>
            <a:normAutofit fontScale="40000" lnSpcReduction="20000"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IN" sz="6000" dirty="0"/>
              <a:t>Agriculture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/>
              <a:t>Increase in irrigated </a:t>
            </a:r>
            <a:r>
              <a:rPr lang="en-IN" sz="6000" dirty="0" smtClean="0"/>
              <a:t>area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Increased </a:t>
            </a:r>
            <a:r>
              <a:rPr lang="en-IN" sz="6000" dirty="0"/>
              <a:t>cropping intensity – ranging from 5% </a:t>
            </a:r>
            <a:r>
              <a:rPr lang="en-IN" sz="6000" dirty="0" smtClean="0"/>
              <a:t>to125%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Increased </a:t>
            </a:r>
            <a:r>
              <a:rPr lang="en-IN" sz="6000" dirty="0"/>
              <a:t>crop yield – ranging from 21% to </a:t>
            </a:r>
            <a:r>
              <a:rPr lang="en-IN" sz="6000" dirty="0" smtClean="0"/>
              <a:t>92%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Crop </a:t>
            </a:r>
            <a:r>
              <a:rPr lang="en-IN" sz="6000" dirty="0"/>
              <a:t>diversity </a:t>
            </a:r>
            <a:r>
              <a:rPr lang="en-IN" sz="6000" dirty="0" smtClean="0"/>
              <a:t>increased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Herfindahl </a:t>
            </a:r>
            <a:r>
              <a:rPr lang="en-IN" sz="6000" dirty="0"/>
              <a:t>Index of crop diversification </a:t>
            </a:r>
            <a:r>
              <a:rPr lang="en-IN" sz="6000" dirty="0" smtClean="0"/>
              <a:t>increased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Vegetable </a:t>
            </a:r>
            <a:r>
              <a:rPr lang="en-IN" sz="6000" dirty="0"/>
              <a:t>growing farmers </a:t>
            </a:r>
            <a:r>
              <a:rPr lang="en-IN" sz="6000" dirty="0" smtClean="0"/>
              <a:t>increased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Cultivation </a:t>
            </a:r>
            <a:r>
              <a:rPr lang="en-IN" sz="6000" dirty="0"/>
              <a:t>of horticulture crops </a:t>
            </a:r>
            <a:r>
              <a:rPr lang="en-IN" sz="6000" dirty="0" smtClean="0"/>
              <a:t>started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Introduction </a:t>
            </a:r>
            <a:r>
              <a:rPr lang="en-IN" sz="6000" dirty="0"/>
              <a:t>of capital intensive commercial seed crop </a:t>
            </a:r>
            <a:r>
              <a:rPr lang="en-IN" sz="6000" dirty="0" smtClean="0"/>
              <a:t>production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Increased </a:t>
            </a:r>
            <a:r>
              <a:rPr lang="en-IN" sz="6000" dirty="0"/>
              <a:t>risk governed by market price </a:t>
            </a:r>
            <a:r>
              <a:rPr lang="en-IN" sz="6000" dirty="0" smtClean="0"/>
              <a:t>fluctuations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IN" sz="6000" dirty="0" smtClean="0"/>
              <a:t>Increased </a:t>
            </a:r>
            <a:r>
              <a:rPr lang="en-IN" sz="6000" dirty="0"/>
              <a:t>income from agriculture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Parallel Session 4 - Incentives and Motivations for Leaders in Collectives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ABDC9-23DF-4E26-94CB-49CBAE23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Findings and inferences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3D4DF7-38D1-4C7C-B89F-2AD88ED3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15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3200" dirty="0"/>
              <a:t>Livestock and Fisheries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Increased ownership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Increased fodder production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Livestock breed improvement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3200" dirty="0"/>
              <a:t>Cost-benefit analysis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Positive IRR ranging from 21% to 90%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3200" dirty="0"/>
              <a:t>Groundwater recharge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Reduced depth of tube-wells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Increased water level in wells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Reduced number of defunct tube-wells and handpumps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98168D-05B8-4775-A29C-6884D8E9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2 –Social and Economic impacts of water harvesting structures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43" y="593725"/>
            <a:ext cx="2992857" cy="53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7877" y="468068"/>
            <a:ext cx="6054969" cy="1325563"/>
          </a:xfrm>
        </p:spPr>
        <p:txBody>
          <a:bodyPr/>
          <a:lstStyle/>
          <a:p>
            <a:r>
              <a:rPr lang="en-US" b="1" dirty="0" smtClean="0"/>
              <a:t>Impact on Women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05" y="1442304"/>
            <a:ext cx="4840433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0308" y="1793631"/>
            <a:ext cx="62425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IN" sz="2800" dirty="0"/>
              <a:t>Reduced physical drudgery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Easy access to water for livestock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No impact on agency of women except at one study site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Low participation in decision making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Lack of control over the additional income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Increased physical drudgery with additional livelihoods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1" dirty="0"/>
              <a:t>Silver lining in Jharkhand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1040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FC815-F10B-4870-BF2D-4537D5FE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1E6F6-38C5-4A15-9584-C6075E1F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200" dirty="0"/>
              <a:t>Surface area lost for utilization of water</a:t>
            </a:r>
          </a:p>
          <a:p>
            <a:r>
              <a:rPr lang="en-IN" sz="3200" dirty="0"/>
              <a:t>Geographical suitability of a structure</a:t>
            </a:r>
          </a:p>
          <a:p>
            <a:pPr lvl="1"/>
            <a:r>
              <a:rPr lang="en-IN" sz="2800" dirty="0"/>
              <a:t>Topographical location and rainfall affecting the capacity utilization</a:t>
            </a:r>
          </a:p>
          <a:p>
            <a:pPr lvl="1"/>
            <a:r>
              <a:rPr lang="en-IN" sz="2800" dirty="0"/>
              <a:t>Opportunity cost of land</a:t>
            </a:r>
          </a:p>
          <a:p>
            <a:pPr lvl="1"/>
            <a:r>
              <a:rPr lang="en-IN" sz="2800" dirty="0"/>
              <a:t>Structures on upland acting as percolation structures</a:t>
            </a:r>
          </a:p>
          <a:p>
            <a:pPr lvl="1"/>
            <a:r>
              <a:rPr lang="en-IN" sz="2800" dirty="0"/>
              <a:t>Geohydrological consideration not taken care of</a:t>
            </a:r>
          </a:p>
          <a:p>
            <a:r>
              <a:rPr lang="en-IN" sz="3200" dirty="0"/>
              <a:t>Low community participation</a:t>
            </a:r>
          </a:p>
          <a:p>
            <a:r>
              <a:rPr lang="en-IN" sz="3200" dirty="0"/>
              <a:t>Lack of equity in benefit distribution</a:t>
            </a:r>
          </a:p>
          <a:p>
            <a:r>
              <a:rPr lang="en-IN" sz="3200" dirty="0"/>
              <a:t>Silting</a:t>
            </a:r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62CD52-BC95-495C-B142-8DFFBF04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Parallel Session 2 –Social and Economic impacts of water harvesting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756138"/>
            <a:ext cx="10427677" cy="5420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Parallel Session 4 - Incentives and Motivations for Leaders in Collectives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1415" y="3411415"/>
            <a:ext cx="7227277" cy="145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08519" y="2967335"/>
            <a:ext cx="623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8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455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About the study</vt:lpstr>
      <vt:lpstr>Findings and inferences</vt:lpstr>
      <vt:lpstr>Findings and inferences</vt:lpstr>
      <vt:lpstr>Impact on Women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Bikalp Chamola</dc:creator>
  <cp:lastModifiedBy>Meghna</cp:lastModifiedBy>
  <cp:revision>65</cp:revision>
  <dcterms:created xsi:type="dcterms:W3CDTF">2018-08-13T07:07:05Z</dcterms:created>
  <dcterms:modified xsi:type="dcterms:W3CDTF">2018-08-28T06:16:37Z</dcterms:modified>
</cp:coreProperties>
</file>