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5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9" r:id="rId3"/>
    <p:sldId id="257" r:id="rId4"/>
    <p:sldId id="282" r:id="rId5"/>
    <p:sldId id="283" r:id="rId6"/>
    <p:sldId id="271" r:id="rId7"/>
    <p:sldId id="268" r:id="rId8"/>
    <p:sldId id="269" r:id="rId9"/>
    <p:sldId id="279" r:id="rId10"/>
    <p:sldId id="280" r:id="rId11"/>
    <p:sldId id="281" r:id="rId12"/>
    <p:sldId id="297" r:id="rId13"/>
    <p:sldId id="286" r:id="rId14"/>
    <p:sldId id="287" r:id="rId15"/>
    <p:sldId id="289" r:id="rId16"/>
    <p:sldId id="290" r:id="rId17"/>
    <p:sldId id="292" r:id="rId18"/>
    <p:sldId id="293" r:id="rId19"/>
    <p:sldId id="291" r:id="rId20"/>
    <p:sldId id="267" r:id="rId21"/>
    <p:sldId id="285" r:id="rId22"/>
    <p:sldId id="300" r:id="rId23"/>
    <p:sldId id="301" r:id="rId24"/>
    <p:sldId id="294" r:id="rId25"/>
    <p:sldId id="30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72" autoAdjust="0"/>
    <p:restoredTop sz="92182" autoAdjust="0"/>
  </p:normalViewPr>
  <p:slideViewPr>
    <p:cSldViewPr snapToGrid="0">
      <p:cViewPr varScale="1">
        <p:scale>
          <a:sx n="68" d="100"/>
          <a:sy n="68" d="100"/>
        </p:scale>
        <p:origin x="10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district%20tot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district%20tot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37142324523784"/>
          <c:y val="0.127320954907162"/>
          <c:w val="0.79150150601239855"/>
          <c:h val="0.66733305013232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Sheet5!$T$16</c:f>
              <c:strCache>
                <c:ptCount val="1"/>
                <c:pt idx="0">
                  <c:v>Completed Expenditure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4846835623458E-17"/>
                  <c:y val="1.40938616094738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DFE-4F9B-88EF-E4608958B395}"/>
                </c:ext>
              </c:extLst>
            </c:dLbl>
            <c:dLbl>
              <c:idx val="1"/>
              <c:layout>
                <c:manualLayout>
                  <c:x val="-6.2720129417411299E-3"/>
                  <c:y val="2.01964464758873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DFE-4F9B-88EF-E4608958B395}"/>
                </c:ext>
              </c:extLst>
            </c:dLbl>
            <c:dLbl>
              <c:idx val="2"/>
              <c:layout>
                <c:manualLayout>
                  <c:x val="-2.5057780875033498E-3"/>
                  <c:y val="1.40938616094738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DFE-4F9B-88EF-E4608958B395}"/>
                </c:ext>
              </c:extLst>
            </c:dLbl>
            <c:dLbl>
              <c:idx val="3"/>
              <c:layout>
                <c:manualLayout>
                  <c:x val="0"/>
                  <c:y val="1.40938616094738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DFE-4F9B-88EF-E4608958B395}"/>
                </c:ext>
              </c:extLst>
            </c:dLbl>
            <c:dLbl>
              <c:idx val="4"/>
              <c:layout>
                <c:manualLayout>
                  <c:x val="-2.5109855618331098E-3"/>
                  <c:y val="9.84147538586854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DFE-4F9B-88EF-E4608958B395}"/>
                </c:ext>
              </c:extLst>
            </c:dLbl>
            <c:dLbl>
              <c:idx val="5"/>
              <c:layout>
                <c:manualLayout>
                  <c:x val="-2.5109855618331098E-3"/>
                  <c:y val="8.93697306404338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DFE-4F9B-88EF-E4608958B3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Sheet5!$S$17:$S$22</c:f>
              <c:strCache>
                <c:ptCount val="6"/>
                <c:pt idx="0">
                  <c:v>CNB</c:v>
                </c:pt>
                <c:pt idx="1">
                  <c:v>Farm Ponds</c:v>
                </c:pt>
                <c:pt idx="2">
                  <c:v>Terracing</c:v>
                </c:pt>
                <c:pt idx="3">
                  <c:v>LBS</c:v>
                </c:pt>
                <c:pt idx="4">
                  <c:v>ENB</c:v>
                </c:pt>
                <c:pt idx="5">
                  <c:v>CCT </c:v>
                </c:pt>
              </c:strCache>
            </c:strRef>
          </c:cat>
          <c:val>
            <c:numRef>
              <c:f>Sheet5!$T$17:$T$22</c:f>
              <c:numCache>
                <c:formatCode>0.0</c:formatCode>
                <c:ptCount val="6"/>
                <c:pt idx="0">
                  <c:v>2852.25</c:v>
                </c:pt>
                <c:pt idx="1">
                  <c:v>447.61</c:v>
                </c:pt>
                <c:pt idx="2">
                  <c:v>370.31</c:v>
                </c:pt>
                <c:pt idx="3">
                  <c:v>301.60000000000002</c:v>
                </c:pt>
                <c:pt idx="4">
                  <c:v>171.85</c:v>
                </c:pt>
                <c:pt idx="5">
                  <c:v>168.12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FE-4F9B-88EF-E4608958B395}"/>
            </c:ext>
          </c:extLst>
        </c:ser>
        <c:ser>
          <c:idx val="1"/>
          <c:order val="1"/>
          <c:tx>
            <c:strRef>
              <c:f>Sheet5!$U$16</c:f>
              <c:strCache>
                <c:ptCount val="1"/>
                <c:pt idx="0">
                  <c:v>Not OK Expenditure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057780875033498E-3"/>
                  <c:y val="1.7630554801339501E-2"/>
                </c:manualLayout>
              </c:layout>
              <c:tx>
                <c:rich>
                  <a:bodyPr/>
                  <a:lstStyle/>
                  <a:p>
                    <a:fld id="{F68543BD-7E4F-4B98-BA32-817B87BA935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DFE-4F9B-88EF-E4608958B395}"/>
                </c:ext>
              </c:extLst>
            </c:dLbl>
            <c:dLbl>
              <c:idx val="1"/>
              <c:layout>
                <c:manualLayout>
                  <c:x val="0"/>
                  <c:y val="1.4252316603660499E-2"/>
                </c:manualLayout>
              </c:layout>
              <c:tx>
                <c:rich>
                  <a:bodyPr/>
                  <a:lstStyle/>
                  <a:p>
                    <a:fld id="{A3EB0123-DE67-431B-98BF-4C987CB40470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DFE-4F9B-88EF-E4608958B395}"/>
                </c:ext>
              </c:extLst>
            </c:dLbl>
            <c:dLbl>
              <c:idx val="3"/>
              <c:layout>
                <c:manualLayout>
                  <c:x val="0"/>
                  <c:y val="1.44645181951725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DFE-4F9B-88EF-E4608958B395}"/>
                </c:ext>
              </c:extLst>
            </c:dLbl>
            <c:dLbl>
              <c:idx val="4"/>
              <c:layout>
                <c:manualLayout>
                  <c:x val="1.0023112350013399E-2"/>
                  <c:y val="1.31197393429269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CDFE-4F9B-88EF-E4608958B395}"/>
                </c:ext>
              </c:extLst>
            </c:dLbl>
            <c:dLbl>
              <c:idx val="5"/>
              <c:layout>
                <c:manualLayout>
                  <c:x val="-2.5057780875035302E-3"/>
                  <c:y val="2.288853150650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DFE-4F9B-88EF-E4608958B3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Sheet5!$S$17:$S$22</c:f>
              <c:strCache>
                <c:ptCount val="6"/>
                <c:pt idx="0">
                  <c:v>CNB</c:v>
                </c:pt>
                <c:pt idx="1">
                  <c:v>Farm Ponds</c:v>
                </c:pt>
                <c:pt idx="2">
                  <c:v>Terracing</c:v>
                </c:pt>
                <c:pt idx="3">
                  <c:v>LBS</c:v>
                </c:pt>
                <c:pt idx="4">
                  <c:v>ENB</c:v>
                </c:pt>
                <c:pt idx="5">
                  <c:v>CCT </c:v>
                </c:pt>
              </c:strCache>
            </c:strRef>
          </c:cat>
          <c:val>
            <c:numRef>
              <c:f>Sheet5!$U$17:$U$22</c:f>
              <c:numCache>
                <c:formatCode>General</c:formatCode>
                <c:ptCount val="6"/>
                <c:pt idx="0">
                  <c:v>536.24</c:v>
                </c:pt>
                <c:pt idx="1">
                  <c:v>131.69999999999999</c:v>
                </c:pt>
                <c:pt idx="2">
                  <c:v>47.73</c:v>
                </c:pt>
                <c:pt idx="3">
                  <c:v>30.48</c:v>
                </c:pt>
                <c:pt idx="4">
                  <c:v>39.520000000000003</c:v>
                </c:pt>
                <c:pt idx="5">
                  <c:v>36.049999999999997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DFE-4F9B-88EF-E4608958B3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48736"/>
        <c:axId val="26950656"/>
      </c:barChart>
      <c:catAx>
        <c:axId val="26948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2000" b="1" dirty="0">
                    <a:solidFill>
                      <a:schemeClr val="tx1"/>
                    </a:solidFill>
                  </a:rPr>
                  <a:t>Name of </a:t>
                </a:r>
                <a:r>
                  <a:rPr lang="en-IN" sz="2000" b="1" dirty="0" smtClean="0">
                    <a:solidFill>
                      <a:schemeClr val="tx1"/>
                    </a:solidFill>
                  </a:rPr>
                  <a:t>structures</a:t>
                </a:r>
                <a:endParaRPr lang="en-IN" sz="2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9273277001337298"/>
              <c:y val="0.914835870980319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50656"/>
        <c:crosses val="autoZero"/>
        <c:auto val="1"/>
        <c:lblAlgn val="ctr"/>
        <c:lblOffset val="100"/>
        <c:noMultiLvlLbl val="0"/>
      </c:catAx>
      <c:valAx>
        <c:axId val="2695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2000" b="1" dirty="0" smtClean="0">
                    <a:solidFill>
                      <a:schemeClr val="tx1"/>
                    </a:solidFill>
                  </a:rPr>
                  <a:t>Expenditure(Lakhs)</a:t>
                </a:r>
                <a:endParaRPr lang="en-IN" sz="2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126109374762809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4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601851107053063"/>
          <c:y val="7.6498908166851204E-2"/>
          <c:w val="0.37828867122430865"/>
          <c:h val="0.23342578335321701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87439070116201"/>
          <c:y val="3.4192011744433599E-2"/>
          <c:w val="0.79616479190101197"/>
          <c:h val="0.797510099192477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'phase 2 utility structure'!$E$1</c:f>
              <c:strCache>
                <c:ptCount val="1"/>
                <c:pt idx="0">
                  <c:v>Total Works expenditure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777777777777801E-3"/>
                  <c:y val="1.38196267133274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5B5-407A-8741-F15D1D7CA9C0}"/>
                </c:ext>
              </c:extLst>
            </c:dLbl>
            <c:dLbl>
              <c:idx val="1"/>
              <c:layout>
                <c:manualLayout>
                  <c:x val="-8.3333333333333297E-3"/>
                  <c:y val="1.381962671332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5B5-407A-8741-F15D1D7CA9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'phase 2 utility structure'!$E$2:$E$3</c:f>
              <c:numCache>
                <c:formatCode>General</c:formatCode>
                <c:ptCount val="2"/>
                <c:pt idx="0">
                  <c:v>1823.37</c:v>
                </c:pt>
                <c:pt idx="1">
                  <c:v>340.56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B5-407A-8741-F15D1D7CA9C0}"/>
            </c:ext>
          </c:extLst>
        </c:ser>
        <c:ser>
          <c:idx val="1"/>
          <c:order val="1"/>
          <c:tx>
            <c:strRef>
              <c:f>'phase 2 utility structure'!$C$1</c:f>
              <c:strCache>
                <c:ptCount val="1"/>
                <c:pt idx="0">
                  <c:v>Not OK utility Expenditure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5555555555555601E-3"/>
                  <c:y val="1.3819626713327499E-2"/>
                </c:manualLayout>
              </c:layout>
              <c:tx>
                <c:rich>
                  <a:bodyPr/>
                  <a:lstStyle/>
                  <a:p>
                    <a:fld id="{D530E490-BA9A-434A-A134-EF8CDA620DA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5B5-407A-8741-F15D1D7CA9C0}"/>
                </c:ext>
              </c:extLst>
            </c:dLbl>
            <c:dLbl>
              <c:idx val="1"/>
              <c:layout>
                <c:manualLayout>
                  <c:x val="-1.0185067526416E-16"/>
                  <c:y val="1.1171624380285799E-2"/>
                </c:manualLayout>
              </c:layout>
              <c:tx>
                <c:rich>
                  <a:bodyPr/>
                  <a:lstStyle/>
                  <a:p>
                    <a:fld id="{5D038179-6679-4606-BEF5-7132A45063EA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5B5-407A-8741-F15D1D7CA9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'phase 2 utility structure'!$A$2:$A$3</c:f>
              <c:strCache>
                <c:ptCount val="2"/>
                <c:pt idx="0">
                  <c:v>CNB</c:v>
                </c:pt>
                <c:pt idx="1">
                  <c:v>Farm ponds</c:v>
                </c:pt>
              </c:strCache>
            </c:strRef>
          </c:cat>
          <c:val>
            <c:numRef>
              <c:f>'phase 2 utility structure'!$C$2:$C$3</c:f>
              <c:numCache>
                <c:formatCode>General</c:formatCode>
                <c:ptCount val="2"/>
                <c:pt idx="0">
                  <c:v>738.24</c:v>
                </c:pt>
                <c:pt idx="1">
                  <c:v>181.38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B5-407A-8741-F15D1D7CA9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063424"/>
        <c:axId val="27065344"/>
      </c:barChart>
      <c:catAx>
        <c:axId val="270634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2000" b="1" dirty="0" smtClean="0">
                    <a:solidFill>
                      <a:schemeClr val="tx1"/>
                    </a:solidFill>
                  </a:rPr>
                  <a:t>Type of Structure</a:t>
                </a:r>
                <a:endParaRPr lang="en-IN" sz="2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6982020997375298"/>
              <c:y val="0.910252662514380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065344"/>
        <c:crosses val="autoZero"/>
        <c:auto val="1"/>
        <c:lblAlgn val="ctr"/>
        <c:lblOffset val="100"/>
        <c:noMultiLvlLbl val="0"/>
      </c:catAx>
      <c:valAx>
        <c:axId val="2706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2000" b="1" dirty="0" smtClean="0">
                    <a:solidFill>
                      <a:schemeClr val="tx1"/>
                    </a:solidFill>
                  </a:rPr>
                  <a:t>Expenditure (</a:t>
                </a:r>
                <a:r>
                  <a:rPr lang="en-IN" sz="2000" b="1" baseline="0" dirty="0" smtClean="0">
                    <a:solidFill>
                      <a:schemeClr val="tx1"/>
                    </a:solidFill>
                  </a:rPr>
                  <a:t>Lakhs)</a:t>
                </a:r>
                <a:endParaRPr lang="en-IN" sz="2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189422655744049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063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718106778669885"/>
          <c:y val="2.84565345188077E-2"/>
          <c:w val="0.4370526325778018"/>
          <c:h val="0.27106926651066898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5056B-385D-481C-85A5-898DDE05F5FA}" type="datetimeFigureOut">
              <a:rPr lang="en-US" smtClean="0"/>
              <a:t>27-Aug-18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BB4FC-8AAC-4901-8DAA-2B6364AE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56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The collector wants to know- “what is the status of PWS schemes in my district?”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GP wants to know – “Is it feasible for our village be part of the regional PWS scheme”?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DW department asks– “how can we design schemes better?”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BB4FC-8AAC-4901-8DAA-2B6364AE55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56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i="1" dirty="0" smtClean="0">
                <a:solidFill>
                  <a:srgbClr val="0070C0"/>
                </a:solidFill>
              </a:rPr>
              <a:t>Are they meeting their objectives? What is the cost-benefit? </a:t>
            </a:r>
            <a:r>
              <a:rPr lang="en-US" i="1" dirty="0" smtClean="0">
                <a:solidFill>
                  <a:srgbClr val="FF0000"/>
                </a:solidFill>
              </a:rPr>
              <a:t>How should the programs be assessed?</a:t>
            </a:r>
          </a:p>
          <a:p>
            <a:pPr lvl="1"/>
            <a:r>
              <a:rPr lang="en-US" i="1" dirty="0" smtClean="0">
                <a:solidFill>
                  <a:srgbClr val="0070C0"/>
                </a:solidFill>
              </a:rPr>
              <a:t>How can they be improved? </a:t>
            </a:r>
            <a:r>
              <a:rPr lang="en-US" i="1" dirty="0" smtClean="0">
                <a:solidFill>
                  <a:srgbClr val="FF0000"/>
                </a:solidFill>
              </a:rPr>
              <a:t>How can they be better designed?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BB4FC-8AAC-4901-8DAA-2B6364AE55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85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create a curriculum rooted in understanding and analyzing the lived realities of the bottom 80% </a:t>
            </a:r>
            <a:r>
              <a:rPr lang="en-US" i="1" dirty="0" smtClean="0">
                <a:solidFill>
                  <a:srgbClr val="0070C0"/>
                </a:solidFill>
              </a:rPr>
              <a:t>development engineering course,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BB4FC-8AAC-4901-8DAA-2B6364AE55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87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BB4FC-8AAC-4901-8DAA-2B6364AE55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67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D7927-D3DF-4BAA-B28F-489449D537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03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D7927-D3DF-4BAA-B28F-489449D537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28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376 out of 2271 structurally Not OK.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D7927-D3DF-4BAA-B28F-489449D537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0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E0F4-57E9-4009-B3E3-03E7A599055F}" type="datetime1">
              <a:rPr lang="en-US" smtClean="0"/>
              <a:t>27-Aug-18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Technology and Development Solutions Cell @ CTARA, IIT Bombay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933F-0A06-475F-AF54-F4D656CD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36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CE64-BF62-40A2-9CE4-DDB215FA3B90}" type="datetime1">
              <a:rPr lang="en-US" smtClean="0"/>
              <a:t>27-Aug-18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Technology and Development Solutions Cell @ CTARA, IIT Bombay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933F-0A06-475F-AF54-F4D656CD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2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E5E3-7A16-4243-9FAE-6DA0CDF6FF5E}" type="datetime1">
              <a:rPr lang="en-US" smtClean="0"/>
              <a:t>27-Aug-18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Technology and Development Solutions Cell @ CTARA, IIT Bombay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933F-0A06-475F-AF54-F4D656CD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8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36F4-CB5E-49F5-AAD7-D321584897DA}" type="datetime1">
              <a:rPr lang="en-US" smtClean="0"/>
              <a:t>27-Aug-18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Technology and Development Solutions Cell @ CTARA, IIT Bombay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933F-0A06-475F-AF54-F4D656CD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4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DBCF-BF63-4532-8978-E5A38010BBF0}" type="datetime1">
              <a:rPr lang="en-US" smtClean="0"/>
              <a:t>27-Aug-18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Technology and Development Solutions Cell @ CTARA, IIT Bombay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933F-0A06-475F-AF54-F4D656CD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8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CEE2-63B4-479B-A700-C32DF3CBC5AA}" type="datetime1">
              <a:rPr lang="en-US" smtClean="0"/>
              <a:t>27-Aug-18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Technology and Development Solutions Cell @ CTARA, IIT Bombay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933F-0A06-475F-AF54-F4D656CD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8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3CFE-38A6-4101-946F-E71F3713DB7B}" type="datetime1">
              <a:rPr lang="en-US" smtClean="0"/>
              <a:t>27-Aug-18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Technology and Development Solutions Cell @ CTARA, IIT Bombay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933F-0A06-475F-AF54-F4D656CD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8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FFA2-0244-4D57-BBFF-63731CBBF1B9}" type="datetime1">
              <a:rPr lang="en-US" smtClean="0"/>
              <a:t>27-Aug-18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Technology and Development Solutions Cell @ CTARA, IIT Bombay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933F-0A06-475F-AF54-F4D656CD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1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C7D4-C16E-498A-86EC-C51E64806FA3}" type="datetime1">
              <a:rPr lang="en-US" smtClean="0"/>
              <a:t>27-Aug-18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Technology and Development Solutions Cell @ CTARA, IIT Bombay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933F-0A06-475F-AF54-F4D656CD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5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1255-742E-4878-8A93-D9C4238CE9FC}" type="datetime1">
              <a:rPr lang="en-US" smtClean="0"/>
              <a:t>27-Aug-18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Technology and Development Solutions Cell @ CTARA, IIT Bombay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933F-0A06-475F-AF54-F4D656CD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5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2ECC-BA22-4F51-8B9A-D3DA8BB0B64C}" type="datetime1">
              <a:rPr lang="en-US" smtClean="0"/>
              <a:t>27-Aug-18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Technology and Development Solutions Cell @ CTARA, IIT Bombay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933F-0A06-475F-AF54-F4D656CD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5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29117-D186-43DB-83F6-CC2716B11BFB}" type="datetime1">
              <a:rPr lang="en-US" smtClean="0"/>
              <a:t>27-Aug-18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Technology and Development Solutions Cell @ CTARA, IIT Bombay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B933F-0A06-475F-AF54-F4D656CDA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3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ara.iitb.ac.in/en/uma_rws_audit_training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ctara.iitb.ac.in/en/um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Sector: Collaborating with the Government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8883" y="3784918"/>
            <a:ext cx="7426234" cy="1655762"/>
          </a:xfrm>
        </p:spPr>
        <p:txBody>
          <a:bodyPr>
            <a:noAutofit/>
          </a:bodyPr>
          <a:lstStyle/>
          <a:p>
            <a:r>
              <a:rPr lang="en-US" sz="2000" dirty="0" smtClean="0"/>
              <a:t>Pooja Prasad</a:t>
            </a:r>
          </a:p>
          <a:p>
            <a:r>
              <a:rPr lang="en-US" sz="2000" dirty="0" smtClean="0"/>
              <a:t>Centre for Technology Alternatives for Rural Areas (CTARA)</a:t>
            </a:r>
          </a:p>
          <a:p>
            <a:r>
              <a:rPr lang="en-US" sz="2000" dirty="0" smtClean="0"/>
              <a:t>IIT Bombay, Mumbai</a:t>
            </a:r>
          </a:p>
          <a:p>
            <a:endParaRPr lang="en-US" sz="2000" dirty="0"/>
          </a:p>
          <a:p>
            <a:r>
              <a:rPr lang="en-US" sz="2000" dirty="0" smtClean="0"/>
              <a:t>28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August 2018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933F-0A06-475F-AF54-F4D656CDAA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0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232" y="2720399"/>
            <a:ext cx="7886700" cy="1325563"/>
          </a:xfrm>
        </p:spPr>
        <p:txBody>
          <a:bodyPr/>
          <a:lstStyle/>
          <a:p>
            <a:r>
              <a:rPr lang="en-US" dirty="0" smtClean="0"/>
              <a:t>Sample 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933F-0A06-475F-AF54-F4D656CDAA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26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35" y="124692"/>
            <a:ext cx="8756074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Training program and execution of Rural Water Supply (RWS) audit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741" y="1537349"/>
            <a:ext cx="7886700" cy="4351338"/>
          </a:xfrm>
        </p:spPr>
        <p:txBody>
          <a:bodyPr/>
          <a:lstStyle/>
          <a:p>
            <a:r>
              <a:rPr lang="en-US" dirty="0" smtClean="0"/>
              <a:t>Partners: </a:t>
            </a:r>
            <a:r>
              <a:rPr lang="en-US" dirty="0" err="1" smtClean="0"/>
              <a:t>Unicef</a:t>
            </a:r>
            <a:r>
              <a:rPr lang="en-US" dirty="0" smtClean="0"/>
              <a:t>, IRAP Hyderabad, TDSC CTARA</a:t>
            </a:r>
          </a:p>
          <a:p>
            <a:r>
              <a:rPr lang="en-US" dirty="0" smtClean="0"/>
              <a:t>Preparation of training manuals on planning, design, O&amp;M and evaluation of RWS schemes</a:t>
            </a:r>
          </a:p>
          <a:p>
            <a:r>
              <a:rPr lang="en-US" dirty="0" smtClean="0"/>
              <a:t>Training of college teachers from 15 UMA colleges</a:t>
            </a:r>
          </a:p>
          <a:p>
            <a:r>
              <a:rPr lang="en-US" dirty="0" smtClean="0"/>
              <a:t>Each college conducted assessment of two RWS schemes in their district; identified concrete interventions for improvement</a:t>
            </a:r>
          </a:p>
          <a:p>
            <a:r>
              <a:rPr lang="en-US" dirty="0" smtClean="0"/>
              <a:t>All training material is open source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9" t="23068" r="20376" b="9232"/>
          <a:stretch/>
        </p:blipFill>
        <p:spPr>
          <a:xfrm>
            <a:off x="6276107" y="4299381"/>
            <a:ext cx="2563091" cy="167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9331" y="5242356"/>
            <a:ext cx="5403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http://www.ctara.iitb.ac.in/en/uma_rws_audit_training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1199" y="5975781"/>
            <a:ext cx="3532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Maharashtra Chief Minister releasing the training compendium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933F-0A06-475F-AF54-F4D656CDAA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65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822" y="53368"/>
            <a:ext cx="7886700" cy="1325563"/>
          </a:xfrm>
        </p:spPr>
        <p:txBody>
          <a:bodyPr/>
          <a:lstStyle/>
          <a:p>
            <a:r>
              <a:rPr lang="en-US" dirty="0" err="1" smtClean="0"/>
              <a:t>Jalyukta</a:t>
            </a:r>
            <a:r>
              <a:rPr lang="en-US" dirty="0" smtClean="0"/>
              <a:t> </a:t>
            </a:r>
            <a:r>
              <a:rPr lang="en-US" dirty="0" err="1" smtClean="0"/>
              <a:t>Shivar</a:t>
            </a:r>
            <a:r>
              <a:rPr lang="en-US" dirty="0"/>
              <a:t> </a:t>
            </a:r>
            <a:r>
              <a:rPr lang="en-US" dirty="0" smtClean="0"/>
              <a:t>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500" y="1493741"/>
            <a:ext cx="7886700" cy="48626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Flagship program of </a:t>
            </a:r>
            <a:r>
              <a:rPr lang="en-US" dirty="0" err="1" smtClean="0"/>
              <a:t>Govt</a:t>
            </a:r>
            <a:r>
              <a:rPr lang="en-US" dirty="0" smtClean="0"/>
              <a:t> of Maharashtra to make all villages in </a:t>
            </a:r>
            <a:r>
              <a:rPr lang="en-US" dirty="0" smtClean="0">
                <a:solidFill>
                  <a:srgbClr val="0070C0"/>
                </a:solidFill>
              </a:rPr>
              <a:t>Maharashtra drought free </a:t>
            </a:r>
          </a:p>
          <a:p>
            <a:pPr lvl="1"/>
            <a:r>
              <a:rPr lang="en-US" dirty="0" smtClean="0"/>
              <a:t>Soil and water conservation activities </a:t>
            </a:r>
          </a:p>
          <a:p>
            <a:pPr lvl="1"/>
            <a:r>
              <a:rPr lang="en-US" dirty="0" smtClean="0"/>
              <a:t>5000 villages every year since 2015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Water budget</a:t>
            </a:r>
            <a:r>
              <a:rPr lang="en-US" dirty="0" smtClean="0"/>
              <a:t>: key planning tool </a:t>
            </a:r>
          </a:p>
          <a:p>
            <a:pPr lvl="1"/>
            <a:r>
              <a:rPr lang="en-US" dirty="0" smtClean="0"/>
              <a:t>Initial planning based on surface runoff alone</a:t>
            </a:r>
          </a:p>
          <a:p>
            <a:pPr lvl="1"/>
            <a:r>
              <a:rPr lang="en-US" dirty="0" smtClean="0"/>
              <a:t>Request from Secretary, Water conservation department to develop a revised holistic water budget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WB developed by CTARA being used for all 5000 villages in 2017-18</a:t>
            </a:r>
          </a:p>
          <a:p>
            <a:pPr lvl="1"/>
            <a:r>
              <a:rPr lang="en-US" dirty="0" smtClean="0"/>
              <a:t>Large scale trainings in all divisions of the state: district collectors, soil and water conservation department officers, taluka level agricultural officers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933F-0A06-475F-AF54-F4D656CDAA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5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52" y="0"/>
            <a:ext cx="7886700" cy="1325563"/>
          </a:xfrm>
        </p:spPr>
        <p:txBody>
          <a:bodyPr/>
          <a:lstStyle/>
          <a:p>
            <a:r>
              <a:rPr lang="en-US" dirty="0" smtClean="0"/>
              <a:t>JYS Assessment: </a:t>
            </a:r>
            <a:r>
              <a:rPr lang="en-US" dirty="0" err="1" smtClean="0"/>
              <a:t>Palghar</a:t>
            </a:r>
            <a:r>
              <a:rPr lang="en-US" dirty="0" smtClean="0"/>
              <a:t> district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026" y="1459865"/>
            <a:ext cx="4984359" cy="4896486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MoU</a:t>
            </a:r>
            <a:r>
              <a:rPr lang="en-US" dirty="0" smtClean="0"/>
              <a:t> between </a:t>
            </a:r>
            <a:r>
              <a:rPr lang="en-US" dirty="0" err="1"/>
              <a:t>Palghar</a:t>
            </a:r>
            <a:r>
              <a:rPr lang="en-US" dirty="0"/>
              <a:t> </a:t>
            </a:r>
            <a:r>
              <a:rPr lang="en-US" dirty="0" smtClean="0"/>
              <a:t>Collector and CTARA TDSC</a:t>
            </a:r>
          </a:p>
          <a:p>
            <a:r>
              <a:rPr lang="en-US" dirty="0" smtClean="0"/>
              <a:t>Scope: </a:t>
            </a:r>
            <a:r>
              <a:rPr lang="en-US" dirty="0" smtClean="0">
                <a:solidFill>
                  <a:srgbClr val="0070C0"/>
                </a:solidFill>
              </a:rPr>
              <a:t>Technical evaluation, social impact assessment, process improvement suggestions </a:t>
            </a:r>
          </a:p>
          <a:p>
            <a:pPr lvl="1"/>
            <a:r>
              <a:rPr lang="en-US" dirty="0" smtClean="0"/>
              <a:t>All </a:t>
            </a:r>
            <a:r>
              <a:rPr lang="en-US" dirty="0" smtClean="0"/>
              <a:t>50 JYS villages </a:t>
            </a:r>
            <a:r>
              <a:rPr lang="en-US" dirty="0" smtClean="0"/>
              <a:t>in 2015-16</a:t>
            </a:r>
          </a:p>
          <a:p>
            <a:r>
              <a:rPr lang="en-US" dirty="0" smtClean="0"/>
              <a:t>Expected outcome</a:t>
            </a:r>
          </a:p>
          <a:p>
            <a:pPr lvl="1"/>
            <a:r>
              <a:rPr lang="en-US" dirty="0" smtClean="0"/>
              <a:t>Success indicators and methodology of assessment</a:t>
            </a:r>
          </a:p>
          <a:p>
            <a:pPr lvl="1"/>
            <a:r>
              <a:rPr lang="en-US" dirty="0" smtClean="0"/>
              <a:t>Data collection tool and GIS support</a:t>
            </a:r>
          </a:p>
          <a:p>
            <a:pPr lvl="1"/>
            <a:r>
              <a:rPr lang="en-US" dirty="0" smtClean="0"/>
              <a:t>Technical evaluation of assets</a:t>
            </a:r>
          </a:p>
          <a:p>
            <a:pPr lvl="1"/>
            <a:r>
              <a:rPr lang="en-US" dirty="0" smtClean="0"/>
              <a:t>Impact assessment report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151" y="1217588"/>
            <a:ext cx="3819525" cy="52387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933F-0A06-475F-AF54-F4D656CDAA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46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Villages of Jalyukta Shivar Abhiyan 2015-16 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386396" y="1697820"/>
          <a:ext cx="3613330" cy="4043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5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12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Taluka</a:t>
                      </a:r>
                      <a:r>
                        <a:rPr lang="en-US" sz="1400" baseline="0" dirty="0"/>
                        <a:t> name 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No. of villages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No. of works  </a:t>
                      </a:r>
                    </a:p>
                    <a:p>
                      <a:pPr algn="ctr"/>
                      <a:r>
                        <a:rPr lang="en-US" sz="1400" dirty="0"/>
                        <a:t>(Rs. In </a:t>
                      </a:r>
                      <a:r>
                        <a:rPr lang="en-US" sz="1400" dirty="0" err="1"/>
                        <a:t>Lakhs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3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Jawhar</a:t>
                      </a:r>
                      <a:r>
                        <a:rPr lang="en-US" sz="1400" baseline="0" dirty="0"/>
                        <a:t> 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879 (865)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3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Mokhada</a:t>
                      </a:r>
                      <a:r>
                        <a:rPr lang="en-US" sz="1400" dirty="0"/>
                        <a:t> 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596 (1812)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3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Vikramgad</a:t>
                      </a:r>
                      <a:r>
                        <a:rPr lang="en-US" sz="1400" dirty="0"/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169 (378)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3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Wada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240 (571)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3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Palghar</a:t>
                      </a:r>
                      <a:r>
                        <a:rPr lang="en-US" sz="1400" dirty="0"/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117 (557)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3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Vasai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64 (66)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3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Talasari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 (225)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3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Dahanu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116 (520)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39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Total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50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2241 (4994)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4" t="2160" b="1670"/>
          <a:stretch>
            <a:fillRect/>
          </a:stretch>
        </p:blipFill>
        <p:spPr>
          <a:xfrm>
            <a:off x="4314979" y="1649302"/>
            <a:ext cx="4119326" cy="403920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C2F9-93CD-4FAD-AFDD-A070A5BE06E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26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79" y="432050"/>
            <a:ext cx="8273871" cy="378201"/>
          </a:xfrm>
        </p:spPr>
        <p:txBody>
          <a:bodyPr>
            <a:normAutofit fontScale="90000"/>
          </a:bodyPr>
          <a:lstStyle/>
          <a:p>
            <a:r>
              <a:rPr lang="en-US" dirty="0"/>
              <a:t>Methodology of assessment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C2F9-93CD-4FAD-AFDD-A070A5BE06E2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2732" y="5432144"/>
            <a:ext cx="61510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350" dirty="0"/>
              <a:t>* Assumed Not OK since structure could not be located by officer and TDSC engineer.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" b="7100"/>
          <a:stretch>
            <a:fillRect/>
          </a:stretch>
        </p:blipFill>
        <p:spPr>
          <a:xfrm>
            <a:off x="268181" y="1383727"/>
            <a:ext cx="8093597" cy="4020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6412" y="1274099"/>
            <a:ext cx="4535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day </a:t>
            </a:r>
            <a:r>
              <a:rPr lang="en-US" dirty="0" smtClean="0"/>
              <a:t>JYS </a:t>
            </a:r>
            <a:r>
              <a:rPr lang="en-US" dirty="0" smtClean="0"/>
              <a:t>assessment protocol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Rapid assessment protocol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Design of asset tests, survey formats, tools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8486" y="5978150"/>
            <a:ext cx="792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Formats are open-source</a:t>
            </a:r>
            <a:r>
              <a:rPr lang="en-US" b="1" dirty="0">
                <a:solidFill>
                  <a:srgbClr val="00B050"/>
                </a:solidFill>
              </a:rPr>
              <a:t>: https://www.iitb.ac.in/ctara/en/tdsc_current-projects </a:t>
            </a:r>
          </a:p>
        </p:txBody>
      </p:sp>
    </p:spTree>
    <p:extLst>
      <p:ext uri="{BB962C8B-B14F-4D97-AF65-F5344CB8AC3E}">
        <p14:creationId xmlns:p14="http://schemas.microsoft.com/office/powerpoint/2010/main" val="268134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Structural </a:t>
            </a:r>
            <a:r>
              <a:rPr lang="en-IN" dirty="0" smtClean="0"/>
              <a:t>assessment for the district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537" y="4964160"/>
            <a:ext cx="8215916" cy="1528715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altLang="en-IN" b="1" dirty="0" smtClean="0"/>
              <a:t>Structural f</a:t>
            </a:r>
            <a:r>
              <a:rPr lang="en-IN" b="1" dirty="0" smtClean="0"/>
              <a:t>ailure</a:t>
            </a:r>
            <a:r>
              <a:rPr lang="en-US" altLang="en-IN" b="1" dirty="0" smtClean="0"/>
              <a:t>: </a:t>
            </a:r>
            <a:r>
              <a:rPr lang="en-IN" b="1" dirty="0" smtClean="0"/>
              <a:t> </a:t>
            </a:r>
            <a:r>
              <a:rPr lang="en-IN" b="1" dirty="0" err="1" smtClean="0"/>
              <a:t>Rs</a:t>
            </a:r>
            <a:r>
              <a:rPr lang="en-IN" b="1" dirty="0" smtClean="0"/>
              <a:t>. 1127 Lakhs (23%  of total expenditure) </a:t>
            </a:r>
          </a:p>
          <a:p>
            <a:pPr lvl="0"/>
            <a:r>
              <a:rPr lang="en-IN" b="1" dirty="0" smtClean="0"/>
              <a:t>Structural </a:t>
            </a:r>
            <a:r>
              <a:rPr lang="en-IN" b="1" dirty="0"/>
              <a:t>failure of </a:t>
            </a:r>
            <a:r>
              <a:rPr lang="en-IN" b="1" dirty="0" smtClean="0"/>
              <a:t>CNBs </a:t>
            </a:r>
            <a:r>
              <a:rPr lang="en-IN" b="1" dirty="0"/>
              <a:t>and </a:t>
            </a:r>
            <a:r>
              <a:rPr lang="en-US" altLang="en-IN" b="1" dirty="0"/>
              <a:t>f</a:t>
            </a:r>
            <a:r>
              <a:rPr lang="en-IN" b="1" dirty="0"/>
              <a:t>arm </a:t>
            </a:r>
            <a:r>
              <a:rPr lang="en-IN" b="1" dirty="0" smtClean="0"/>
              <a:t>ponds</a:t>
            </a:r>
            <a:r>
              <a:rPr lang="en-US" altLang="en-IN" b="1" dirty="0" smtClean="0"/>
              <a:t>:</a:t>
            </a:r>
            <a:r>
              <a:rPr lang="en-IN" b="1" dirty="0" smtClean="0"/>
              <a:t> </a:t>
            </a:r>
            <a:r>
              <a:rPr lang="en-IN" b="1" dirty="0"/>
              <a:t>Rs. 668 lakhs (13% of total </a:t>
            </a:r>
            <a:r>
              <a:rPr lang="en-US" altLang="en-IN" b="1" dirty="0"/>
              <a:t>expenditure</a:t>
            </a:r>
            <a:r>
              <a:rPr lang="en-IN" b="1" dirty="0"/>
              <a:t>)</a:t>
            </a:r>
          </a:p>
          <a:p>
            <a:pPr lvl="2"/>
            <a:r>
              <a:rPr lang="en-US" sz="1650" dirty="0"/>
              <a:t>CNB issues: geographic locations, leakages, grade of concrete, absence of apron.</a:t>
            </a:r>
            <a:endParaRPr lang="en-IN" sz="1650" dirty="0"/>
          </a:p>
          <a:p>
            <a:pPr lvl="2"/>
            <a:r>
              <a:rPr lang="en-US" sz="1650" dirty="0"/>
              <a:t>Farm pond issues: locations, broken berms and bunds, inadequate depths  and compaction of embankment.</a:t>
            </a:r>
          </a:p>
          <a:p>
            <a:endParaRPr lang="en-IN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27781484"/>
              </p:ext>
            </p:extLst>
          </p:nvPr>
        </p:nvGraphicFramePr>
        <p:xfrm>
          <a:off x="486136" y="1490964"/>
          <a:ext cx="7595887" cy="3244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C2F9-93CD-4FAD-AFDD-A070A5BE06E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7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" t="2644" r="2410" b="4386"/>
          <a:stretch>
            <a:fillRect/>
          </a:stretch>
        </p:blipFill>
        <p:spPr bwMode="auto">
          <a:xfrm>
            <a:off x="64771" y="3498198"/>
            <a:ext cx="4994909" cy="24974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73149" y="3827977"/>
            <a:ext cx="36576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900" dirty="0"/>
          </a:p>
        </p:txBody>
      </p:sp>
      <p:pic>
        <p:nvPicPr>
          <p:cNvPr id="10" name="Pictur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t="2488" r="2524" b="4247"/>
          <a:stretch>
            <a:fillRect/>
          </a:stretch>
        </p:blipFill>
        <p:spPr bwMode="auto">
          <a:xfrm>
            <a:off x="3806069" y="825909"/>
            <a:ext cx="5292090" cy="26460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47787" y="972184"/>
            <a:ext cx="36395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Some failed structures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9679" y="4495413"/>
            <a:ext cx="313344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50" dirty="0">
                <a:latin typeface="+mj-lt"/>
              </a:rPr>
              <a:t>Damaged side </a:t>
            </a:r>
          </a:p>
          <a:p>
            <a:r>
              <a:rPr lang="en-IN" sz="1950" dirty="0">
                <a:latin typeface="+mj-lt"/>
              </a:rPr>
              <a:t>of farm pond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1650" y="1868050"/>
            <a:ext cx="232004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50" dirty="0">
                <a:latin typeface="+mj-lt"/>
              </a:rPr>
              <a:t>ENB parallel to Nala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C2F9-93CD-4FAD-AFDD-A070A5BE06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" t="10992" r="7692" b="11205"/>
          <a:stretch>
            <a:fillRect/>
          </a:stretch>
        </p:blipFill>
        <p:spPr bwMode="auto">
          <a:xfrm>
            <a:off x="0" y="3505075"/>
            <a:ext cx="4991351" cy="2495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55" y="857249"/>
            <a:ext cx="4707245" cy="26478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73148" y="1054351"/>
            <a:ext cx="32935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700" dirty="0">
                <a:solidFill>
                  <a:srgbClr val="C00000"/>
                </a:solidFill>
                <a:latin typeface="+mj-lt"/>
              </a:rPr>
              <a:t>Some failed structures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91351" y="5255181"/>
            <a:ext cx="173638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950">
                <a:latin typeface="+mj-lt"/>
              </a:rPr>
              <a:t>Damaged CNB</a:t>
            </a:r>
            <a:endParaRPr lang="en-IN" sz="195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3044" y="2514994"/>
            <a:ext cx="1291764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950" dirty="0">
                <a:latin typeface="+mj-lt"/>
              </a:rPr>
              <a:t>Broken LBS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C2F9-93CD-4FAD-AFDD-A070A5BE06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1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15" y="857251"/>
            <a:ext cx="7886700" cy="723900"/>
          </a:xfrm>
        </p:spPr>
        <p:txBody>
          <a:bodyPr>
            <a:normAutofit/>
          </a:bodyPr>
          <a:lstStyle/>
          <a:p>
            <a:r>
              <a:rPr lang="en-IN" sz="3000" dirty="0">
                <a:solidFill>
                  <a:srgbClr val="C00000"/>
                </a:solidFill>
              </a:rPr>
              <a:t>Utility assessment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3147" y="1673266"/>
            <a:ext cx="3886200" cy="3263504"/>
          </a:xfrm>
        </p:spPr>
        <p:txBody>
          <a:bodyPr/>
          <a:lstStyle/>
          <a:p>
            <a:r>
              <a:rPr lang="en-IN" dirty="0">
                <a:latin typeface="+mj-lt"/>
              </a:rPr>
              <a:t>Utility failure</a:t>
            </a:r>
            <a:r>
              <a:rPr lang="en-US" altLang="en-IN" dirty="0">
                <a:latin typeface="+mj-lt"/>
              </a:rPr>
              <a:t>:</a:t>
            </a:r>
            <a:r>
              <a:rPr lang="en-IN" dirty="0">
                <a:latin typeface="+mj-lt"/>
              </a:rPr>
              <a:t> </a:t>
            </a:r>
          </a:p>
          <a:p>
            <a:pPr lvl="1"/>
            <a:r>
              <a:rPr lang="en-IN" dirty="0" smtClean="0">
                <a:latin typeface="+mj-lt"/>
              </a:rPr>
              <a:t>CNB</a:t>
            </a:r>
            <a:r>
              <a:rPr lang="en-US" altLang="en-IN" dirty="0" smtClean="0">
                <a:latin typeface="+mj-lt"/>
              </a:rPr>
              <a:t>s:</a:t>
            </a:r>
            <a:r>
              <a:rPr lang="en-IN" dirty="0" smtClean="0">
                <a:latin typeface="+mj-lt"/>
              </a:rPr>
              <a:t> Rs. 738.24 lakhs (</a:t>
            </a:r>
            <a:r>
              <a:rPr lang="en-IN" b="1" dirty="0" smtClean="0">
                <a:latin typeface="+mj-lt"/>
              </a:rPr>
              <a:t>40% </a:t>
            </a:r>
            <a:r>
              <a:rPr lang="en-IN" dirty="0" smtClean="0">
                <a:latin typeface="+mj-lt"/>
              </a:rPr>
              <a:t>of subset </a:t>
            </a:r>
            <a:r>
              <a:rPr lang="en-US" altLang="en-IN" dirty="0" smtClean="0">
                <a:latin typeface="+mj-lt"/>
              </a:rPr>
              <a:t>assessed</a:t>
            </a:r>
            <a:r>
              <a:rPr lang="en-IN" dirty="0" smtClean="0">
                <a:latin typeface="+mj-lt"/>
              </a:rPr>
              <a:t>)</a:t>
            </a:r>
          </a:p>
          <a:p>
            <a:pPr lvl="1"/>
            <a:r>
              <a:rPr lang="en-IN" dirty="0" smtClean="0">
                <a:latin typeface="+mj-lt"/>
              </a:rPr>
              <a:t>Farm ponds</a:t>
            </a:r>
            <a:r>
              <a:rPr lang="en-US" altLang="en-IN" dirty="0" smtClean="0">
                <a:latin typeface="+mj-lt"/>
              </a:rPr>
              <a:t>:</a:t>
            </a:r>
            <a:r>
              <a:rPr lang="en-IN" dirty="0" smtClean="0">
                <a:latin typeface="+mj-lt"/>
              </a:rPr>
              <a:t> Rs. 181.38 lakhs (</a:t>
            </a:r>
            <a:r>
              <a:rPr lang="en-IN" b="1" dirty="0" smtClean="0">
                <a:latin typeface="+mj-lt"/>
              </a:rPr>
              <a:t>53%</a:t>
            </a:r>
            <a:r>
              <a:rPr lang="en-IN" dirty="0" smtClean="0">
                <a:latin typeface="+mj-lt"/>
              </a:rPr>
              <a:t> of subset </a:t>
            </a:r>
            <a:r>
              <a:rPr lang="en-US" altLang="en-IN" dirty="0" smtClean="0">
                <a:latin typeface="+mj-lt"/>
              </a:rPr>
              <a:t>assessed</a:t>
            </a:r>
            <a:r>
              <a:rPr lang="en-IN" dirty="0" smtClean="0">
                <a:latin typeface="+mj-lt"/>
              </a:rPr>
              <a:t>) </a:t>
            </a:r>
          </a:p>
          <a:p>
            <a:endParaRPr lang="en-IN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C2F9-93CD-4FAD-AFDD-A070A5BE06E2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82327284"/>
              </p:ext>
            </p:extLst>
          </p:nvPr>
        </p:nvGraphicFramePr>
        <p:xfrm>
          <a:off x="507115" y="1673266"/>
          <a:ext cx="4215355" cy="3734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366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CTARA</a:t>
            </a:r>
          </a:p>
          <a:p>
            <a:r>
              <a:rPr lang="en-US" dirty="0" smtClean="0"/>
              <a:t>Water sector: current situation</a:t>
            </a:r>
          </a:p>
          <a:p>
            <a:r>
              <a:rPr lang="en-US" dirty="0" smtClean="0"/>
              <a:t>University as a knowledge partner</a:t>
            </a:r>
          </a:p>
          <a:p>
            <a:r>
              <a:rPr lang="en-US" dirty="0" smtClean="0"/>
              <a:t>Examples from Rural water supply and </a:t>
            </a:r>
            <a:r>
              <a:rPr lang="en-US" dirty="0" err="1" smtClean="0"/>
              <a:t>Jalyukta</a:t>
            </a:r>
            <a:r>
              <a:rPr lang="en-US" dirty="0" smtClean="0"/>
              <a:t> </a:t>
            </a:r>
            <a:r>
              <a:rPr lang="en-US" dirty="0" err="1" smtClean="0"/>
              <a:t>Shivar</a:t>
            </a:r>
            <a:r>
              <a:rPr lang="en-US" dirty="0" smtClean="0"/>
              <a:t> </a:t>
            </a:r>
            <a:r>
              <a:rPr lang="en-US" dirty="0" err="1" smtClean="0"/>
              <a:t>Abhiyan</a:t>
            </a:r>
            <a:endParaRPr lang="en-US" dirty="0" smtClean="0"/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933F-0A06-475F-AF54-F4D656CDAA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45" y="-196949"/>
            <a:ext cx="7886700" cy="1325563"/>
          </a:xfrm>
        </p:spPr>
        <p:txBody>
          <a:bodyPr/>
          <a:lstStyle/>
          <a:p>
            <a:r>
              <a:rPr lang="en-US" dirty="0" smtClean="0"/>
              <a:t>Important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828" y="877790"/>
            <a:ext cx="8135522" cy="572938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Planning </a:t>
            </a:r>
            <a:r>
              <a:rPr lang="en-US" dirty="0" smtClean="0"/>
              <a:t>issues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Inaccurate estimation of drinking water requirement, crop water requirement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Incorrect estimation of runoff (20-40% compared to 75%)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Inappropriate structures: large scale failure of farm </a:t>
            </a:r>
            <a:r>
              <a:rPr lang="en-US" dirty="0" smtClean="0">
                <a:solidFill>
                  <a:srgbClr val="FF0000"/>
                </a:solidFill>
              </a:rPr>
              <a:t>ponds</a:t>
            </a:r>
          </a:p>
          <a:p>
            <a:r>
              <a:rPr lang="en-US" dirty="0" smtClean="0"/>
              <a:t>Missing public awareness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JYS plans not approved in many gram </a:t>
            </a:r>
            <a:r>
              <a:rPr lang="en-US" dirty="0" err="1" smtClean="0">
                <a:solidFill>
                  <a:srgbClr val="FF0000"/>
                </a:solidFill>
              </a:rPr>
              <a:t>sabhas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Area treatment, sub-surface bunds found useful</a:t>
            </a:r>
          </a:p>
          <a:p>
            <a:r>
              <a:rPr lang="en-US" dirty="0" smtClean="0"/>
              <a:t>Need </a:t>
            </a:r>
            <a:r>
              <a:rPr lang="en-US" dirty="0" smtClean="0"/>
              <a:t>for guidelines that address </a:t>
            </a:r>
            <a:r>
              <a:rPr lang="en-US" dirty="0" smtClean="0"/>
              <a:t>unique </a:t>
            </a:r>
            <a:r>
              <a:rPr lang="en-US" dirty="0" smtClean="0"/>
              <a:t>characteristics of </a:t>
            </a:r>
            <a:r>
              <a:rPr lang="en-US" dirty="0" err="1" smtClean="0"/>
              <a:t>Palghar</a:t>
            </a:r>
            <a:r>
              <a:rPr lang="en-US" dirty="0" smtClean="0"/>
              <a:t> </a:t>
            </a:r>
            <a:r>
              <a:rPr lang="en-US" dirty="0" smtClean="0"/>
              <a:t>district</a:t>
            </a:r>
            <a:endParaRPr lang="en-US" dirty="0"/>
          </a:p>
          <a:p>
            <a:r>
              <a:rPr lang="en-US" dirty="0" smtClean="0"/>
              <a:t>Follow up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Taluka level training for all talukas </a:t>
            </a:r>
            <a:r>
              <a:rPr lang="en-US" dirty="0" smtClean="0"/>
              <a:t>in </a:t>
            </a:r>
            <a:r>
              <a:rPr lang="en-US" dirty="0" err="1" smtClean="0"/>
              <a:t>Palghar</a:t>
            </a:r>
            <a:r>
              <a:rPr lang="en-US" dirty="0" smtClean="0"/>
              <a:t> on preparation of water budget and village plan 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Engagement with 12 colleges </a:t>
            </a:r>
            <a:r>
              <a:rPr lang="en-US" dirty="0" smtClean="0"/>
              <a:t>Maharashtra wide; training </a:t>
            </a:r>
            <a:r>
              <a:rPr lang="en-US" dirty="0" smtClean="0"/>
              <a:t>and coordination of JYS assessment in their region</a:t>
            </a:r>
          </a:p>
          <a:p>
            <a:pPr lvl="1"/>
            <a:r>
              <a:rPr lang="en-US" dirty="0" smtClean="0"/>
              <a:t>Continued collaboration with </a:t>
            </a:r>
            <a:r>
              <a:rPr lang="en-US" dirty="0" err="1" smtClean="0"/>
              <a:t>GoM</a:t>
            </a:r>
            <a:r>
              <a:rPr lang="en-US" dirty="0" smtClean="0"/>
              <a:t> especially on </a:t>
            </a:r>
            <a:r>
              <a:rPr lang="en-US" dirty="0" smtClean="0">
                <a:solidFill>
                  <a:srgbClr val="0070C0"/>
                </a:solidFill>
              </a:rPr>
              <a:t>water balance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933F-0A06-475F-AF54-F4D656CDAA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9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87" y="0"/>
            <a:ext cx="7886700" cy="1325563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 smtClean="0"/>
              <a:t>conclude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64" y="1348255"/>
            <a:ext cx="7699424" cy="5160277"/>
          </a:xfrm>
        </p:spPr>
        <p:txBody>
          <a:bodyPr/>
          <a:lstStyle/>
          <a:p>
            <a:r>
              <a:rPr lang="en-US" dirty="0" smtClean="0"/>
              <a:t>Government departments value constructive engagement </a:t>
            </a:r>
            <a:r>
              <a:rPr lang="en-US" sz="2400" i="1" dirty="0" smtClean="0">
                <a:solidFill>
                  <a:srgbClr val="FF0000"/>
                </a:solidFill>
              </a:rPr>
              <a:t>knowledge deficit, shortage of manpower </a:t>
            </a:r>
            <a:endParaRPr lang="en-US" sz="2400" i="1" dirty="0" smtClean="0"/>
          </a:p>
          <a:p>
            <a:r>
              <a:rPr lang="en-US" dirty="0" smtClean="0"/>
              <a:t>Need to </a:t>
            </a:r>
            <a:r>
              <a:rPr lang="en-US" dirty="0"/>
              <a:t>prepare institutions to become regional knowledge resources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933F-0A06-475F-AF54-F4D656CDAA4E}" type="slidenum">
              <a:rPr lang="en-US" smtClean="0"/>
              <a:t>21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122" y="3534390"/>
            <a:ext cx="5867107" cy="26090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64377" y="3111588"/>
            <a:ext cx="1786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old way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8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87" y="0"/>
            <a:ext cx="7886700" cy="1325563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 smtClean="0"/>
              <a:t>conclude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64" y="1348255"/>
            <a:ext cx="7699424" cy="5160277"/>
          </a:xfrm>
        </p:spPr>
        <p:txBody>
          <a:bodyPr/>
          <a:lstStyle/>
          <a:p>
            <a:r>
              <a:rPr lang="en-US" dirty="0" smtClean="0"/>
              <a:t>Government departments value constructive engagement </a:t>
            </a:r>
            <a:r>
              <a:rPr lang="en-US" sz="2400" i="1" dirty="0" smtClean="0">
                <a:solidFill>
                  <a:srgbClr val="FF0000"/>
                </a:solidFill>
              </a:rPr>
              <a:t>knowledge deficit, shortage of manpower </a:t>
            </a:r>
            <a:endParaRPr lang="en-US" sz="2400" i="1" dirty="0" smtClean="0"/>
          </a:p>
          <a:p>
            <a:r>
              <a:rPr lang="en-US" dirty="0" smtClean="0"/>
              <a:t>Need to </a:t>
            </a:r>
            <a:r>
              <a:rPr lang="en-US" dirty="0"/>
              <a:t>prepare institutions to become regional knowledge resources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933F-0A06-475F-AF54-F4D656CDAA4E}" type="slidenum">
              <a:rPr lang="en-US" smtClean="0"/>
              <a:t>22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62387" y="3314639"/>
            <a:ext cx="1990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we need…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91" y="3938867"/>
            <a:ext cx="7049891" cy="234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6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87" y="0"/>
            <a:ext cx="7886700" cy="1325563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 smtClean="0"/>
              <a:t>conclude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64" y="1348255"/>
            <a:ext cx="7699424" cy="5160277"/>
          </a:xfrm>
        </p:spPr>
        <p:txBody>
          <a:bodyPr>
            <a:normAutofit/>
          </a:bodyPr>
          <a:lstStyle/>
          <a:p>
            <a:r>
              <a:rPr lang="en-US" dirty="0" smtClean="0"/>
              <a:t>Government departments value constructive engagement </a:t>
            </a:r>
            <a:r>
              <a:rPr lang="en-US" sz="2400" i="1" dirty="0" smtClean="0">
                <a:solidFill>
                  <a:srgbClr val="FF0000"/>
                </a:solidFill>
              </a:rPr>
              <a:t>knowledge deficit, shortage of manpower </a:t>
            </a:r>
            <a:endParaRPr lang="en-US" sz="2400" i="1" dirty="0" smtClean="0"/>
          </a:p>
          <a:p>
            <a:r>
              <a:rPr lang="en-US" dirty="0" smtClean="0"/>
              <a:t>To </a:t>
            </a:r>
            <a:r>
              <a:rPr lang="en-US" dirty="0"/>
              <a:t>prepare institutions to become regional knowledge resources</a:t>
            </a:r>
          </a:p>
          <a:p>
            <a:r>
              <a:rPr lang="en-US" dirty="0"/>
              <a:t>What NGOs/CSOs can do</a:t>
            </a:r>
          </a:p>
          <a:p>
            <a:pPr lvl="1"/>
            <a:r>
              <a:rPr lang="en-US" dirty="0"/>
              <a:t>Utilize </a:t>
            </a:r>
            <a:r>
              <a:rPr lang="en-US" dirty="0">
                <a:solidFill>
                  <a:srgbClr val="0070C0"/>
                </a:solidFill>
              </a:rPr>
              <a:t>students and faculty as resource</a:t>
            </a:r>
          </a:p>
          <a:p>
            <a:pPr lvl="1"/>
            <a:r>
              <a:rPr lang="en-US" dirty="0"/>
              <a:t>Partner in field access, training and field research</a:t>
            </a:r>
          </a:p>
          <a:p>
            <a:pPr lvl="1"/>
            <a:r>
              <a:rPr lang="en-US" dirty="0"/>
              <a:t>Support development of </a:t>
            </a:r>
            <a:r>
              <a:rPr lang="en-US" dirty="0">
                <a:solidFill>
                  <a:srgbClr val="0070C0"/>
                </a:solidFill>
              </a:rPr>
              <a:t>regional case studies</a:t>
            </a:r>
            <a:r>
              <a:rPr lang="en-US" dirty="0"/>
              <a:t>, regional research, support to institutions</a:t>
            </a:r>
          </a:p>
          <a:p>
            <a:pPr lvl="1"/>
            <a:r>
              <a:rPr lang="en-US" dirty="0"/>
              <a:t>Important partners in </a:t>
            </a:r>
            <a:r>
              <a:rPr lang="en-US" dirty="0">
                <a:solidFill>
                  <a:srgbClr val="0070C0"/>
                </a:solidFill>
              </a:rPr>
              <a:t>formalization of the development agenda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933F-0A06-475F-AF54-F4D656CDAA4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9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C2F9-93CD-4FAD-AFDD-A070A5BE06E2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996" y="1660064"/>
            <a:ext cx="2230004" cy="3964449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56" b="36025"/>
          <a:stretch>
            <a:fillRect/>
          </a:stretch>
        </p:blipFill>
        <p:spPr>
          <a:xfrm>
            <a:off x="2428408" y="1660063"/>
            <a:ext cx="2186739" cy="31826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" r="13906"/>
          <a:stretch>
            <a:fillRect/>
          </a:stretch>
        </p:blipFill>
        <p:spPr>
          <a:xfrm>
            <a:off x="1" y="1660064"/>
            <a:ext cx="2450892" cy="39644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50892" y="4932657"/>
            <a:ext cx="4463104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5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THANK </a:t>
            </a:r>
            <a:r>
              <a:rPr lang="en-US" sz="195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YOU!</a:t>
            </a:r>
            <a:endParaRPr lang="en-US" sz="195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6" r="24784" b="24819"/>
          <a:stretch>
            <a:fillRect/>
          </a:stretch>
        </p:blipFill>
        <p:spPr>
          <a:xfrm>
            <a:off x="4616126" y="1660064"/>
            <a:ext cx="2297871" cy="31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8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933F-0A06-475F-AF54-F4D656CDAA4E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96" y="182562"/>
            <a:ext cx="8715808" cy="635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0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389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Centre for Technology Alternatives for Rural Areas (CTARA)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5828476" cy="4997152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Academic centre of IIT Bombay</a:t>
            </a:r>
          </a:p>
          <a:p>
            <a:pPr lvl="1"/>
            <a:r>
              <a:rPr lang="en-IN" dirty="0" smtClean="0"/>
              <a:t>Technology and Development</a:t>
            </a:r>
          </a:p>
          <a:p>
            <a:r>
              <a:rPr lang="en-IN" dirty="0" smtClean="0"/>
              <a:t>Research areas:</a:t>
            </a:r>
          </a:p>
          <a:p>
            <a:pPr lvl="1"/>
            <a:r>
              <a:rPr lang="en-IN" dirty="0" smtClean="0">
                <a:solidFill>
                  <a:srgbClr val="0070C0"/>
                </a:solidFill>
              </a:rPr>
              <a:t>Water, agriculture</a:t>
            </a:r>
            <a:r>
              <a:rPr lang="en-IN" dirty="0">
                <a:solidFill>
                  <a:srgbClr val="0070C0"/>
                </a:solidFill>
              </a:rPr>
              <a:t>,</a:t>
            </a:r>
            <a:r>
              <a:rPr lang="en-IN" dirty="0" smtClean="0">
                <a:solidFill>
                  <a:srgbClr val="0070C0"/>
                </a:solidFill>
              </a:rPr>
              <a:t> livelihoods, energy</a:t>
            </a:r>
            <a:r>
              <a:rPr lang="en-IN" dirty="0" smtClean="0"/>
              <a:t>, </a:t>
            </a:r>
            <a:r>
              <a:rPr lang="en-IN" dirty="0" smtClean="0">
                <a:solidFill>
                  <a:srgbClr val="0070C0"/>
                </a:solidFill>
              </a:rPr>
              <a:t>environment planning, development plans etc.</a:t>
            </a:r>
          </a:p>
          <a:p>
            <a:r>
              <a:rPr lang="en-IN" dirty="0"/>
              <a:t>Core values:</a:t>
            </a:r>
          </a:p>
          <a:p>
            <a:pPr lvl="1"/>
            <a:r>
              <a:rPr lang="en-IN" dirty="0"/>
              <a:t>Bottom 80%: </a:t>
            </a:r>
            <a:r>
              <a:rPr lang="en-IN" dirty="0">
                <a:solidFill>
                  <a:srgbClr val="00B050"/>
                </a:solidFill>
              </a:rPr>
              <a:t>households, habitations, GPs, villages, towns, cities</a:t>
            </a:r>
          </a:p>
          <a:p>
            <a:pPr lvl="1"/>
            <a:r>
              <a:rPr lang="en-IN" dirty="0"/>
              <a:t>Core areas: </a:t>
            </a:r>
            <a:r>
              <a:rPr lang="en-IN" dirty="0">
                <a:solidFill>
                  <a:srgbClr val="00B050"/>
                </a:solidFill>
              </a:rPr>
              <a:t>soil, water, energy, health, livelihoods etc.</a:t>
            </a:r>
          </a:p>
          <a:p>
            <a:pPr lvl="1"/>
            <a:r>
              <a:rPr lang="en-IN" dirty="0"/>
              <a:t> Concrete stakeholder and concrete deliverable: </a:t>
            </a:r>
            <a:r>
              <a:rPr lang="en-IN" dirty="0">
                <a:solidFill>
                  <a:srgbClr val="00B050"/>
                </a:solidFill>
              </a:rPr>
              <a:t>Government agencies, local colleges, elected representatives etc. </a:t>
            </a:r>
            <a:r>
              <a:rPr lang="en-IN" dirty="0">
                <a:solidFill>
                  <a:srgbClr val="002060"/>
                </a:solidFill>
              </a:rPr>
              <a:t>As close to implementation as possible</a:t>
            </a:r>
          </a:p>
          <a:p>
            <a:r>
              <a:rPr lang="en-IN" dirty="0" smtClean="0"/>
              <a:t>Extensive </a:t>
            </a:r>
            <a:r>
              <a:rPr lang="en-IN" dirty="0"/>
              <a:t>field work</a:t>
            </a:r>
          </a:p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335C-B4D8-43C0-9A60-A71E8FED05E0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816" y="1351952"/>
            <a:ext cx="3287667" cy="204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829" y="3727451"/>
            <a:ext cx="17303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68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1136"/>
            <a:ext cx="8255726" cy="1325563"/>
          </a:xfrm>
        </p:spPr>
        <p:txBody>
          <a:bodyPr/>
          <a:lstStyle/>
          <a:p>
            <a:r>
              <a:rPr lang="en-US" dirty="0" smtClean="0"/>
              <a:t>Emerging situation: drinking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513" y="876114"/>
            <a:ext cx="7886700" cy="5166677"/>
          </a:xfrm>
        </p:spPr>
        <p:txBody>
          <a:bodyPr>
            <a:normAutofit/>
          </a:bodyPr>
          <a:lstStyle/>
          <a:p>
            <a:r>
              <a:rPr lang="en-US" dirty="0" smtClean="0"/>
              <a:t>Worsening drinking water situation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High </a:t>
            </a:r>
            <a:r>
              <a:rPr lang="en-US" dirty="0" smtClean="0">
                <a:solidFill>
                  <a:srgbClr val="0070C0"/>
                </a:solidFill>
              </a:rPr>
              <a:t>failure of drinking water schemes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Poor design &amp; operation of piped water schemes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Ground water failure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62" y="1611768"/>
            <a:ext cx="3672607" cy="2510066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1" r="9663"/>
          <a:stretch/>
        </p:blipFill>
        <p:spPr bwMode="auto">
          <a:xfrm>
            <a:off x="464234" y="1518422"/>
            <a:ext cx="3553265" cy="2603412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850" y="5219114"/>
            <a:ext cx="2003149" cy="150236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933F-0A06-475F-AF54-F4D656CDAA4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1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576" y="-211290"/>
            <a:ext cx="7886700" cy="1325563"/>
          </a:xfrm>
        </p:spPr>
        <p:txBody>
          <a:bodyPr/>
          <a:lstStyle/>
          <a:p>
            <a:r>
              <a:rPr lang="en-US" dirty="0" smtClean="0"/>
              <a:t>Emerging situation: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023" y="1114272"/>
            <a:ext cx="4077894" cy="51071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Large drought prone and rain-fed areas </a:t>
            </a:r>
          </a:p>
          <a:p>
            <a:pPr lvl="1"/>
            <a:r>
              <a:rPr lang="en-US" dirty="0" smtClean="0"/>
              <a:t>Dry spells, large variation in yields</a:t>
            </a:r>
          </a:p>
          <a:p>
            <a:pPr lvl="1"/>
            <a:r>
              <a:rPr lang="en-US" dirty="0" smtClean="0"/>
              <a:t>Need for protective irrigation</a:t>
            </a:r>
          </a:p>
          <a:p>
            <a:r>
              <a:rPr lang="en-US" dirty="0" smtClean="0"/>
              <a:t>At the same time, rise in horticulture and need for assured water</a:t>
            </a:r>
            <a:endParaRPr lang="en-US" dirty="0"/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Competing demands, dwindling/uncertain resource, lack of holistic plans </a:t>
            </a:r>
            <a:endParaRPr lang="en-US" i="1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99348" y="3730677"/>
            <a:ext cx="4357410" cy="2592690"/>
            <a:chOff x="179512" y="1772816"/>
            <a:chExt cx="8595360" cy="492925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11" t="24547" r="6727" b="4367"/>
            <a:stretch/>
          </p:blipFill>
          <p:spPr bwMode="auto">
            <a:xfrm>
              <a:off x="179512" y="1772816"/>
              <a:ext cx="8595360" cy="4929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3" t="36266" r="77737" b="47301"/>
            <a:stretch/>
          </p:blipFill>
          <p:spPr bwMode="auto">
            <a:xfrm>
              <a:off x="6226348" y="5368838"/>
              <a:ext cx="2460452" cy="1139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794" y="1060177"/>
            <a:ext cx="4081964" cy="19455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933F-0A06-475F-AF54-F4D656CDAA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36" y="-45969"/>
            <a:ext cx="8294914" cy="1325563"/>
          </a:xfrm>
        </p:spPr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7" y="1184800"/>
            <a:ext cx="5732552" cy="51517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</a:t>
            </a:r>
            <a:r>
              <a:rPr lang="en-US" dirty="0" smtClean="0"/>
              <a:t>tate agencies face knowledge deficit and manpower shortage </a:t>
            </a:r>
            <a:r>
              <a:rPr lang="en-US" i="1" dirty="0" smtClean="0">
                <a:solidFill>
                  <a:srgbClr val="FF0000"/>
                </a:solidFill>
              </a:rPr>
              <a:t>p</a:t>
            </a:r>
            <a:r>
              <a:rPr lang="en-US" i="1" dirty="0" smtClean="0">
                <a:solidFill>
                  <a:srgbClr val="FF0000"/>
                </a:solidFill>
              </a:rPr>
              <a:t>oor practices and poor output</a:t>
            </a:r>
          </a:p>
          <a:p>
            <a:r>
              <a:rPr lang="en-US" dirty="0"/>
              <a:t>Many government programs</a:t>
            </a:r>
          </a:p>
          <a:p>
            <a:pPr lvl="1"/>
            <a:r>
              <a:rPr lang="en-US" dirty="0" err="1"/>
              <a:t>Jalyukta</a:t>
            </a:r>
            <a:r>
              <a:rPr lang="en-US" dirty="0"/>
              <a:t> </a:t>
            </a:r>
            <a:r>
              <a:rPr lang="en-US" dirty="0" err="1"/>
              <a:t>Shivar</a:t>
            </a:r>
            <a:r>
              <a:rPr lang="en-US" dirty="0"/>
              <a:t>, </a:t>
            </a:r>
            <a:r>
              <a:rPr lang="en-US" dirty="0" err="1"/>
              <a:t>Galmukta</a:t>
            </a:r>
            <a:r>
              <a:rPr lang="en-US" dirty="0"/>
              <a:t> </a:t>
            </a:r>
            <a:r>
              <a:rPr lang="en-US" dirty="0" err="1"/>
              <a:t>dharan</a:t>
            </a:r>
            <a:r>
              <a:rPr lang="en-US" dirty="0"/>
              <a:t>, Project on Climate Resilient Agriculture (</a:t>
            </a:r>
            <a:r>
              <a:rPr lang="en-US" dirty="0" err="1"/>
              <a:t>PoCRA</a:t>
            </a:r>
            <a:r>
              <a:rPr lang="en-US" dirty="0"/>
              <a:t>), PMKSY, </a:t>
            </a:r>
            <a:r>
              <a:rPr lang="en-US" dirty="0" err="1"/>
              <a:t>Farmponds</a:t>
            </a:r>
            <a:r>
              <a:rPr lang="en-US" dirty="0"/>
              <a:t>, NHM</a:t>
            </a:r>
          </a:p>
          <a:p>
            <a:r>
              <a:rPr lang="en-US" dirty="0" smtClean="0"/>
              <a:t>But </a:t>
            </a:r>
            <a:r>
              <a:rPr lang="en-US" dirty="0" smtClean="0">
                <a:solidFill>
                  <a:srgbClr val="0070C0"/>
                </a:solidFill>
              </a:rPr>
              <a:t>not clear </a:t>
            </a:r>
            <a:r>
              <a:rPr lang="en-US" dirty="0" smtClean="0"/>
              <a:t>if they are meeting </a:t>
            </a:r>
            <a:r>
              <a:rPr lang="en-US" dirty="0" smtClean="0"/>
              <a:t>their </a:t>
            </a:r>
            <a:r>
              <a:rPr lang="en-US" dirty="0" smtClean="0"/>
              <a:t>objectives </a:t>
            </a:r>
            <a:r>
              <a:rPr lang="en-US" dirty="0" smtClean="0">
                <a:solidFill>
                  <a:srgbClr val="FF0000"/>
                </a:solidFill>
              </a:rPr>
              <a:t>Claims </a:t>
            </a:r>
            <a:r>
              <a:rPr lang="en-US" dirty="0">
                <a:solidFill>
                  <a:srgbClr val="FF0000"/>
                </a:solidFill>
              </a:rPr>
              <a:t>and counter-claims</a:t>
            </a:r>
          </a:p>
          <a:p>
            <a:pPr lvl="1"/>
            <a:r>
              <a:rPr lang="en-US" sz="2800" dirty="0" err="1" smtClean="0"/>
              <a:t>F</a:t>
            </a:r>
            <a:r>
              <a:rPr lang="en-US" sz="2800" dirty="0" err="1" smtClean="0"/>
              <a:t>armpond</a:t>
            </a:r>
            <a:r>
              <a:rPr lang="en-US" sz="2800" dirty="0" smtClean="0"/>
              <a:t> debate</a:t>
            </a:r>
          </a:p>
          <a:p>
            <a:pPr lvl="1"/>
            <a:r>
              <a:rPr lang="en-US" sz="2800" dirty="0"/>
              <a:t>PIL in high court on </a:t>
            </a:r>
            <a:r>
              <a:rPr lang="en-US" sz="2800" dirty="0" err="1"/>
              <a:t>Jalyukta</a:t>
            </a:r>
            <a:r>
              <a:rPr lang="en-US" sz="2800" dirty="0"/>
              <a:t> </a:t>
            </a:r>
            <a:r>
              <a:rPr lang="en-US" sz="2800" dirty="0" err="1"/>
              <a:t>Shivar</a:t>
            </a:r>
            <a:endParaRPr lang="en-US" sz="2800" dirty="0"/>
          </a:p>
          <a:p>
            <a:pPr lvl="1"/>
            <a:endParaRPr lang="en-US" sz="2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730" y="616813"/>
            <a:ext cx="2640953" cy="20251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730" y="2878753"/>
            <a:ext cx="2763717" cy="1763810"/>
          </a:xfrm>
          <a:prstGeom prst="rect">
            <a:avLst/>
          </a:prstGeom>
        </p:spPr>
      </p:pic>
      <p:pic>
        <p:nvPicPr>
          <p:cNvPr id="21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574" y="4861489"/>
            <a:ext cx="2709133" cy="152388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933F-0A06-475F-AF54-F4D656CDAA4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8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10" y="-104850"/>
            <a:ext cx="8676633" cy="1325563"/>
          </a:xfrm>
        </p:spPr>
        <p:txBody>
          <a:bodyPr/>
          <a:lstStyle/>
          <a:p>
            <a:r>
              <a:rPr lang="en-US" dirty="0" smtClean="0"/>
              <a:t>Knowledge institution: CTARA’s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762" y="1080035"/>
            <a:ext cx="7544678" cy="498313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 be a </a:t>
            </a:r>
            <a:r>
              <a:rPr lang="en-US" sz="2400" dirty="0" smtClean="0">
                <a:solidFill>
                  <a:srgbClr val="00B050"/>
                </a:solidFill>
              </a:rPr>
              <a:t>knowledge partner </a:t>
            </a:r>
            <a:r>
              <a:rPr lang="en-US" sz="2400" dirty="0" smtClean="0"/>
              <a:t>for the government and other development agencies</a:t>
            </a:r>
            <a:endParaRPr lang="en-US" sz="2400" dirty="0"/>
          </a:p>
          <a:p>
            <a:pPr lvl="1"/>
            <a:r>
              <a:rPr lang="en-US" sz="2000" dirty="0" smtClean="0"/>
              <a:t>Develop case studies ; Templates </a:t>
            </a:r>
            <a:r>
              <a:rPr lang="en-US" sz="2000" dirty="0"/>
              <a:t>for </a:t>
            </a:r>
            <a:r>
              <a:rPr lang="en-US" sz="2000" dirty="0" smtClean="0"/>
              <a:t>analysis, assessment protocols; Design and research</a:t>
            </a:r>
          </a:p>
          <a:p>
            <a:pPr lvl="1"/>
            <a:r>
              <a:rPr lang="en-US" sz="2000" dirty="0" smtClean="0"/>
              <a:t>Work through a Memorandum of Understanding (</a:t>
            </a:r>
            <a:r>
              <a:rPr lang="en-US" sz="2000" dirty="0" err="1" smtClean="0"/>
              <a:t>MoU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To </a:t>
            </a:r>
            <a:r>
              <a:rPr lang="en-US" sz="2400" dirty="0"/>
              <a:t>create </a:t>
            </a:r>
            <a:r>
              <a:rPr lang="en-US" sz="2400" dirty="0">
                <a:solidFill>
                  <a:srgbClr val="00B050"/>
                </a:solidFill>
              </a:rPr>
              <a:t>development professionals</a:t>
            </a:r>
          </a:p>
          <a:p>
            <a:r>
              <a:rPr lang="en-US" sz="2400" dirty="0" smtClean="0"/>
              <a:t>Create </a:t>
            </a:r>
            <a:r>
              <a:rPr lang="en-US" sz="2400" dirty="0"/>
              <a:t>a network of colleges who can execute assessment protocols and become regional knowledge </a:t>
            </a:r>
            <a:r>
              <a:rPr lang="en-US" sz="2400" dirty="0" smtClean="0"/>
              <a:t>partners </a:t>
            </a:r>
            <a:r>
              <a:rPr lang="en-US" sz="2400" i="1" dirty="0" smtClean="0">
                <a:solidFill>
                  <a:srgbClr val="0070C0"/>
                </a:solidFill>
              </a:rPr>
              <a:t>development engineering course, field work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7"/>
          <a:stretch>
            <a:fillRect/>
          </a:stretch>
        </p:blipFill>
        <p:spPr bwMode="auto">
          <a:xfrm>
            <a:off x="857483" y="4696691"/>
            <a:ext cx="2601731" cy="201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101" y="4580850"/>
            <a:ext cx="3690867" cy="22455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933F-0A06-475F-AF54-F4D656CDAA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77" y="0"/>
            <a:ext cx="7886700" cy="1325563"/>
          </a:xfrm>
        </p:spPr>
        <p:txBody>
          <a:bodyPr/>
          <a:lstStyle/>
          <a:p>
            <a:r>
              <a:rPr lang="en-US" dirty="0" smtClean="0"/>
              <a:t>Mechanisms: T&amp;D Solutions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135" y="1284502"/>
            <a:ext cx="4028356" cy="547651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Addresses development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consultancy /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solutions requirements</a:t>
            </a:r>
            <a:r>
              <a:rPr lang="en-US" altLang="en-US" dirty="0">
                <a:solidFill>
                  <a:srgbClr val="C0504D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of </a:t>
            </a:r>
            <a:r>
              <a:rPr lang="en-US" altLang="en-US" dirty="0">
                <a:solidFill>
                  <a:srgbClr val="C0504D"/>
                </a:solidFill>
                <a:cs typeface="Times New Roman" panose="02020603050405020304" pitchFamily="18" charset="0"/>
              </a:rPr>
              <a:t>regional bodies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like municipal </a:t>
            </a:r>
            <a:r>
              <a:rPr lang="en-US" alt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corporations and GPs</a:t>
            </a:r>
          </a:p>
          <a:p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US" altLang="en-US" dirty="0" smtClean="0">
                <a:cs typeface="Times New Roman" panose="02020603050405020304" pitchFamily="18" charset="0"/>
              </a:rPr>
              <a:t>Payment model!</a:t>
            </a:r>
          </a:p>
          <a:p>
            <a:r>
              <a:rPr lang="en-US" alt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Incubation of development professionals</a:t>
            </a:r>
          </a:p>
          <a:p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US" alt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Development of protocols, </a:t>
            </a:r>
            <a:r>
              <a:rPr lang="en-US" altLang="en-US" dirty="0" smtClean="0">
                <a:solidFill>
                  <a:srgbClr val="C0504D"/>
                </a:solidFill>
                <a:cs typeface="Times New Roman" panose="02020603050405020304" pitchFamily="18" charset="0"/>
              </a:rPr>
              <a:t>case </a:t>
            </a:r>
            <a:r>
              <a:rPr lang="en-US" altLang="en-US" dirty="0">
                <a:solidFill>
                  <a:srgbClr val="C0504D"/>
                </a:solidFill>
                <a:cs typeface="Times New Roman" panose="02020603050405020304" pitchFamily="18" charset="0"/>
              </a:rPr>
              <a:t>studies </a:t>
            </a:r>
            <a:r>
              <a:rPr lang="en-US" altLang="en-US" dirty="0" smtClean="0">
                <a:solidFill>
                  <a:srgbClr val="C0504D"/>
                </a:solidFill>
                <a:cs typeface="Times New Roman" panose="02020603050405020304" pitchFamily="18" charset="0"/>
              </a:rPr>
              <a:t>and training modules for </a:t>
            </a:r>
            <a:r>
              <a:rPr lang="en-US" altLang="en-US" dirty="0">
                <a:solidFill>
                  <a:srgbClr val="C0504D"/>
                </a:solidFill>
                <a:cs typeface="Times New Roman" panose="02020603050405020304" pitchFamily="18" charset="0"/>
              </a:rPr>
              <a:t>dissemination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to regional </a:t>
            </a:r>
            <a:r>
              <a:rPr lang="en-US" alt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colleges</a:t>
            </a:r>
          </a:p>
          <a:p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US" alt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Backed by CTARA faculty and researchers</a:t>
            </a:r>
          </a:p>
          <a:p>
            <a:pPr lvl="1"/>
            <a:endParaRPr lang="en-US" alt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/>
          </a:p>
        </p:txBody>
      </p:sp>
      <p:sp>
        <p:nvSpPr>
          <p:cNvPr id="7" name="object 3"/>
          <p:cNvSpPr/>
          <p:nvPr/>
        </p:nvSpPr>
        <p:spPr>
          <a:xfrm>
            <a:off x="4239491" y="1101436"/>
            <a:ext cx="5129939" cy="51054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933F-0A06-475F-AF54-F4D656CDAA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7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445"/>
            <a:ext cx="8783782" cy="1325563"/>
          </a:xfrm>
        </p:spPr>
        <p:txBody>
          <a:bodyPr/>
          <a:lstStyle/>
          <a:p>
            <a:r>
              <a:rPr lang="en-US" dirty="0" smtClean="0"/>
              <a:t>Mechanisms: </a:t>
            </a:r>
            <a:r>
              <a:rPr lang="en-US" sz="3600" dirty="0" err="1" smtClean="0"/>
              <a:t>Unnat</a:t>
            </a:r>
            <a:r>
              <a:rPr lang="en-US" sz="3600" dirty="0" smtClean="0"/>
              <a:t> Maharashtra </a:t>
            </a:r>
            <a:r>
              <a:rPr lang="en-US" sz="3600" dirty="0" err="1" smtClean="0"/>
              <a:t>Abhiyan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432" y="1129569"/>
            <a:ext cx="7886700" cy="463392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Project of the </a:t>
            </a:r>
            <a:r>
              <a:rPr lang="en-US" dirty="0" smtClean="0">
                <a:solidFill>
                  <a:srgbClr val="00B050"/>
                </a:solidFill>
              </a:rPr>
              <a:t>Ministry of Higher and Technical Education</a:t>
            </a:r>
          </a:p>
          <a:p>
            <a:r>
              <a:rPr lang="en-US" dirty="0" smtClean="0"/>
              <a:t>Mandate to build an </a:t>
            </a:r>
            <a:r>
              <a:rPr lang="en-US" dirty="0" smtClean="0">
                <a:solidFill>
                  <a:srgbClr val="00B0F0"/>
                </a:solidFill>
              </a:rPr>
              <a:t>independent and public knowledge infrastructure </a:t>
            </a:r>
            <a:r>
              <a:rPr lang="en-US" dirty="0" smtClean="0"/>
              <a:t>for the state of Maharashtra focusing on development needs of the bottom 80%</a:t>
            </a:r>
          </a:p>
          <a:p>
            <a:r>
              <a:rPr lang="en-US" dirty="0" smtClean="0"/>
              <a:t>Empaneled colleges</a:t>
            </a:r>
          </a:p>
          <a:p>
            <a:r>
              <a:rPr lang="en-US" dirty="0"/>
              <a:t>CTARA as nodal agency</a:t>
            </a:r>
          </a:p>
          <a:p>
            <a:pPr lvl="1"/>
            <a:r>
              <a:rPr lang="en-US" dirty="0" smtClean="0"/>
              <a:t>Training and  project support</a:t>
            </a:r>
          </a:p>
          <a:p>
            <a:pPr lvl="1"/>
            <a:r>
              <a:rPr lang="en-US" dirty="0" smtClean="0"/>
              <a:t>Focus areas such as audit of </a:t>
            </a:r>
            <a:r>
              <a:rPr lang="en-US" dirty="0" err="1" smtClean="0"/>
              <a:t>govt</a:t>
            </a:r>
            <a:r>
              <a:rPr lang="en-US" dirty="0" smtClean="0"/>
              <a:t> schemes</a:t>
            </a:r>
            <a:endParaRPr lang="en-US" dirty="0"/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www.ctara.iitb.ac.in/en/uma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957457" y="3283532"/>
            <a:ext cx="3380509" cy="3713018"/>
          </a:xfrm>
          <a:prstGeom prst="rect">
            <a:avLst/>
          </a:prstGeom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933F-0A06-475F-AF54-F4D656CDAA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36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5466</TotalTime>
  <Words>1292</Words>
  <Application>Microsoft Office PowerPoint</Application>
  <PresentationFormat>On-screen Show (4:3)</PresentationFormat>
  <Paragraphs>256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Water Sector: Collaborating with the Government</vt:lpstr>
      <vt:lpstr>Outline</vt:lpstr>
      <vt:lpstr>Centre for Technology Alternatives for Rural Areas (CTARA)</vt:lpstr>
      <vt:lpstr>Emerging situation: drinking water</vt:lpstr>
      <vt:lpstr>Emerging situation: agriculture</vt:lpstr>
      <vt:lpstr>Analysis</vt:lpstr>
      <vt:lpstr>Knowledge institution: CTARA’s goals</vt:lpstr>
      <vt:lpstr>Mechanisms: T&amp;D Solutions cell</vt:lpstr>
      <vt:lpstr>Mechanisms: Unnat Maharashtra Abhiyan</vt:lpstr>
      <vt:lpstr>Sample work</vt:lpstr>
      <vt:lpstr>Training program and execution of Rural Water Supply (RWS) audit</vt:lpstr>
      <vt:lpstr>Jalyukta Shivar Engagement</vt:lpstr>
      <vt:lpstr>JYS Assessment: Palghar district</vt:lpstr>
      <vt:lpstr>Villages of Jalyukta Shivar Abhiyan 2015-16 </vt:lpstr>
      <vt:lpstr>Methodology of assessment</vt:lpstr>
      <vt:lpstr>Structural assessment for the district </vt:lpstr>
      <vt:lpstr>PowerPoint Presentation</vt:lpstr>
      <vt:lpstr>PowerPoint Presentation</vt:lpstr>
      <vt:lpstr>Utility assessment</vt:lpstr>
      <vt:lpstr>Important findings</vt:lpstr>
      <vt:lpstr>To conclude</vt:lpstr>
      <vt:lpstr>To conclude</vt:lpstr>
      <vt:lpstr>To conclude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Sector: Collaborating with the Government</dc:title>
  <dc:creator>Lenovo</dc:creator>
  <cp:lastModifiedBy>Lenovo</cp:lastModifiedBy>
  <cp:revision>71</cp:revision>
  <dcterms:created xsi:type="dcterms:W3CDTF">2018-08-23T17:04:27Z</dcterms:created>
  <dcterms:modified xsi:type="dcterms:W3CDTF">2018-08-28T06:10:54Z</dcterms:modified>
</cp:coreProperties>
</file>