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theme+xml" PartName="/ppt/theme/theme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 id="2147483852" r:id="rId2"/>
  </p:sldMasterIdLst>
  <p:sldIdLst>
    <p:sldId id="256" r:id="rId3"/>
    <p:sldId id="257" r:id="rId4"/>
    <p:sldId id="258" r:id="rId5"/>
    <p:sldId id="259" r:id="rId6"/>
    <p:sldId id="264" r:id="rId7"/>
    <p:sldId id="260" r:id="rId8"/>
    <p:sldId id="270" r:id="rId9"/>
    <p:sldId id="265" r:id="rId10"/>
    <p:sldId id="266" r:id="rId11"/>
    <p:sldId id="271" r:id="rId12"/>
    <p:sldId id="272" r:id="rId13"/>
    <p:sldId id="261"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2" d="100"/>
          <a:sy n="82" d="100"/>
        </p:scale>
        <p:origin x="725" y="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arget="../media/hdphoto2.wdp" Type="http://schemas.microsoft.com/office/2007/relationships/hdphoto"/><Relationship Id="rId2" Target="../media/image4.jpeg" Type="http://schemas.openxmlformats.org/officeDocument/2006/relationships/image"/><Relationship Id="rId1" Target="../slideMasters/slideMaster1.xml" Type="http://schemas.openxmlformats.org/officeDocument/2006/relationships/slideMaster"/><Relationship Id="rId5" Target="../media/hdphoto1.wdp" Type="http://schemas.microsoft.com/office/2007/relationships/hdphoto"/><Relationship Id="rId4" Target="../media/image3.jpeg" Type="http://schemas.openxmlformats.org/officeDocument/2006/relationships/image"/></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arget="../media/hdphoto2.wdp" Type="http://schemas.microsoft.com/office/2007/relationships/hdphoto"/><Relationship Id="rId2" Target="../media/image4.jpeg" Type="http://schemas.openxmlformats.org/officeDocument/2006/relationships/image"/><Relationship Id="rId1" Target="../slideMasters/slideMaster1.xml" Type="http://schemas.openxmlformats.org/officeDocument/2006/relationships/slideMaster"/><Relationship Id="rId5" Target="../media/hdphoto1.wdp" Type="http://schemas.microsoft.com/office/2007/relationships/hdphoto"/><Relationship Id="rId4" Target="../media/image3.jpeg" Type="http://schemas.openxmlformats.org/officeDocument/2006/relationships/image"/></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arget="../media/hdphoto2.wdp" Type="http://schemas.microsoft.com/office/2007/relationships/hdphoto"/><Relationship Id="rId2" Target="../media/image4.jpeg" Type="http://schemas.openxmlformats.org/officeDocument/2006/relationships/image"/><Relationship Id="rId1" Target="../slideMasters/slideMaster1.xml" Type="http://schemas.openxmlformats.org/officeDocument/2006/relationships/slideMaster"/><Relationship Id="rId5" Target="../media/hdphoto1.wdp" Type="http://schemas.microsoft.com/office/2007/relationships/hdphoto"/><Relationship Id="rId4" Target="../media/image2.jpeg" Type="http://schemas.openxmlformats.org/officeDocument/2006/relationships/image"/></Relationships>
</file>

<file path=ppt/slideLayouts/_rels/slideLayout9.xml.rels><?xml version="1.0" encoding="UTF-8" standalone="yes" ?><Relationships xmlns="http://schemas.openxmlformats.org/package/2006/relationships"><Relationship Id="rId3" Target="../media/hdphoto2.wdp" Type="http://schemas.microsoft.com/office/2007/relationships/hdphoto"/><Relationship Id="rId2" Target="../media/image4.jpeg" Type="http://schemas.openxmlformats.org/officeDocument/2006/relationships/image"/><Relationship Id="rId1" Target="../slideMasters/slideMaster1.xml" Type="http://schemas.openxmlformats.org/officeDocument/2006/relationships/slideMaster"/><Relationship Id="rId5" Target="../media/hdphoto1.wdp" Type="http://schemas.microsoft.com/office/2007/relationships/hdphoto"/><Relationship Id="rId4" Target="../media/image2.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CB1B8-DEEA-4702-8CBB-193991562B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B608324-5353-496F-8994-9F4EE2C00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8F4F40F-A618-4C09-9123-B5F7294BBAF9}"/>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1024A236-DB1E-4421-91C0-C2D263ABACA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72B19C-3278-4535-AE46-65CD9228F7D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0350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5EBD-29D1-4A11-840B-27502350039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6BD46B2-5518-40FE-8F3C-A62D685856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8135D-82EC-47D6-9DE5-E2F52D8C4E4B}"/>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26FDE57D-7DCF-4471-BCAF-8F38736B0B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C825E0-9599-4D5C-9E92-A5AE46CBF7F1}"/>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02445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5E057-1FAF-4DDF-8E35-DC42BF62E8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CFE0621-DB13-4999-9E8F-63A8F63178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0D7F4A3-7ECE-4586-B97B-76528D189DD6}"/>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76ABE8D0-1B85-405E-8E0F-B868D8DA0F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19F575-F9BB-495B-AA08-97C4264C2A37}"/>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42968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951F-D163-4999-B607-E848613810F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A4CE42-81CE-4723-8639-3BF8F845DF0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BEB760D-E65B-4D3C-85D0-FEB0A5CEE94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F9B9506-8ED7-40C2-86EF-9F4CE6930F3A}"/>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6" name="Footer Placeholder 5">
            <a:extLst>
              <a:ext uri="{FF2B5EF4-FFF2-40B4-BE49-F238E27FC236}">
                <a16:creationId xmlns:a16="http://schemas.microsoft.com/office/drawing/2014/main" id="{A6BDA59F-174E-4379-B7E7-F4841CAF14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06FB74-0F7B-4104-8EBB-D107DA2BAF8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5512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87AC0-62DD-45DC-AFE9-5D138D98CCA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D6182A-222D-4676-B186-282D5C384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789B7F-2C76-40E4-ABEB-1503B7D237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6A95B6A-0A05-41AB-994D-F61ED6865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67A271-0C57-4A7E-8CD9-2799F828CC2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28C2379-DC19-4BD8-875A-9B930B950A79}"/>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8" name="Footer Placeholder 7">
            <a:extLst>
              <a:ext uri="{FF2B5EF4-FFF2-40B4-BE49-F238E27FC236}">
                <a16:creationId xmlns:a16="http://schemas.microsoft.com/office/drawing/2014/main" id="{75A14565-B4EC-4015-99B1-B624DBDF7F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245F215-2540-4760-8E50-FE37EF2390F8}"/>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850641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820A-AF66-44A7-A9D0-78BB00C1C9E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8D38AE3-724F-4B4B-8093-F24A9C410112}"/>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4" name="Footer Placeholder 3">
            <a:extLst>
              <a:ext uri="{FF2B5EF4-FFF2-40B4-BE49-F238E27FC236}">
                <a16:creationId xmlns:a16="http://schemas.microsoft.com/office/drawing/2014/main" id="{EF542D6D-04C6-48BE-A6CD-CE4974DFF93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DC9CB91-D509-4B49-9473-A58449F3F53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5931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A09B5A-97A6-4C5B-8303-9B8014847631}"/>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3" name="Footer Placeholder 2">
            <a:extLst>
              <a:ext uri="{FF2B5EF4-FFF2-40B4-BE49-F238E27FC236}">
                <a16:creationId xmlns:a16="http://schemas.microsoft.com/office/drawing/2014/main" id="{F007265F-8E87-4EDC-9B60-29CD3B43956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70FC703-5B19-4C9D-9B28-02595A61C5F0}"/>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0843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8048-43DA-4C78-B71E-A0CF1B8FA3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690AF32-4C8E-42DA-A702-37AB9FEBD3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1BC48FE-18C5-4777-92EE-D2C774ADA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621A0B-8291-4B5F-8103-55D016F0B241}"/>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6" name="Footer Placeholder 5">
            <a:extLst>
              <a:ext uri="{FF2B5EF4-FFF2-40B4-BE49-F238E27FC236}">
                <a16:creationId xmlns:a16="http://schemas.microsoft.com/office/drawing/2014/main" id="{465A9D4E-67C8-4016-974F-7D00E9E404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1C94DA-A6CF-47A9-84CB-84DB76A551C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6918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AFF83-4254-4CFA-A3F9-929000B3D4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C46A014-80FC-447C-8F44-0E155DFFE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5424FAC-9502-4B8D-8C5B-F301F5214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A59AB4-9F8C-4BC1-9DF5-6C6CF5154257}"/>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6" name="Footer Placeholder 5">
            <a:extLst>
              <a:ext uri="{FF2B5EF4-FFF2-40B4-BE49-F238E27FC236}">
                <a16:creationId xmlns:a16="http://schemas.microsoft.com/office/drawing/2014/main" id="{42D1637C-B031-413A-B47B-0E04195D13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85E38C-8A4A-4CE3-BC62-5B903F610EC1}"/>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9342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F544-9C52-4D46-BBCB-B717EC1342C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1E30448-013E-48F3-8BB5-247BA84CD3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61A837-97A8-456F-91BE-9782103EDA9B}"/>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FBF5601D-F9D7-4A9F-A818-45A0AFEFDC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105EE1-8588-4FBA-8112-2D391B99F33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335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CC0858-421D-4016-BF6A-29B89CB2BD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34E05EA-2248-4942-AE7E-6AF76E603B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91E286-D323-4D97-A643-E16E1238BB1D}"/>
              </a:ext>
            </a:extLst>
          </p:cNvPr>
          <p:cNvSpPr>
            <a:spLocks noGrp="1"/>
          </p:cNvSpPr>
          <p:nvPr>
            <p:ph type="dt" sz="half" idx="10"/>
          </p:nvPr>
        </p:nvSpPr>
        <p:spPr/>
        <p:txBody>
          <a:body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13400FF6-E280-4567-9C12-3B4E56C81B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64F3CC-26DC-41B9-BA4B-7375CE1CCA6D}"/>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8746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11/7/2019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pPr/>
              <a:t>11/7/2019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pPr/>
              <a:t>11/7/2019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arget="../slideLayouts/slideLayout8.xml" Type="http://schemas.openxmlformats.org/officeDocument/2006/relationships/slideLayout"/><Relationship Id="rId13" Target="../media/image2.jpeg" Type="http://schemas.openxmlformats.org/officeDocument/2006/relationships/image"/><Relationship Id="rId3" Target="../slideLayouts/slideLayout3.xml" Type="http://schemas.openxmlformats.org/officeDocument/2006/relationships/slideLayout"/><Relationship Id="rId7" Target="../slideLayouts/slideLayout7.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1" Target="../slideLayouts/slideLayout1.xml" Type="http://schemas.openxmlformats.org/officeDocument/2006/relationships/slideLayout"/><Relationship Id="rId6" Target="../slideLayouts/slideLayout6.xml" Type="http://schemas.openxmlformats.org/officeDocument/2006/relationships/slideLayout"/><Relationship Id="rId11" Target="../slideLayouts/slideLayout11.xml" Type="http://schemas.openxmlformats.org/officeDocument/2006/relationships/slideLayout"/><Relationship Id="rId5" Target="../slideLayouts/slideLayout5.xml" Type="http://schemas.openxmlformats.org/officeDocument/2006/relationships/slideLayout"/><Relationship Id="rId15" Target="../media/image3.jpeg" Type="http://schemas.openxmlformats.org/officeDocument/2006/relationships/image"/><Relationship Id="rId10" Target="../slideLayouts/slideLayout10.xml" Type="http://schemas.openxmlformats.org/officeDocument/2006/relationships/slideLayout"/><Relationship Id="rId4" Target="../slideLayouts/slideLayout4.xml" Type="http://schemas.openxmlformats.org/officeDocument/2006/relationships/slideLayout"/><Relationship Id="rId9" Target="../slideLayouts/slideLayout9.xml" Type="http://schemas.openxmlformats.org/officeDocument/2006/relationships/slideLayout"/><Relationship Id="rId14" Target="../media/hdphoto1.wdp" Type="http://schemas.microsoft.com/office/2007/relationships/hdphoto"/></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11/7/2019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7B2EF7-DAD9-499C-8A05-8F28BAE4C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13A1522-2E7F-4132-A52B-4B01BF8EF4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1020394-BAD9-42D9-AED1-5D42C71A01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11/7/2019</a:t>
            </a:fld>
            <a:endParaRPr lang="en-US" dirty="0"/>
          </a:p>
        </p:txBody>
      </p:sp>
      <p:sp>
        <p:nvSpPr>
          <p:cNvPr id="5" name="Footer Placeholder 4">
            <a:extLst>
              <a:ext uri="{FF2B5EF4-FFF2-40B4-BE49-F238E27FC236}">
                <a16:creationId xmlns:a16="http://schemas.microsoft.com/office/drawing/2014/main" id="{6775A688-C5FC-49AD-81E0-0C75731D44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0C5AF2B-C1BA-4775-B04A-68C585234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251866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illagesquare.in/2019/03/08/healthcare-of-elderly-suffer-with-youth-migration/" TargetMode="External"/><Relationship Id="rId2" Type="http://schemas.openxmlformats.org/officeDocument/2006/relationships/hyperlink" Target="https://www.villagesquare.in/2019/06/28/up-youth-help-elderly-access-benefi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arget="../media/image15.jpeg" Type="http://schemas.openxmlformats.org/officeDocument/2006/relationships/image"/><Relationship Id="rId2" Target="../media/image14.jpeg" Type="http://schemas.openxmlformats.org/officeDocument/2006/relationships/image"/><Relationship Id="rId1" Target="../slideLayouts/slideLayout13.xml" Type="http://schemas.openxmlformats.org/officeDocument/2006/relationships/slideLayout"/></Relationships>
</file>

<file path=ppt/slides/_rels/slide14.xml.rels><?xml version="1.0" encoding="UTF-8" standalone="yes" ?><Relationships xmlns="http://schemas.openxmlformats.org/package/2006/relationships"><Relationship Id="rId3" Target="../media/image16.jpeg" Type="http://schemas.openxmlformats.org/officeDocument/2006/relationships/image"/><Relationship Id="rId2" Target="../media/image14.jpeg" Type="http://schemas.openxmlformats.org/officeDocument/2006/relationships/image"/><Relationship Id="rId1" Target="../slideLayouts/slideLayout13.xml" Type="http://schemas.openxmlformats.org/officeDocument/2006/relationships/slideLayout"/></Relationships>
</file>

<file path=ppt/slides/_rels/slide15.xml.rels><?xml version="1.0" encoding="UTF-8" standalone="yes" ?><Relationships xmlns="http://schemas.openxmlformats.org/package/2006/relationships"><Relationship Id="rId3" Target="../media/image18.jpeg" Type="http://schemas.openxmlformats.org/officeDocument/2006/relationships/image"/><Relationship Id="rId2" Target="../media/image17.jpeg" Type="http://schemas.openxmlformats.org/officeDocument/2006/relationships/image"/><Relationship Id="rId1" Target="../slideLayouts/slideLayout13.xml" Type="http://schemas.openxmlformats.org/officeDocument/2006/relationships/slideLayout"/></Relationships>
</file>

<file path=ppt/slides/_rels/slide2.xml.rels><?xml version="1.0" encoding="UTF-8" standalone="yes" ?><Relationships xmlns="http://schemas.openxmlformats.org/package/2006/relationships"><Relationship Id="rId2" Target="../media/image9.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arget="https://www.rand.org/health-care/surveys_tools/mos/36-item-short-form/scoring.html" TargetMode="External" Type="http://schemas.openxmlformats.org/officeDocument/2006/relationships/hyperlink"/><Relationship Id="rId2" Target="../media/image10.jpe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arget="../media/image12.jpeg" Type="http://schemas.openxmlformats.org/officeDocument/2006/relationships/imag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C09B-DCDD-4DEF-B3E2-B746026DA7D8}"/>
              </a:ext>
            </a:extLst>
          </p:cNvPr>
          <p:cNvSpPr>
            <a:spLocks noGrp="1"/>
          </p:cNvSpPr>
          <p:nvPr>
            <p:ph type="ctrTitle"/>
          </p:nvPr>
        </p:nvSpPr>
        <p:spPr/>
        <p:txBody>
          <a:bodyPr/>
          <a:lstStyle/>
          <a:p>
            <a:r>
              <a:rPr lang="en-US" dirty="0"/>
              <a:t>Healthcare access of Rural Elderly</a:t>
            </a:r>
          </a:p>
        </p:txBody>
      </p:sp>
      <p:sp>
        <p:nvSpPr>
          <p:cNvPr id="3" name="Subtitle 2">
            <a:extLst>
              <a:ext uri="{FF2B5EF4-FFF2-40B4-BE49-F238E27FC236}">
                <a16:creationId xmlns:a16="http://schemas.microsoft.com/office/drawing/2014/main" id="{92738B0C-0346-4CAD-B473-7C39028625EC}"/>
              </a:ext>
            </a:extLst>
          </p:cNvPr>
          <p:cNvSpPr>
            <a:spLocks noGrp="1"/>
          </p:cNvSpPr>
          <p:nvPr>
            <p:ph type="subTitle" idx="1"/>
          </p:nvPr>
        </p:nvSpPr>
        <p:spPr/>
        <p:txBody>
          <a:bodyPr/>
          <a:lstStyle/>
          <a:p>
            <a:r>
              <a:rPr lang="en-US" dirty="0"/>
              <a:t>A Case Study from Bhadohi (UP)</a:t>
            </a:r>
          </a:p>
        </p:txBody>
      </p:sp>
      <p:pic>
        <p:nvPicPr>
          <p:cNvPr id="5" name="Picture 4">
            <a:extLst>
              <a:ext uri="{FF2B5EF4-FFF2-40B4-BE49-F238E27FC236}">
                <a16:creationId xmlns:a16="http://schemas.microsoft.com/office/drawing/2014/main" id="{9F9CED82-F2EC-4601-9DFC-81B7859E5145}"/>
              </a:ext>
            </a:extLst>
          </p:cNvPr>
          <p:cNvPicPr>
            <a:picLocks noChangeAspect="1"/>
          </p:cNvPicPr>
          <p:nvPr/>
        </p:nvPicPr>
        <p:blipFill>
          <a:blip r:embed="rId2"/>
          <a:stretch>
            <a:fillRect/>
          </a:stretch>
        </p:blipFill>
        <p:spPr>
          <a:xfrm>
            <a:off x="4035837" y="4844309"/>
            <a:ext cx="2295034" cy="1530023"/>
          </a:xfrm>
          <a:prstGeom prst="rect">
            <a:avLst/>
          </a:prstGeom>
        </p:spPr>
      </p:pic>
      <p:pic>
        <p:nvPicPr>
          <p:cNvPr id="9" name="Picture 8">
            <a:extLst>
              <a:ext uri="{FF2B5EF4-FFF2-40B4-BE49-F238E27FC236}">
                <a16:creationId xmlns:a16="http://schemas.microsoft.com/office/drawing/2014/main" id="{26C033E0-5461-4C2F-8D1D-54BF424799FA}"/>
              </a:ext>
            </a:extLst>
          </p:cNvPr>
          <p:cNvPicPr>
            <a:picLocks noChangeAspect="1"/>
          </p:cNvPicPr>
          <p:nvPr/>
        </p:nvPicPr>
        <p:blipFill>
          <a:blip r:embed="rId3"/>
          <a:stretch>
            <a:fillRect/>
          </a:stretch>
        </p:blipFill>
        <p:spPr>
          <a:xfrm>
            <a:off x="897118" y="4844310"/>
            <a:ext cx="2720041" cy="1530023"/>
          </a:xfrm>
          <a:prstGeom prst="rect">
            <a:avLst/>
          </a:prstGeom>
        </p:spPr>
      </p:pic>
      <p:pic>
        <p:nvPicPr>
          <p:cNvPr id="11" name="Picture 10" descr="A group of people standing in front of a crowd&#10;&#10;Description automatically generated">
            <a:extLst>
              <a:ext uri="{FF2B5EF4-FFF2-40B4-BE49-F238E27FC236}">
                <a16:creationId xmlns:a16="http://schemas.microsoft.com/office/drawing/2014/main" id="{56C5C08D-5AA0-4F7A-A32B-CB87431F4B69}"/>
              </a:ext>
            </a:extLst>
          </p:cNvPr>
          <p:cNvPicPr>
            <a:picLocks noChangeAspect="1"/>
          </p:cNvPicPr>
          <p:nvPr/>
        </p:nvPicPr>
        <p:blipFill>
          <a:blip r:embed="rId4"/>
          <a:stretch>
            <a:fillRect/>
          </a:stretch>
        </p:blipFill>
        <p:spPr>
          <a:xfrm>
            <a:off x="6694841" y="4844309"/>
            <a:ext cx="1164885" cy="1570631"/>
          </a:xfrm>
          <a:prstGeom prst="rect">
            <a:avLst/>
          </a:prstGeom>
        </p:spPr>
      </p:pic>
      <p:pic>
        <p:nvPicPr>
          <p:cNvPr id="13" name="Picture 12" descr="A person standing in the sand&#10;&#10;Description automatically generated">
            <a:extLst>
              <a:ext uri="{FF2B5EF4-FFF2-40B4-BE49-F238E27FC236}">
                <a16:creationId xmlns:a16="http://schemas.microsoft.com/office/drawing/2014/main" id="{32A825D8-F16D-443B-A931-F46D833D4676}"/>
              </a:ext>
            </a:extLst>
          </p:cNvPr>
          <p:cNvPicPr>
            <a:picLocks noChangeAspect="1"/>
          </p:cNvPicPr>
          <p:nvPr/>
        </p:nvPicPr>
        <p:blipFill>
          <a:blip r:embed="rId5"/>
          <a:stretch>
            <a:fillRect/>
          </a:stretch>
        </p:blipFill>
        <p:spPr>
          <a:xfrm>
            <a:off x="8289569" y="4844309"/>
            <a:ext cx="1164885" cy="1553180"/>
          </a:xfrm>
          <a:prstGeom prst="rect">
            <a:avLst/>
          </a:prstGeom>
        </p:spPr>
      </p:pic>
    </p:spTree>
    <p:extLst>
      <p:ext uri="{BB962C8B-B14F-4D97-AF65-F5344CB8AC3E}">
        <p14:creationId xmlns:p14="http://schemas.microsoft.com/office/powerpoint/2010/main" val="3971470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204FA-CADC-455A-BB58-24F9674FC434}"/>
              </a:ext>
            </a:extLst>
          </p:cNvPr>
          <p:cNvSpPr>
            <a:spLocks noGrp="1"/>
          </p:cNvSpPr>
          <p:nvPr>
            <p:ph type="title"/>
          </p:nvPr>
        </p:nvSpPr>
        <p:spPr/>
        <p:txBody>
          <a:bodyPr/>
          <a:lstStyle/>
          <a:p>
            <a:r>
              <a:rPr lang="en-US" dirty="0"/>
              <a:t>Key Suggestions</a:t>
            </a:r>
          </a:p>
        </p:txBody>
      </p:sp>
      <p:sp>
        <p:nvSpPr>
          <p:cNvPr id="3" name="Content Placeholder 2">
            <a:extLst>
              <a:ext uri="{FF2B5EF4-FFF2-40B4-BE49-F238E27FC236}">
                <a16:creationId xmlns:a16="http://schemas.microsoft.com/office/drawing/2014/main" id="{5E43B18F-D4E3-4AAB-92D0-8229AF703F08}"/>
              </a:ext>
            </a:extLst>
          </p:cNvPr>
          <p:cNvSpPr>
            <a:spLocks noGrp="1"/>
          </p:cNvSpPr>
          <p:nvPr>
            <p:ph idx="1"/>
          </p:nvPr>
        </p:nvSpPr>
        <p:spPr/>
        <p:txBody>
          <a:bodyPr/>
          <a:lstStyle/>
          <a:p>
            <a:r>
              <a:rPr lang="en-US" dirty="0"/>
              <a:t>Community Based Monitoring and Planning (CBMP) to be made &amp; encouraged</a:t>
            </a:r>
          </a:p>
          <a:p>
            <a:r>
              <a:rPr lang="en-US" dirty="0"/>
              <a:t>Camps need to be organized to add all people who are still not covered under Ayushman Bharat Yojana </a:t>
            </a:r>
          </a:p>
          <a:p>
            <a:r>
              <a:rPr lang="en-US" dirty="0"/>
              <a:t>Most of the public welfare schemes are failed to reach the desired elders </a:t>
            </a:r>
          </a:p>
          <a:p>
            <a:r>
              <a:rPr lang="en-US" dirty="0"/>
              <a:t>More awareness campaigns need to be conducted on regular basis</a:t>
            </a:r>
          </a:p>
          <a:p>
            <a:r>
              <a:rPr lang="en-US" dirty="0"/>
              <a:t>Local common services centre needs to be incentivized to promote the Government welfare schemes in the villages</a:t>
            </a:r>
          </a:p>
        </p:txBody>
      </p:sp>
    </p:spTree>
    <p:extLst>
      <p:ext uri="{BB962C8B-B14F-4D97-AF65-F5344CB8AC3E}">
        <p14:creationId xmlns:p14="http://schemas.microsoft.com/office/powerpoint/2010/main" val="191430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AF379-A951-4AF0-88E1-5C230F0EEEE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24A1F0D-B4B8-42F5-8849-9EF59DAC3A6F}"/>
              </a:ext>
            </a:extLst>
          </p:cNvPr>
          <p:cNvSpPr>
            <a:spLocks noGrp="1"/>
          </p:cNvSpPr>
          <p:nvPr>
            <p:ph idx="1"/>
          </p:nvPr>
        </p:nvSpPr>
        <p:spPr/>
        <p:txBody>
          <a:bodyPr/>
          <a:lstStyle/>
          <a:p>
            <a:r>
              <a:rPr lang="en-US" dirty="0"/>
              <a:t>National Sample Survey Office, Ministry of Statistics and </a:t>
            </a:r>
            <a:r>
              <a:rPr lang="en-US" dirty="0" err="1"/>
              <a:t>Programme</a:t>
            </a:r>
            <a:r>
              <a:rPr lang="en-US" dirty="0"/>
              <a:t> Implementation, Report No. 507, Morbidity, Health Care and the Condition of the Aged, Jan-Jun 2004, Published 2006, New Delhi</a:t>
            </a:r>
          </a:p>
          <a:p>
            <a:r>
              <a:rPr lang="en-US" dirty="0"/>
              <a:t>Ware, J.E., Jr., &amp; </a:t>
            </a:r>
            <a:r>
              <a:rPr lang="en-US" dirty="0" err="1"/>
              <a:t>Sherbourne</a:t>
            </a:r>
            <a:r>
              <a:rPr lang="en-US" dirty="0"/>
              <a:t>, C.D. “The MOS 36-Item Short-Form Health Survey (SF-36): I. Conceptual Framework and Item Selection,”. </a:t>
            </a:r>
            <a:r>
              <a:rPr lang="en-US" i="1" dirty="0"/>
              <a:t>Medical Care</a:t>
            </a:r>
            <a:r>
              <a:rPr lang="en-US" dirty="0"/>
              <a:t>, 30:473-483, 1992.</a:t>
            </a:r>
          </a:p>
          <a:p>
            <a:r>
              <a:rPr lang="en-US" dirty="0"/>
              <a:t>Hays, R.D., &amp; Shapiro, M.F. “An Overview of Generic Health-Related Quality of Life Measures for HIV Research,” </a:t>
            </a:r>
            <a:r>
              <a:rPr lang="en-US" i="1" dirty="0"/>
              <a:t>Quality of Life Research</a:t>
            </a:r>
            <a:r>
              <a:rPr lang="en-US" dirty="0"/>
              <a:t>. 1:91-97, 1992.</a:t>
            </a:r>
          </a:p>
          <a:p>
            <a:r>
              <a:rPr lang="en-US" dirty="0"/>
              <a:t>https://mohfw.gov.in/sites/default/files/9147562941489753121.pdf</a:t>
            </a:r>
          </a:p>
          <a:p>
            <a:r>
              <a:rPr lang="en-US" dirty="0">
                <a:hlinkClick r:id="rId2"/>
              </a:rPr>
              <a:t>https://www.villagesquare.in/2019/06/28/up-youth-help-elderly-access-benefits/</a:t>
            </a:r>
            <a:endParaRPr lang="en-US" dirty="0"/>
          </a:p>
          <a:p>
            <a:r>
              <a:rPr lang="en-US" dirty="0">
                <a:hlinkClick r:id="rId3"/>
              </a:rPr>
              <a:t>https://www.villagesquare.in/2019/03/08/healthcare-of-elderly-suffer-with-youth-migration/</a:t>
            </a:r>
            <a:endParaRPr lang="en-US" dirty="0"/>
          </a:p>
          <a:p>
            <a:endParaRPr lang="en-US" dirty="0"/>
          </a:p>
        </p:txBody>
      </p:sp>
    </p:spTree>
    <p:extLst>
      <p:ext uri="{BB962C8B-B14F-4D97-AF65-F5344CB8AC3E}">
        <p14:creationId xmlns:p14="http://schemas.microsoft.com/office/powerpoint/2010/main" val="225033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6C2A5-D05A-4AD5-9141-AC7D0A53CA3E}"/>
              </a:ext>
            </a:extLst>
          </p:cNvPr>
          <p:cNvSpPr>
            <a:spLocks noGrp="1"/>
          </p:cNvSpPr>
          <p:nvPr>
            <p:ph type="title"/>
          </p:nvPr>
        </p:nvSpPr>
        <p:spPr/>
        <p:txBody>
          <a:bodyPr/>
          <a:lstStyle/>
          <a:p>
            <a:r>
              <a:rPr lang="en-US" dirty="0"/>
              <a:t>Welfare Schemes</a:t>
            </a:r>
          </a:p>
        </p:txBody>
      </p:sp>
      <p:sp>
        <p:nvSpPr>
          <p:cNvPr id="3" name="Content Placeholder 2">
            <a:extLst>
              <a:ext uri="{FF2B5EF4-FFF2-40B4-BE49-F238E27FC236}">
                <a16:creationId xmlns:a16="http://schemas.microsoft.com/office/drawing/2014/main" id="{12A85FE0-4F35-4B35-9B4F-649790CE8408}"/>
              </a:ext>
            </a:extLst>
          </p:cNvPr>
          <p:cNvSpPr>
            <a:spLocks noGrp="1"/>
          </p:cNvSpPr>
          <p:nvPr>
            <p:ph idx="1"/>
          </p:nvPr>
        </p:nvSpPr>
        <p:spPr>
          <a:xfrm>
            <a:off x="1069848" y="1775012"/>
            <a:ext cx="10058400" cy="4397188"/>
          </a:xfrm>
        </p:spPr>
        <p:txBody>
          <a:bodyPr/>
          <a:lstStyle/>
          <a:p>
            <a:r>
              <a:rPr lang="en-US" dirty="0"/>
              <a:t>National Health Policy 2017 announced and one of the main goal was the attainment well being for all at all ages</a:t>
            </a:r>
          </a:p>
          <a:p>
            <a:r>
              <a:rPr lang="en-US" dirty="0"/>
              <a:t> 62.58% of our population has to pay for their own health and hospitalization expenses and are not covered through any form of health protection. Ayushman Bharat, a </a:t>
            </a:r>
            <a:r>
              <a:rPr lang="en-US" b="1" dirty="0"/>
              <a:t>Pradhan Mantri Jan Arogya Yojana (PM-JAY) </a:t>
            </a:r>
            <a:r>
              <a:rPr lang="en-US" dirty="0"/>
              <a:t>is launched on September 2018 with aim of universal access to good quality health care services without any financial hardship</a:t>
            </a:r>
          </a:p>
          <a:p>
            <a:r>
              <a:rPr lang="en-US" dirty="0"/>
              <a:t>The Indira Gandhi National </a:t>
            </a:r>
            <a:r>
              <a:rPr lang="en-US" b="1" dirty="0"/>
              <a:t>Old Age Pension Scheme</a:t>
            </a:r>
            <a:r>
              <a:rPr lang="en-US" dirty="0"/>
              <a:t> (IGNOAPS) </a:t>
            </a:r>
          </a:p>
          <a:p>
            <a:r>
              <a:rPr lang="es-ES" dirty="0" err="1"/>
              <a:t>The</a:t>
            </a:r>
            <a:r>
              <a:rPr lang="es-ES" dirty="0"/>
              <a:t> </a:t>
            </a:r>
            <a:r>
              <a:rPr lang="es-ES" dirty="0" err="1"/>
              <a:t>Pradhan</a:t>
            </a:r>
            <a:r>
              <a:rPr lang="es-ES" dirty="0"/>
              <a:t> </a:t>
            </a:r>
            <a:r>
              <a:rPr lang="es-ES" dirty="0" err="1"/>
              <a:t>Mantri</a:t>
            </a:r>
            <a:r>
              <a:rPr lang="es-ES" dirty="0"/>
              <a:t> Vaya Vandana </a:t>
            </a:r>
            <a:r>
              <a:rPr lang="es-ES" dirty="0" err="1"/>
              <a:t>Yojana</a:t>
            </a:r>
            <a:endParaRPr lang="es-ES" dirty="0"/>
          </a:p>
          <a:p>
            <a:r>
              <a:rPr lang="en-US" dirty="0"/>
              <a:t>National </a:t>
            </a:r>
            <a:r>
              <a:rPr lang="en-US" dirty="0" err="1"/>
              <a:t>Programme</a:t>
            </a:r>
            <a:r>
              <a:rPr lang="en-US" dirty="0"/>
              <a:t> for the Health Care of Elderly (NPHCE)</a:t>
            </a:r>
          </a:p>
          <a:p>
            <a:r>
              <a:rPr lang="en-US" dirty="0" err="1"/>
              <a:t>Rashtriya</a:t>
            </a:r>
            <a:r>
              <a:rPr lang="en-US" dirty="0"/>
              <a:t> </a:t>
            </a:r>
            <a:r>
              <a:rPr lang="en-US" dirty="0" err="1"/>
              <a:t>Vayoshri</a:t>
            </a:r>
            <a:r>
              <a:rPr lang="en-US" dirty="0"/>
              <a:t> Yojana (RVY)</a:t>
            </a:r>
          </a:p>
          <a:p>
            <a:r>
              <a:rPr lang="en-US" dirty="0"/>
              <a:t>Integrated </a:t>
            </a:r>
            <a:r>
              <a:rPr lang="en-US" dirty="0" err="1"/>
              <a:t>Programme</a:t>
            </a:r>
            <a:r>
              <a:rPr lang="en-US" dirty="0"/>
              <a:t> for Older Persons (IPOP)</a:t>
            </a:r>
          </a:p>
        </p:txBody>
      </p:sp>
    </p:spTree>
    <p:extLst>
      <p:ext uri="{BB962C8B-B14F-4D97-AF65-F5344CB8AC3E}">
        <p14:creationId xmlns:p14="http://schemas.microsoft.com/office/powerpoint/2010/main" val="407246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5900-AB2E-4753-BC74-08D8037B747A}"/>
              </a:ext>
            </a:extLst>
          </p:cNvPr>
          <p:cNvSpPr>
            <a:spLocks noGrp="1"/>
          </p:cNvSpPr>
          <p:nvPr>
            <p:ph type="title"/>
          </p:nvPr>
        </p:nvSpPr>
        <p:spPr>
          <a:xfrm>
            <a:off x="-1366837" y="365126"/>
            <a:ext cx="9725025" cy="1146176"/>
          </a:xfrm>
          <a:prstGeom prst="ellipse">
            <a:avLst/>
          </a:prstGeom>
        </p:spPr>
        <p:txBody>
          <a:bodyPr>
            <a:noAutofit/>
          </a:bodyPr>
          <a:lstStyle/>
          <a:p>
            <a:r>
              <a:rPr lang="en-IN" sz="3400" dirty="0"/>
              <a:t>FARF’s Health Services-Case Study1</a:t>
            </a:r>
          </a:p>
        </p:txBody>
      </p:sp>
      <p:sp>
        <p:nvSpPr>
          <p:cNvPr id="23" name="Freeform: Shape 22">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33F47FD-8B6C-41DC-89D4-E357A7B6812E}"/>
              </a:ext>
            </a:extLst>
          </p:cNvPr>
          <p:cNvSpPr>
            <a:spLocks noGrp="1"/>
          </p:cNvSpPr>
          <p:nvPr>
            <p:ph idx="1"/>
          </p:nvPr>
        </p:nvSpPr>
        <p:spPr>
          <a:xfrm>
            <a:off x="197962" y="1531044"/>
            <a:ext cx="5512275" cy="2221517"/>
          </a:xfrm>
        </p:spPr>
        <p:txBody>
          <a:bodyPr anchor="ctr">
            <a:normAutofit/>
          </a:bodyPr>
          <a:lstStyle/>
          <a:p>
            <a:r>
              <a:rPr lang="en-IN" sz="1700" dirty="0">
                <a:solidFill>
                  <a:srgbClr val="FFFFFF"/>
                </a:solidFill>
              </a:rPr>
              <a:t>In September 2018, FARF came to know that one person called Mr. Suresh </a:t>
            </a:r>
            <a:r>
              <a:rPr lang="en-IN" sz="1700" dirty="0" err="1">
                <a:solidFill>
                  <a:srgbClr val="FFFFFF"/>
                </a:solidFill>
              </a:rPr>
              <a:t>Chowhan</a:t>
            </a:r>
            <a:r>
              <a:rPr lang="en-IN" sz="1700" dirty="0">
                <a:solidFill>
                  <a:srgbClr val="FFFFFF"/>
                </a:solidFill>
              </a:rPr>
              <a:t> (village – Patti </a:t>
            </a:r>
            <a:r>
              <a:rPr lang="en-IN" sz="1700" dirty="0" err="1">
                <a:solidFill>
                  <a:srgbClr val="FFFFFF"/>
                </a:solidFill>
              </a:rPr>
              <a:t>Bejavn</a:t>
            </a:r>
            <a:r>
              <a:rPr lang="en-IN" sz="1700" dirty="0">
                <a:solidFill>
                  <a:srgbClr val="FFFFFF"/>
                </a:solidFill>
              </a:rPr>
              <a:t>, </a:t>
            </a:r>
            <a:r>
              <a:rPr lang="en-IN" sz="1700" dirty="0" err="1">
                <a:solidFill>
                  <a:srgbClr val="FFFFFF"/>
                </a:solidFill>
              </a:rPr>
              <a:t>Bhadohi</a:t>
            </a:r>
            <a:r>
              <a:rPr lang="en-IN" sz="1700" dirty="0">
                <a:solidFill>
                  <a:srgbClr val="FFFFFF"/>
                </a:solidFill>
              </a:rPr>
              <a:t>, UP) has no money for his kidney dialysis from last 3-4 months and school fee for his two small children</a:t>
            </a:r>
          </a:p>
          <a:p>
            <a:endParaRPr lang="en-IN" sz="1700" dirty="0">
              <a:solidFill>
                <a:srgbClr val="FFFFFF"/>
              </a:solidFill>
            </a:endParaRPr>
          </a:p>
          <a:p>
            <a:endParaRPr lang="en-IN" sz="1700" dirty="0">
              <a:solidFill>
                <a:srgbClr val="FFFFFF"/>
              </a:solidFill>
            </a:endParaRPr>
          </a:p>
        </p:txBody>
      </p:sp>
      <p:sp>
        <p:nvSpPr>
          <p:cNvPr id="21" name="Content Placeholder 2">
            <a:extLst>
              <a:ext uri="{FF2B5EF4-FFF2-40B4-BE49-F238E27FC236}">
                <a16:creationId xmlns:a16="http://schemas.microsoft.com/office/drawing/2014/main" id="{DFBD7EAF-3D67-437B-ACB8-F34251D33AE6}"/>
              </a:ext>
            </a:extLst>
          </p:cNvPr>
          <p:cNvSpPr txBox="1">
            <a:spLocks/>
          </p:cNvSpPr>
          <p:nvPr/>
        </p:nvSpPr>
        <p:spPr>
          <a:xfrm>
            <a:off x="184089" y="3389265"/>
            <a:ext cx="4549838" cy="1305420"/>
          </a:xfrm>
          <a:prstGeom prst="rect">
            <a:avLst/>
          </a:prstGeom>
        </p:spPr>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srgbClr val="FFFFFF"/>
                </a:solidFill>
                <a:effectLst/>
                <a:uLnTx/>
                <a:uFillTx/>
                <a:latin typeface="Calibri" panose="020F0502020204030204"/>
                <a:ea typeface="+mn-ea"/>
                <a:cs typeface="+mn-cs"/>
              </a:rPr>
              <a:t>FARF took Suresh to </a:t>
            </a:r>
            <a:r>
              <a:rPr kumimoji="0" lang="en-IN" sz="2000" b="0" i="0" u="none" strike="noStrike" kern="1200" cap="none" spc="0" normalizeH="0" baseline="0" noProof="0" dirty="0" err="1">
                <a:ln>
                  <a:noFill/>
                </a:ln>
                <a:solidFill>
                  <a:srgbClr val="FFFFFF"/>
                </a:solidFill>
                <a:effectLst/>
                <a:uLnTx/>
                <a:uFillTx/>
                <a:latin typeface="Calibri" panose="020F0502020204030204"/>
                <a:ea typeface="+mn-ea"/>
                <a:cs typeface="+mn-cs"/>
              </a:rPr>
              <a:t>Varansi’s</a:t>
            </a:r>
            <a:r>
              <a:rPr kumimoji="0" lang="en-IN" sz="2000" b="0" i="0" u="none" strike="noStrike" kern="1200" cap="none" spc="0" normalizeH="0" baseline="0" noProof="0" dirty="0">
                <a:ln>
                  <a:noFill/>
                </a:ln>
                <a:solidFill>
                  <a:srgbClr val="FFFFFF"/>
                </a:solidFill>
                <a:effectLst/>
                <a:uLnTx/>
                <a:uFillTx/>
                <a:latin typeface="Calibri" panose="020F0502020204030204"/>
                <a:ea typeface="+mn-ea"/>
                <a:cs typeface="+mn-cs"/>
              </a:rPr>
              <a:t> Din </a:t>
            </a:r>
            <a:r>
              <a:rPr kumimoji="0" lang="en-IN" sz="2000" b="0" i="0" u="none" strike="noStrike" kern="1200" cap="none" spc="0" normalizeH="0" baseline="0" noProof="0" dirty="0" err="1">
                <a:ln>
                  <a:noFill/>
                </a:ln>
                <a:solidFill>
                  <a:srgbClr val="FFFFFF"/>
                </a:solidFill>
                <a:effectLst/>
                <a:uLnTx/>
                <a:uFillTx/>
                <a:latin typeface="Calibri" panose="020F0502020204030204"/>
                <a:ea typeface="+mn-ea"/>
                <a:cs typeface="+mn-cs"/>
              </a:rPr>
              <a:t>Dayal</a:t>
            </a:r>
            <a:r>
              <a:rPr kumimoji="0" lang="en-IN" sz="2000" b="0" i="0" u="none" strike="noStrike" kern="1200" cap="none" spc="0" normalizeH="0" baseline="0" noProof="0" dirty="0">
                <a:ln>
                  <a:noFill/>
                </a:ln>
                <a:solidFill>
                  <a:srgbClr val="FFFFFF"/>
                </a:solidFill>
                <a:effectLst/>
                <a:uLnTx/>
                <a:uFillTx/>
                <a:latin typeface="Calibri" panose="020F0502020204030204"/>
                <a:ea typeface="+mn-ea"/>
                <a:cs typeface="+mn-cs"/>
              </a:rPr>
              <a:t> Govt hospital and not only admitted but provided three unit blood too at hospital.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srgbClr val="FFFFFF"/>
                </a:solidFill>
                <a:effectLst/>
                <a:uLnTx/>
                <a:uFillTx/>
                <a:latin typeface="Calibri" panose="020F0502020204030204"/>
                <a:ea typeface="+mn-ea"/>
                <a:cs typeface="+mn-cs"/>
              </a:rPr>
              <a:t>There was waiting time for dialysis &amp; Fistula installation service also not available</a:t>
            </a:r>
          </a:p>
        </p:txBody>
      </p:sp>
      <p:sp>
        <p:nvSpPr>
          <p:cNvPr id="22" name="Content Placeholder 2">
            <a:extLst>
              <a:ext uri="{FF2B5EF4-FFF2-40B4-BE49-F238E27FC236}">
                <a16:creationId xmlns:a16="http://schemas.microsoft.com/office/drawing/2014/main" id="{F983BFD4-932E-4926-BE0D-550ECE3C88BD}"/>
              </a:ext>
            </a:extLst>
          </p:cNvPr>
          <p:cNvSpPr txBox="1">
            <a:spLocks/>
          </p:cNvSpPr>
          <p:nvPr/>
        </p:nvSpPr>
        <p:spPr>
          <a:xfrm>
            <a:off x="172363" y="2554027"/>
            <a:ext cx="5143340" cy="113641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FARF enquired at </a:t>
            </a:r>
            <a:r>
              <a:rPr kumimoji="0" lang="en-IN" sz="1700" b="0" i="0" u="none" strike="noStrike" kern="1200" cap="none" spc="0" normalizeH="0" baseline="0" noProof="0" dirty="0" err="1">
                <a:ln>
                  <a:noFill/>
                </a:ln>
                <a:solidFill>
                  <a:srgbClr val="FFFFFF"/>
                </a:solidFill>
                <a:effectLst/>
                <a:uLnTx/>
                <a:uFillTx/>
                <a:latin typeface="Calibri" panose="020F0502020204030204"/>
                <a:ea typeface="+mn-ea"/>
                <a:cs typeface="+mn-cs"/>
              </a:rPr>
              <a:t>Bhadohi</a:t>
            </a: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 Govt Hospital but there was no facility available there for Kidney dialysis</a:t>
            </a:r>
          </a:p>
        </p:txBody>
      </p:sp>
      <p:sp>
        <p:nvSpPr>
          <p:cNvPr id="24" name="Content Placeholder 2">
            <a:extLst>
              <a:ext uri="{FF2B5EF4-FFF2-40B4-BE49-F238E27FC236}">
                <a16:creationId xmlns:a16="http://schemas.microsoft.com/office/drawing/2014/main" id="{36AD6B9E-E055-4F43-A23B-832C01E0DDC3}"/>
              </a:ext>
            </a:extLst>
          </p:cNvPr>
          <p:cNvSpPr txBox="1">
            <a:spLocks/>
          </p:cNvSpPr>
          <p:nvPr/>
        </p:nvSpPr>
        <p:spPr>
          <a:xfrm>
            <a:off x="182536" y="4366399"/>
            <a:ext cx="4549838" cy="112373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FARF wrote emails to Health Minister J P </a:t>
            </a:r>
            <a:r>
              <a:rPr kumimoji="0" lang="en-IN" sz="1700" b="0" i="0" u="none" strike="noStrike" kern="1200" cap="none" spc="0" normalizeH="0" baseline="0" noProof="0" dirty="0" err="1">
                <a:ln>
                  <a:noFill/>
                </a:ln>
                <a:solidFill>
                  <a:srgbClr val="FFFFFF"/>
                </a:solidFill>
                <a:effectLst/>
                <a:uLnTx/>
                <a:uFillTx/>
                <a:latin typeface="Calibri" panose="020F0502020204030204"/>
                <a:ea typeface="+mn-ea"/>
                <a:cs typeface="+mn-cs"/>
              </a:rPr>
              <a:t>Nadda</a:t>
            </a: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 &amp; </a:t>
            </a:r>
            <a:r>
              <a:rPr kumimoji="0" lang="en-IN" sz="1700" b="0" i="0" u="none" strike="noStrike" kern="1200" cap="none" spc="0" normalizeH="0" baseline="0" noProof="0" dirty="0" err="1">
                <a:ln>
                  <a:noFill/>
                </a:ln>
                <a:solidFill>
                  <a:srgbClr val="FFFFFF"/>
                </a:solidFill>
                <a:effectLst/>
                <a:uLnTx/>
                <a:uFillTx/>
                <a:latin typeface="Calibri" panose="020F0502020204030204"/>
                <a:ea typeface="+mn-ea"/>
                <a:cs typeface="+mn-cs"/>
              </a:rPr>
              <a:t>Anupriya</a:t>
            </a: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 Patel but no reply</a:t>
            </a:r>
          </a:p>
        </p:txBody>
      </p:sp>
      <p:sp>
        <p:nvSpPr>
          <p:cNvPr id="28" name="Content Placeholder 2">
            <a:extLst>
              <a:ext uri="{FF2B5EF4-FFF2-40B4-BE49-F238E27FC236}">
                <a16:creationId xmlns:a16="http://schemas.microsoft.com/office/drawing/2014/main" id="{8F5BF1DC-3BB7-40FC-8353-4CD8FC37861F}"/>
              </a:ext>
            </a:extLst>
          </p:cNvPr>
          <p:cNvSpPr txBox="1">
            <a:spLocks/>
          </p:cNvSpPr>
          <p:nvPr/>
        </p:nvSpPr>
        <p:spPr>
          <a:xfrm>
            <a:off x="172363" y="5345243"/>
            <a:ext cx="3790296" cy="141889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In last, FARF checked online for Aayushman Gold card and found that Suresh is eligible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Unfortunately, the day health card was getting ready, Suresh left us and died without proper treatment</a:t>
            </a:r>
          </a:p>
        </p:txBody>
      </p:sp>
      <p:pic>
        <p:nvPicPr>
          <p:cNvPr id="30" name="Picture 29">
            <a:extLst>
              <a:ext uri="{FF2B5EF4-FFF2-40B4-BE49-F238E27FC236}">
                <a16:creationId xmlns:a16="http://schemas.microsoft.com/office/drawing/2014/main" id="{2FFEB9B0-ED61-4CB2-8CBE-FDC74FA553F0}"/>
              </a:ext>
            </a:extLst>
          </p:cNvPr>
          <p:cNvPicPr>
            <a:picLocks noChangeAspect="1"/>
          </p:cNvPicPr>
          <p:nvPr/>
        </p:nvPicPr>
        <p:blipFill>
          <a:blip r:embed="rId2"/>
          <a:stretch>
            <a:fillRect/>
          </a:stretch>
        </p:blipFill>
        <p:spPr>
          <a:xfrm>
            <a:off x="6958991" y="92058"/>
            <a:ext cx="2082528" cy="1322405"/>
          </a:xfrm>
          <a:prstGeom prst="rect">
            <a:avLst/>
          </a:prstGeom>
        </p:spPr>
      </p:pic>
      <p:pic>
        <p:nvPicPr>
          <p:cNvPr id="4" name="Picture 3">
            <a:extLst>
              <a:ext uri="{FF2B5EF4-FFF2-40B4-BE49-F238E27FC236}">
                <a16:creationId xmlns:a16="http://schemas.microsoft.com/office/drawing/2014/main" id="{A41E8505-B222-4102-8826-8E1C71C938FD}"/>
              </a:ext>
            </a:extLst>
          </p:cNvPr>
          <p:cNvPicPr>
            <a:picLocks noChangeAspect="1"/>
          </p:cNvPicPr>
          <p:nvPr/>
        </p:nvPicPr>
        <p:blipFill>
          <a:blip r:embed="rId3"/>
          <a:stretch>
            <a:fillRect/>
          </a:stretch>
        </p:blipFill>
        <p:spPr>
          <a:xfrm>
            <a:off x="6103816" y="1687531"/>
            <a:ext cx="6022009" cy="5116681"/>
          </a:xfrm>
          <a:prstGeom prst="rect">
            <a:avLst/>
          </a:prstGeom>
        </p:spPr>
      </p:pic>
    </p:spTree>
    <p:extLst>
      <p:ext uri="{BB962C8B-B14F-4D97-AF65-F5344CB8AC3E}">
        <p14:creationId xmlns:p14="http://schemas.microsoft.com/office/powerpoint/2010/main" val="2657476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5900-AB2E-4753-BC74-08D8037B747A}"/>
              </a:ext>
            </a:extLst>
          </p:cNvPr>
          <p:cNvSpPr>
            <a:spLocks noGrp="1"/>
          </p:cNvSpPr>
          <p:nvPr>
            <p:ph type="title"/>
          </p:nvPr>
        </p:nvSpPr>
        <p:spPr>
          <a:xfrm>
            <a:off x="-1366837" y="365126"/>
            <a:ext cx="9725025" cy="1146176"/>
          </a:xfrm>
          <a:prstGeom prst="ellipse">
            <a:avLst/>
          </a:prstGeom>
        </p:spPr>
        <p:txBody>
          <a:bodyPr>
            <a:noAutofit/>
          </a:bodyPr>
          <a:lstStyle/>
          <a:p>
            <a:r>
              <a:rPr lang="en-IN" sz="3400" dirty="0"/>
              <a:t>FARF’s Health Services-Case Study2</a:t>
            </a:r>
          </a:p>
        </p:txBody>
      </p:sp>
      <p:sp>
        <p:nvSpPr>
          <p:cNvPr id="23" name="Freeform: Shape 22">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33F47FD-8B6C-41DC-89D4-E357A7B6812E}"/>
              </a:ext>
            </a:extLst>
          </p:cNvPr>
          <p:cNvSpPr>
            <a:spLocks noGrp="1"/>
          </p:cNvSpPr>
          <p:nvPr>
            <p:ph idx="1"/>
          </p:nvPr>
        </p:nvSpPr>
        <p:spPr>
          <a:xfrm>
            <a:off x="-26153" y="1450363"/>
            <a:ext cx="5512275" cy="1629014"/>
          </a:xfrm>
        </p:spPr>
        <p:txBody>
          <a:bodyPr anchor="ctr">
            <a:normAutofit/>
          </a:bodyPr>
          <a:lstStyle/>
          <a:p>
            <a:pPr algn="just"/>
            <a:r>
              <a:rPr lang="en-IN" sz="1700" dirty="0">
                <a:solidFill>
                  <a:srgbClr val="FFFFFF"/>
                </a:solidFill>
              </a:rPr>
              <a:t>In May 2019, a person called Satya Narayan Upadhyay (Village – </a:t>
            </a:r>
            <a:r>
              <a:rPr lang="en-IN" sz="1700" dirty="0" err="1">
                <a:solidFill>
                  <a:srgbClr val="FFFFFF"/>
                </a:solidFill>
              </a:rPr>
              <a:t>Sanathpur</a:t>
            </a:r>
            <a:r>
              <a:rPr lang="en-IN" sz="1700" dirty="0">
                <a:solidFill>
                  <a:srgbClr val="FFFFFF"/>
                </a:solidFill>
              </a:rPr>
              <a:t>, District – Bhadohi (UP)) is diagnosed with Cancel and admitted in </a:t>
            </a:r>
            <a:r>
              <a:rPr lang="en-IN" sz="1700" dirty="0" err="1">
                <a:solidFill>
                  <a:srgbClr val="FFFFFF"/>
                </a:solidFill>
              </a:rPr>
              <a:t>Homi</a:t>
            </a:r>
            <a:r>
              <a:rPr lang="en-IN" sz="1700" dirty="0">
                <a:solidFill>
                  <a:srgbClr val="FFFFFF"/>
                </a:solidFill>
              </a:rPr>
              <a:t> Bhabhi Cancer Hospital, Varanasi.</a:t>
            </a:r>
          </a:p>
        </p:txBody>
      </p:sp>
      <p:sp>
        <p:nvSpPr>
          <p:cNvPr id="24" name="Content Placeholder 2">
            <a:extLst>
              <a:ext uri="{FF2B5EF4-FFF2-40B4-BE49-F238E27FC236}">
                <a16:creationId xmlns:a16="http://schemas.microsoft.com/office/drawing/2014/main" id="{36AD6B9E-E055-4F43-A23B-832C01E0DDC3}"/>
              </a:ext>
            </a:extLst>
          </p:cNvPr>
          <p:cNvSpPr txBox="1">
            <a:spLocks/>
          </p:cNvSpPr>
          <p:nvPr/>
        </p:nvSpPr>
        <p:spPr>
          <a:xfrm>
            <a:off x="-26153" y="2782203"/>
            <a:ext cx="5427388" cy="1123732"/>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The person was employed as Home Guard (on </a:t>
            </a:r>
            <a:r>
              <a:rPr kumimoji="0" lang="en-IN" sz="1700" b="0" i="0" u="none" strike="noStrike" kern="1200" cap="none" spc="0" normalizeH="0" baseline="0" noProof="0" dirty="0" err="1">
                <a:ln>
                  <a:noFill/>
                </a:ln>
                <a:solidFill>
                  <a:srgbClr val="FFFFFF"/>
                </a:solidFill>
                <a:effectLst/>
                <a:uLnTx/>
                <a:uFillTx/>
                <a:latin typeface="Calibri" panose="020F0502020204030204"/>
                <a:ea typeface="+mn-ea"/>
                <a:cs typeface="+mn-cs"/>
              </a:rPr>
              <a:t>adhoc</a:t>
            </a: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 basis) and he was not covered under any health insurance including Ayushman Bharat Yojana. </a:t>
            </a:r>
          </a:p>
        </p:txBody>
      </p:sp>
      <p:sp>
        <p:nvSpPr>
          <p:cNvPr id="28" name="Content Placeholder 2">
            <a:extLst>
              <a:ext uri="{FF2B5EF4-FFF2-40B4-BE49-F238E27FC236}">
                <a16:creationId xmlns:a16="http://schemas.microsoft.com/office/drawing/2014/main" id="{8F5BF1DC-3BB7-40FC-8353-4CD8FC37861F}"/>
              </a:ext>
            </a:extLst>
          </p:cNvPr>
          <p:cNvSpPr txBox="1">
            <a:spLocks/>
          </p:cNvSpPr>
          <p:nvPr/>
        </p:nvSpPr>
        <p:spPr>
          <a:xfrm>
            <a:off x="-26153" y="4009028"/>
            <a:ext cx="4886934" cy="721658"/>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There was extreme financial crunch to meet medical expenses and only option left was to</a:t>
            </a:r>
            <a:r>
              <a:rPr kumimoji="0" lang="en-IN" sz="1700" b="0" i="0" u="none" strike="noStrike" kern="1200" cap="none" spc="0" normalizeH="0" noProof="0" dirty="0">
                <a:ln>
                  <a:noFill/>
                </a:ln>
                <a:solidFill>
                  <a:srgbClr val="FFFFFF"/>
                </a:solidFill>
                <a:effectLst/>
                <a:uLnTx/>
                <a:uFillTx/>
                <a:latin typeface="Calibri" panose="020F0502020204030204"/>
                <a:ea typeface="+mn-ea"/>
                <a:cs typeface="+mn-cs"/>
              </a:rPr>
              <a:t> go</a:t>
            </a:r>
            <a:r>
              <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rPr>
              <a:t> for crowd funding.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1700" dirty="0">
                <a:solidFill>
                  <a:srgbClr val="FFFFFF"/>
                </a:solidFill>
                <a:latin typeface="Calibri" panose="020F0502020204030204"/>
              </a:rPr>
              <a:t>Treatment is still going on.</a:t>
            </a:r>
            <a:endParaRPr kumimoji="0" lang="en-IN" sz="17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30" name="Picture 29">
            <a:extLst>
              <a:ext uri="{FF2B5EF4-FFF2-40B4-BE49-F238E27FC236}">
                <a16:creationId xmlns:a16="http://schemas.microsoft.com/office/drawing/2014/main" id="{2FFEB9B0-ED61-4CB2-8CBE-FDC74FA553F0}"/>
              </a:ext>
            </a:extLst>
          </p:cNvPr>
          <p:cNvPicPr>
            <a:picLocks noChangeAspect="1"/>
          </p:cNvPicPr>
          <p:nvPr/>
        </p:nvPicPr>
        <p:blipFill>
          <a:blip r:embed="rId2"/>
          <a:stretch>
            <a:fillRect/>
          </a:stretch>
        </p:blipFill>
        <p:spPr>
          <a:xfrm>
            <a:off x="6958991" y="92058"/>
            <a:ext cx="2082528" cy="1322405"/>
          </a:xfrm>
          <a:prstGeom prst="rect">
            <a:avLst/>
          </a:prstGeom>
        </p:spPr>
      </p:pic>
      <p:pic>
        <p:nvPicPr>
          <p:cNvPr id="4" name="Picture 3">
            <a:extLst>
              <a:ext uri="{FF2B5EF4-FFF2-40B4-BE49-F238E27FC236}">
                <a16:creationId xmlns:a16="http://schemas.microsoft.com/office/drawing/2014/main" id="{CA553E80-0ABF-4049-B261-3FC5EB29D6C1}"/>
              </a:ext>
            </a:extLst>
          </p:cNvPr>
          <p:cNvPicPr>
            <a:picLocks noChangeAspect="1"/>
          </p:cNvPicPr>
          <p:nvPr/>
        </p:nvPicPr>
        <p:blipFill>
          <a:blip r:embed="rId3"/>
          <a:stretch>
            <a:fillRect/>
          </a:stretch>
        </p:blipFill>
        <p:spPr>
          <a:xfrm>
            <a:off x="5826893" y="2382936"/>
            <a:ext cx="6187195" cy="3605488"/>
          </a:xfrm>
          <a:prstGeom prst="rect">
            <a:avLst/>
          </a:prstGeom>
        </p:spPr>
      </p:pic>
    </p:spTree>
    <p:extLst>
      <p:ext uri="{BB962C8B-B14F-4D97-AF65-F5344CB8AC3E}">
        <p14:creationId xmlns:p14="http://schemas.microsoft.com/office/powerpoint/2010/main" val="2256398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E5900-AB2E-4753-BC74-08D8037B747A}"/>
              </a:ext>
            </a:extLst>
          </p:cNvPr>
          <p:cNvSpPr>
            <a:spLocks noGrp="1"/>
          </p:cNvSpPr>
          <p:nvPr>
            <p:ph type="title"/>
          </p:nvPr>
        </p:nvSpPr>
        <p:spPr>
          <a:xfrm>
            <a:off x="-1366837" y="365126"/>
            <a:ext cx="9939338" cy="1146176"/>
          </a:xfrm>
          <a:prstGeom prst="ellipse">
            <a:avLst/>
          </a:prstGeom>
        </p:spPr>
        <p:txBody>
          <a:bodyPr>
            <a:normAutofit fontScale="90000"/>
          </a:bodyPr>
          <a:lstStyle/>
          <a:p>
            <a:r>
              <a:rPr lang="en-IN" dirty="0"/>
              <a:t>Digital Services: Helping in    Social Welfare Schemes</a:t>
            </a:r>
          </a:p>
        </p:txBody>
      </p:sp>
      <p:sp>
        <p:nvSpPr>
          <p:cNvPr id="23" name="Freeform: Shape 22">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33F47FD-8B6C-41DC-89D4-E357A7B6812E}"/>
              </a:ext>
            </a:extLst>
          </p:cNvPr>
          <p:cNvSpPr>
            <a:spLocks noGrp="1"/>
          </p:cNvSpPr>
          <p:nvPr>
            <p:ph idx="1"/>
          </p:nvPr>
        </p:nvSpPr>
        <p:spPr>
          <a:xfrm>
            <a:off x="197964" y="2173288"/>
            <a:ext cx="4243408" cy="3639684"/>
          </a:xfrm>
        </p:spPr>
        <p:txBody>
          <a:bodyPr anchor="ctr">
            <a:normAutofit lnSpcReduction="10000"/>
          </a:bodyPr>
          <a:lstStyle/>
          <a:p>
            <a:r>
              <a:rPr lang="en-IN" sz="2000" dirty="0">
                <a:solidFill>
                  <a:srgbClr val="FFFFFF"/>
                </a:solidFill>
              </a:rPr>
              <a:t>Using own Common Service Centre, Sahaj eDistrict, FARF has prepared Income certificates, Domicile Certificates of more than 35 people so that Old age pension, Widow pensions etc can be applied for Poor people</a:t>
            </a:r>
          </a:p>
          <a:p>
            <a:r>
              <a:rPr lang="en-IN" sz="2000" dirty="0">
                <a:solidFill>
                  <a:srgbClr val="FFFFFF"/>
                </a:solidFill>
              </a:rPr>
              <a:t>We also helped in making affidavits and submitting the forms at Social welfare department</a:t>
            </a:r>
          </a:p>
          <a:p>
            <a:r>
              <a:rPr lang="en-IN" sz="2000" dirty="0">
                <a:solidFill>
                  <a:srgbClr val="FFFFFF"/>
                </a:solidFill>
              </a:rPr>
              <a:t>There is no charge for the services and expenses are self-funded by FARF   </a:t>
            </a:r>
          </a:p>
          <a:p>
            <a:endParaRPr lang="en-IN" sz="2000" dirty="0">
              <a:solidFill>
                <a:srgbClr val="FFFFFF"/>
              </a:solidFill>
            </a:endParaRPr>
          </a:p>
        </p:txBody>
      </p:sp>
      <p:pic>
        <p:nvPicPr>
          <p:cNvPr id="7" name="Picture 6" descr="A close up of a sign&#10;&#10;Description automatically generated">
            <a:extLst>
              <a:ext uri="{FF2B5EF4-FFF2-40B4-BE49-F238E27FC236}">
                <a16:creationId xmlns:a16="http://schemas.microsoft.com/office/drawing/2014/main" id="{14D783FF-0982-4BAE-A55C-81393E700931}"/>
              </a:ext>
            </a:extLst>
          </p:cNvPr>
          <p:cNvPicPr>
            <a:picLocks noChangeAspect="1"/>
          </p:cNvPicPr>
          <p:nvPr/>
        </p:nvPicPr>
        <p:blipFill>
          <a:blip r:embed="rId2"/>
          <a:stretch>
            <a:fillRect/>
          </a:stretch>
        </p:blipFill>
        <p:spPr>
          <a:xfrm>
            <a:off x="7748556" y="160356"/>
            <a:ext cx="2295525" cy="1257300"/>
          </a:xfrm>
          <a:prstGeom prst="rect">
            <a:avLst/>
          </a:prstGeom>
        </p:spPr>
      </p:pic>
      <p:pic>
        <p:nvPicPr>
          <p:cNvPr id="4098" name="Picture 2"/>
          <p:cNvPicPr>
            <a:picLocks noChangeAspect="1" noChangeArrowheads="1"/>
          </p:cNvPicPr>
          <p:nvPr/>
        </p:nvPicPr>
        <p:blipFill>
          <a:blip r:embed="rId3"/>
          <a:srcRect/>
          <a:stretch>
            <a:fillRect/>
          </a:stretch>
        </p:blipFill>
        <p:spPr bwMode="auto">
          <a:xfrm>
            <a:off x="6181164" y="1982601"/>
            <a:ext cx="5840505" cy="4732373"/>
          </a:xfrm>
          <a:prstGeom prst="rect">
            <a:avLst/>
          </a:prstGeom>
          <a:noFill/>
          <a:ln w="9525">
            <a:noFill/>
            <a:miter lim="800000"/>
            <a:headEnd/>
            <a:tailEnd/>
          </a:ln>
          <a:effectLst/>
        </p:spPr>
      </p:pic>
    </p:spTree>
    <p:extLst>
      <p:ext uri="{BB962C8B-B14F-4D97-AF65-F5344CB8AC3E}">
        <p14:creationId xmlns:p14="http://schemas.microsoft.com/office/powerpoint/2010/main" val="3315515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3F43C-B0D4-48F6-B46B-4FE60FDA95F3}"/>
              </a:ext>
            </a:extLst>
          </p:cNvPr>
          <p:cNvSpPr>
            <a:spLocks noGrp="1"/>
          </p:cNvSpPr>
          <p:nvPr>
            <p:ph type="title"/>
          </p:nvPr>
        </p:nvSpPr>
        <p:spPr/>
        <p:txBody>
          <a:bodyPr/>
          <a:lstStyle/>
          <a:p>
            <a:r>
              <a:rPr lang="en-US" dirty="0"/>
              <a:t>Socio Economic background</a:t>
            </a:r>
          </a:p>
        </p:txBody>
      </p:sp>
      <p:sp>
        <p:nvSpPr>
          <p:cNvPr id="3" name="Content Placeholder 2">
            <a:extLst>
              <a:ext uri="{FF2B5EF4-FFF2-40B4-BE49-F238E27FC236}">
                <a16:creationId xmlns:a16="http://schemas.microsoft.com/office/drawing/2014/main" id="{2F76BC8E-E2C5-45C7-AE94-BF938F860A45}"/>
              </a:ext>
            </a:extLst>
          </p:cNvPr>
          <p:cNvSpPr>
            <a:spLocks noGrp="1"/>
          </p:cNvSpPr>
          <p:nvPr>
            <p:ph idx="1"/>
          </p:nvPr>
        </p:nvSpPr>
        <p:spPr>
          <a:xfrm>
            <a:off x="926155" y="2121408"/>
            <a:ext cx="7355695" cy="3169049"/>
          </a:xfrm>
        </p:spPr>
        <p:txBody>
          <a:bodyPr>
            <a:normAutofit/>
          </a:bodyPr>
          <a:lstStyle/>
          <a:p>
            <a:r>
              <a:rPr lang="en-US" dirty="0"/>
              <a:t>Bhadohi is smallest district by area in Uttar Pradesh</a:t>
            </a:r>
          </a:p>
          <a:p>
            <a:r>
              <a:rPr lang="en-US" dirty="0"/>
              <a:t>The district is situated in the plains of the Ganga river. Soil is fertile for agriculture purpose. </a:t>
            </a:r>
          </a:p>
          <a:p>
            <a:r>
              <a:rPr lang="en-US" dirty="0"/>
              <a:t>Agriculture is prime source of livelihood but most of the farmers are small farmers with land acres of less than 1 acre or negligible land</a:t>
            </a:r>
          </a:p>
          <a:p>
            <a:pPr lvl="0"/>
            <a:r>
              <a:rPr lang="en-US" dirty="0" err="1"/>
              <a:t>Bhadohi</a:t>
            </a:r>
            <a:r>
              <a:rPr lang="en-US" dirty="0"/>
              <a:t> is also know for hand-knotted carpet and biggest carpet manufacturing centre in India. </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8210822" y="2051459"/>
            <a:ext cx="3519062" cy="2938551"/>
          </a:xfrm>
          <a:prstGeom prst="rect">
            <a:avLst/>
          </a:prstGeom>
          <a:noFill/>
          <a:ln w="9525">
            <a:noFill/>
            <a:miter lim="800000"/>
            <a:headEnd/>
            <a:tailEnd/>
          </a:ln>
          <a:effectLst/>
        </p:spPr>
      </p:pic>
      <p:sp>
        <p:nvSpPr>
          <p:cNvPr id="6" name="Content Placeholder 2">
            <a:extLst>
              <a:ext uri="{FF2B5EF4-FFF2-40B4-BE49-F238E27FC236}">
                <a16:creationId xmlns:a16="http://schemas.microsoft.com/office/drawing/2014/main" id="{2F76BC8E-E2C5-45C7-AE94-BF938F860A45}"/>
              </a:ext>
            </a:extLst>
          </p:cNvPr>
          <p:cNvSpPr txBox="1">
            <a:spLocks/>
          </p:cNvSpPr>
          <p:nvPr/>
        </p:nvSpPr>
        <p:spPr>
          <a:xfrm>
            <a:off x="869551" y="5160689"/>
            <a:ext cx="10058400" cy="835161"/>
          </a:xfrm>
          <a:prstGeom prst="rect">
            <a:avLst/>
          </a:prstGeom>
        </p:spPr>
        <p:txBody>
          <a:bodyPr vert="horz" lIns="91440" tIns="45720" rIns="91440" bIns="45720" rtlCol="0">
            <a:normAutofit/>
          </a:bodyPr>
          <a:lstStyle/>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itchFamily="2" charset="2"/>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Carpet industry in the </a:t>
            </a:r>
            <a:r>
              <a:rPr kumimoji="0" lang="en-US" sz="2000" b="0" i="0" u="none" strike="noStrike" kern="1200" cap="none" spc="0" normalizeH="0" baseline="0" noProof="0" dirty="0" err="1">
                <a:ln>
                  <a:noFill/>
                </a:ln>
                <a:solidFill>
                  <a:schemeClr val="tx1"/>
                </a:solidFill>
                <a:effectLst/>
                <a:uLnTx/>
                <a:uFillTx/>
                <a:latin typeface="+mn-lt"/>
                <a:ea typeface="+mn-ea"/>
                <a:cs typeface="+mn-cs"/>
              </a:rPr>
              <a:t>Mirzapur-Bhadohi</a:t>
            </a:r>
            <a:r>
              <a:rPr kumimoji="0" lang="en-US" sz="2000" b="0" i="0" u="none" strike="noStrike" kern="1200" cap="none" spc="0" normalizeH="0" baseline="0" noProof="0" dirty="0">
                <a:ln>
                  <a:noFill/>
                </a:ln>
                <a:solidFill>
                  <a:schemeClr val="tx1"/>
                </a:solidFill>
                <a:effectLst/>
                <a:uLnTx/>
                <a:uFillTx/>
                <a:latin typeface="+mn-lt"/>
                <a:ea typeface="+mn-ea"/>
                <a:cs typeface="+mn-cs"/>
              </a:rPr>
              <a:t> region engaging around 3.2 million people as their livelihood</a:t>
            </a:r>
          </a:p>
        </p:txBody>
      </p:sp>
      <p:sp>
        <p:nvSpPr>
          <p:cNvPr id="7" name="TextBox 6"/>
          <p:cNvSpPr txBox="1"/>
          <p:nvPr/>
        </p:nvSpPr>
        <p:spPr>
          <a:xfrm>
            <a:off x="9418320" y="1711234"/>
            <a:ext cx="1828800" cy="369332"/>
          </a:xfrm>
          <a:prstGeom prst="rect">
            <a:avLst/>
          </a:prstGeom>
          <a:noFill/>
        </p:spPr>
        <p:txBody>
          <a:bodyPr wrap="square" rtlCol="0">
            <a:spAutoFit/>
          </a:bodyPr>
          <a:lstStyle/>
          <a:p>
            <a:r>
              <a:rPr lang="en-US" b="1" dirty="0"/>
              <a:t>Uttar Pradesh</a:t>
            </a:r>
          </a:p>
        </p:txBody>
      </p:sp>
    </p:spTree>
    <p:extLst>
      <p:ext uri="{BB962C8B-B14F-4D97-AF65-F5344CB8AC3E}">
        <p14:creationId xmlns:p14="http://schemas.microsoft.com/office/powerpoint/2010/main" val="1658446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4D12-95E3-4660-ACC2-CCCA9779E1CE}"/>
              </a:ext>
            </a:extLst>
          </p:cNvPr>
          <p:cNvSpPr>
            <a:spLocks noGrp="1"/>
          </p:cNvSpPr>
          <p:nvPr>
            <p:ph type="title"/>
          </p:nvPr>
        </p:nvSpPr>
        <p:spPr/>
        <p:txBody>
          <a:bodyPr/>
          <a:lstStyle/>
          <a:p>
            <a:r>
              <a:rPr lang="en-US" dirty="0"/>
              <a:t>Major elderly problems Across India</a:t>
            </a:r>
          </a:p>
        </p:txBody>
      </p:sp>
      <p:sp>
        <p:nvSpPr>
          <p:cNvPr id="3" name="Content Placeholder 2">
            <a:extLst>
              <a:ext uri="{FF2B5EF4-FFF2-40B4-BE49-F238E27FC236}">
                <a16:creationId xmlns:a16="http://schemas.microsoft.com/office/drawing/2014/main" id="{8CA5A6C4-DC31-40F0-A030-6D45B040EC03}"/>
              </a:ext>
            </a:extLst>
          </p:cNvPr>
          <p:cNvSpPr>
            <a:spLocks noGrp="1"/>
          </p:cNvSpPr>
          <p:nvPr>
            <p:ph idx="1"/>
          </p:nvPr>
        </p:nvSpPr>
        <p:spPr/>
        <p:txBody>
          <a:bodyPr/>
          <a:lstStyle/>
          <a:p>
            <a:r>
              <a:rPr lang="en-US" dirty="0"/>
              <a:t>The elderly (population above 60 years) in India comprise 103.8 million or 8.6% of total population and 8% of them are confined to bed or home*   </a:t>
            </a:r>
          </a:p>
          <a:p>
            <a:r>
              <a:rPr lang="en-US" dirty="0"/>
              <a:t>Size of elderly population from 5.6% in 1961 has increased to 8.6% in 2011. Out of these, 71% of elderly population resides in rural areas while 29% in urban areas</a:t>
            </a:r>
          </a:p>
          <a:p>
            <a:r>
              <a:rPr lang="en-US" dirty="0"/>
              <a:t>Very old people, due to their reduced mobility and debilitating disabilities, need other people to do things for them</a:t>
            </a:r>
          </a:p>
          <a:p>
            <a:r>
              <a:rPr lang="en-US" dirty="0"/>
              <a:t>Due to migration from rural to cities in search of job and increasing trend of nuclear family in the society, the care of older persons in the family gets increasingly difficult</a:t>
            </a:r>
          </a:p>
          <a:p>
            <a:r>
              <a:rPr lang="en-US" dirty="0"/>
              <a:t>Lack of literacy and complicated documentation are major hurdles for financial dependent rural elderly from accessing the government’s welfare schemes</a:t>
            </a:r>
          </a:p>
          <a:p>
            <a:endParaRPr lang="en-US" dirty="0"/>
          </a:p>
        </p:txBody>
      </p:sp>
    </p:spTree>
    <p:extLst>
      <p:ext uri="{BB962C8B-B14F-4D97-AF65-F5344CB8AC3E}">
        <p14:creationId xmlns:p14="http://schemas.microsoft.com/office/powerpoint/2010/main" val="249700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19412-0ABA-4A68-A91C-6B86E6B6B471}"/>
              </a:ext>
            </a:extLst>
          </p:cNvPr>
          <p:cNvSpPr>
            <a:spLocks noGrp="1"/>
          </p:cNvSpPr>
          <p:nvPr>
            <p:ph type="title"/>
          </p:nvPr>
        </p:nvSpPr>
        <p:spPr/>
        <p:txBody>
          <a:bodyPr/>
          <a:lstStyle/>
          <a:p>
            <a:r>
              <a:rPr lang="en-US" dirty="0"/>
              <a:t>Study objective</a:t>
            </a:r>
          </a:p>
        </p:txBody>
      </p:sp>
      <p:sp>
        <p:nvSpPr>
          <p:cNvPr id="3" name="Content Placeholder 2">
            <a:extLst>
              <a:ext uri="{FF2B5EF4-FFF2-40B4-BE49-F238E27FC236}">
                <a16:creationId xmlns:a16="http://schemas.microsoft.com/office/drawing/2014/main" id="{3EED39C8-3BC2-4EF9-A69F-79E81A88EE61}"/>
              </a:ext>
            </a:extLst>
          </p:cNvPr>
          <p:cNvSpPr>
            <a:spLocks noGrp="1"/>
          </p:cNvSpPr>
          <p:nvPr>
            <p:ph idx="1"/>
          </p:nvPr>
        </p:nvSpPr>
        <p:spPr/>
        <p:txBody>
          <a:bodyPr/>
          <a:lstStyle/>
          <a:p>
            <a:r>
              <a:rPr lang="en-US" dirty="0"/>
              <a:t>To know the awareness among the rural elderly about welfare scheme</a:t>
            </a:r>
          </a:p>
          <a:p>
            <a:r>
              <a:rPr lang="en-US" dirty="0"/>
              <a:t>To measure the access to healthcare among these elderly </a:t>
            </a:r>
          </a:p>
          <a:p>
            <a:r>
              <a:rPr lang="en-US" dirty="0"/>
              <a:t>To understand the perceptions of health care facilities among the elderly </a:t>
            </a:r>
          </a:p>
        </p:txBody>
      </p:sp>
    </p:spTree>
    <p:extLst>
      <p:ext uri="{BB962C8B-B14F-4D97-AF65-F5344CB8AC3E}">
        <p14:creationId xmlns:p14="http://schemas.microsoft.com/office/powerpoint/2010/main" val="1349244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565D1-3C48-4AB9-8468-349B06DDC42A}"/>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7F31D87B-25CD-4278-B354-A4A8BBC3281F}"/>
              </a:ext>
            </a:extLst>
          </p:cNvPr>
          <p:cNvSpPr>
            <a:spLocks noGrp="1"/>
          </p:cNvSpPr>
          <p:nvPr>
            <p:ph idx="1"/>
          </p:nvPr>
        </p:nvSpPr>
        <p:spPr>
          <a:xfrm>
            <a:off x="1069848" y="2121408"/>
            <a:ext cx="7042186" cy="2659598"/>
          </a:xfrm>
        </p:spPr>
        <p:txBody>
          <a:bodyPr/>
          <a:lstStyle/>
          <a:p>
            <a:r>
              <a:rPr lang="en-US" dirty="0"/>
              <a:t>This study was based on primary data collected from Bhadohi district (UP) with following participant details:</a:t>
            </a:r>
          </a:p>
          <a:p>
            <a:pPr lvl="1"/>
            <a:r>
              <a:rPr lang="en-US" dirty="0"/>
              <a:t>6 Villages:  </a:t>
            </a:r>
            <a:r>
              <a:rPr lang="en-US" dirty="0" err="1"/>
              <a:t>Madepur</a:t>
            </a:r>
            <a:r>
              <a:rPr lang="en-US" dirty="0"/>
              <a:t> &amp; </a:t>
            </a:r>
            <a:r>
              <a:rPr lang="en-US" dirty="0" err="1"/>
              <a:t>Gambhir</a:t>
            </a:r>
            <a:r>
              <a:rPr lang="en-US" dirty="0"/>
              <a:t> Singh in </a:t>
            </a:r>
            <a:r>
              <a:rPr lang="en-US" dirty="0" err="1"/>
              <a:t>Aurai</a:t>
            </a:r>
            <a:r>
              <a:rPr lang="en-US" dirty="0"/>
              <a:t> block,  </a:t>
            </a:r>
            <a:r>
              <a:rPr lang="en-US" dirty="0" err="1"/>
              <a:t>Bhidiura</a:t>
            </a:r>
            <a:r>
              <a:rPr lang="en-US" dirty="0"/>
              <a:t> &amp; Raipur in </a:t>
            </a:r>
            <a:r>
              <a:rPr lang="en-US" dirty="0" err="1"/>
              <a:t>Gyanpur</a:t>
            </a:r>
            <a:r>
              <a:rPr lang="en-US" dirty="0"/>
              <a:t> block, </a:t>
            </a:r>
            <a:r>
              <a:rPr lang="en-US" dirty="0" err="1"/>
              <a:t>Mahuapur</a:t>
            </a:r>
            <a:r>
              <a:rPr lang="en-US" dirty="0"/>
              <a:t> and </a:t>
            </a:r>
            <a:r>
              <a:rPr lang="en-US" dirty="0" err="1"/>
              <a:t>Bhikharirampur</a:t>
            </a:r>
            <a:r>
              <a:rPr lang="en-US" dirty="0"/>
              <a:t> in </a:t>
            </a:r>
            <a:r>
              <a:rPr lang="en-US" dirty="0" err="1"/>
              <a:t>Suriyawan</a:t>
            </a:r>
            <a:r>
              <a:rPr lang="en-US" dirty="0"/>
              <a:t> block </a:t>
            </a:r>
          </a:p>
          <a:p>
            <a:pPr lvl="1"/>
            <a:r>
              <a:rPr lang="en-US" dirty="0"/>
              <a:t>~10 Elderly per Village</a:t>
            </a:r>
          </a:p>
          <a:p>
            <a:pPr lvl="1"/>
            <a:r>
              <a:rPr lang="en-US" dirty="0"/>
              <a:t>Total 60 Elders (40 Male &amp; 20 Female)</a:t>
            </a:r>
          </a:p>
          <a:p>
            <a:pPr lvl="1"/>
            <a:r>
              <a:rPr lang="en-US" dirty="0"/>
              <a:t>Inclusion Criteria: Elderly (60+), Rural Village and BPL</a:t>
            </a:r>
          </a:p>
        </p:txBody>
      </p:sp>
      <p:pic>
        <p:nvPicPr>
          <p:cNvPr id="2050" name="Picture 2"/>
          <p:cNvPicPr>
            <a:picLocks noChangeAspect="1" noChangeArrowheads="1"/>
          </p:cNvPicPr>
          <p:nvPr/>
        </p:nvPicPr>
        <p:blipFill>
          <a:blip r:embed="rId2"/>
          <a:srcRect/>
          <a:stretch>
            <a:fillRect/>
          </a:stretch>
        </p:blipFill>
        <p:spPr bwMode="auto">
          <a:xfrm>
            <a:off x="7798526" y="2159998"/>
            <a:ext cx="3278777" cy="2383585"/>
          </a:xfrm>
          <a:prstGeom prst="rect">
            <a:avLst/>
          </a:prstGeom>
          <a:noFill/>
          <a:ln w="9525">
            <a:noFill/>
            <a:miter lim="800000"/>
            <a:headEnd/>
            <a:tailEnd/>
          </a:ln>
          <a:effectLst/>
        </p:spPr>
      </p:pic>
      <p:sp>
        <p:nvSpPr>
          <p:cNvPr id="5" name="Content Placeholder 2">
            <a:extLst>
              <a:ext uri="{FF2B5EF4-FFF2-40B4-BE49-F238E27FC236}">
                <a16:creationId xmlns:a16="http://schemas.microsoft.com/office/drawing/2014/main" id="{7F31D87B-25CD-4278-B354-A4A8BBC3281F}"/>
              </a:ext>
            </a:extLst>
          </p:cNvPr>
          <p:cNvSpPr txBox="1">
            <a:spLocks/>
          </p:cNvSpPr>
          <p:nvPr/>
        </p:nvSpPr>
        <p:spPr>
          <a:xfrm>
            <a:off x="1052431" y="4638184"/>
            <a:ext cx="10142439" cy="1997747"/>
          </a:xfrm>
          <a:prstGeom prst="rect">
            <a:avLst/>
          </a:prstGeom>
        </p:spPr>
        <p:txBody>
          <a:bodyPr vert="horz" lIns="91440" tIns="45720" rIns="91440" bIns="45720" rtlCol="0">
            <a:normAutofit/>
          </a:bodyPr>
          <a:lstStyle/>
          <a:p>
            <a:pPr marL="182880" marR="0" lvl="0" indent="-182880" algn="l" defTabSz="914400" rtl="0" eaLnBrk="1" fontAlgn="auto" latinLnBrk="0" hangingPunct="1">
              <a:lnSpc>
                <a:spcPct val="90000"/>
              </a:lnSpc>
              <a:spcBef>
                <a:spcPts val="1200"/>
              </a:spcBef>
              <a:spcAft>
                <a:spcPts val="0"/>
              </a:spcAft>
              <a:buClr>
                <a:schemeClr val="accent1">
                  <a:lumMod val="75000"/>
                </a:schemeClr>
              </a:buClr>
              <a:buSzPct val="85000"/>
              <a:buFont typeface="Wingdings" pitchFamily="2" charset="2"/>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Standard tools for data collection were used</a:t>
            </a:r>
          </a:p>
          <a:p>
            <a:pPr marL="457200" marR="0" lvl="1" indent="-182880" algn="l" defTabSz="914400" rtl="0" eaLnBrk="1" fontAlgn="auto" latinLnBrk="0" hangingPunct="1">
              <a:lnSpc>
                <a:spcPct val="90000"/>
              </a:lnSpc>
              <a:spcBef>
                <a:spcPts val="400"/>
              </a:spcBef>
              <a:spcAft>
                <a:spcPts val="200"/>
              </a:spcAft>
              <a:buClr>
                <a:schemeClr val="accent1">
                  <a:lumMod val="75000"/>
                </a:schemeClr>
              </a:buClr>
              <a:buSzPct val="85000"/>
              <a:buFont typeface="Wingdings" pitchFamily="2" charset="2"/>
              <a:buChar char="§"/>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Survey contains questions of both quantitative &amp; qualitative in nature</a:t>
            </a:r>
          </a:p>
          <a:p>
            <a:pPr marL="457200" marR="0" lvl="1" indent="-182880" algn="l" defTabSz="914400" rtl="0" eaLnBrk="1" fontAlgn="auto" latinLnBrk="0" hangingPunct="1">
              <a:lnSpc>
                <a:spcPct val="90000"/>
              </a:lnSpc>
              <a:spcBef>
                <a:spcPts val="400"/>
              </a:spcBef>
              <a:spcAft>
                <a:spcPts val="200"/>
              </a:spcAft>
              <a:buClr>
                <a:schemeClr val="accent1">
                  <a:lumMod val="75000"/>
                </a:schemeClr>
              </a:buClr>
              <a:buSzPct val="85000"/>
              <a:buFont typeface="Wingdings" pitchFamily="2" charset="2"/>
              <a:buChar char="§"/>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Scoring Instruction from RAND 36-Item Health Survey were adopted (</a:t>
            </a:r>
            <a:r>
              <a:rPr kumimoji="0" lang="en-US" sz="1800" b="0" i="0" u="none" strike="noStrike" kern="1200" cap="none" spc="0" normalizeH="0" baseline="0" noProof="0" dirty="0">
                <a:ln>
                  <a:noFill/>
                </a:ln>
                <a:solidFill>
                  <a:schemeClr val="tx1"/>
                </a:solidFill>
                <a:effectLst/>
                <a:uLnTx/>
                <a:uFillTx/>
                <a:latin typeface="+mn-lt"/>
                <a:ea typeface="+mn-ea"/>
                <a:cs typeface="+mn-cs"/>
                <a:hlinkClick r:id="rId3"/>
              </a:rPr>
              <a:t>Link</a:t>
            </a:r>
            <a:r>
              <a:rPr kumimoji="0" lang="en-US" sz="1800" b="0" i="0" u="none" strike="noStrike" kern="1200" cap="none" spc="0" normalizeH="0" baseline="0" noProof="0" dirty="0">
                <a:ln>
                  <a:noFill/>
                </a:ln>
                <a:solidFill>
                  <a:schemeClr val="tx1"/>
                </a:solidFill>
                <a:effectLst/>
                <a:uLnTx/>
                <a:uFillTx/>
                <a:latin typeface="+mn-lt"/>
                <a:ea typeface="+mn-ea"/>
                <a:cs typeface="+mn-cs"/>
              </a:rPr>
              <a:t>)</a:t>
            </a:r>
          </a:p>
        </p:txBody>
      </p:sp>
    </p:spTree>
    <p:extLst>
      <p:ext uri="{BB962C8B-B14F-4D97-AF65-F5344CB8AC3E}">
        <p14:creationId xmlns:p14="http://schemas.microsoft.com/office/powerpoint/2010/main" val="3241963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0AB2B-D8F8-48AB-AACF-3B8075DC2037}"/>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E9775B56-CF13-4E7C-B527-C5EC71FBA4D4}"/>
              </a:ext>
            </a:extLst>
          </p:cNvPr>
          <p:cNvSpPr>
            <a:spLocks noGrp="1"/>
          </p:cNvSpPr>
          <p:nvPr>
            <p:ph idx="1"/>
          </p:nvPr>
        </p:nvSpPr>
        <p:spPr>
          <a:xfrm>
            <a:off x="1069848" y="2121408"/>
            <a:ext cx="10058400" cy="4331643"/>
          </a:xfrm>
        </p:spPr>
        <p:txBody>
          <a:bodyPr/>
          <a:lstStyle/>
          <a:p>
            <a:pPr>
              <a:spcAft>
                <a:spcPts val="1200"/>
              </a:spcAft>
            </a:pPr>
            <a:r>
              <a:rPr lang="en-US" dirty="0"/>
              <a:t>Major occupation: Labor/worker (61%); Agriculture (8%); Housewife ( 19%)</a:t>
            </a:r>
          </a:p>
          <a:p>
            <a:pPr>
              <a:spcAft>
                <a:spcPts val="1200"/>
              </a:spcAft>
            </a:pPr>
            <a:r>
              <a:rPr lang="en-US" dirty="0"/>
              <a:t>Marital Status: Married (85%); Widowed (12%); Unmarried (3%)</a:t>
            </a:r>
          </a:p>
          <a:p>
            <a:pPr>
              <a:spcAft>
                <a:spcPts val="1200"/>
              </a:spcAft>
            </a:pPr>
            <a:r>
              <a:rPr lang="en-US" dirty="0"/>
              <a:t>House: </a:t>
            </a:r>
            <a:r>
              <a:rPr lang="en-US" dirty="0" err="1"/>
              <a:t>Kaccha</a:t>
            </a:r>
            <a:r>
              <a:rPr lang="en-US" dirty="0"/>
              <a:t> (47%); </a:t>
            </a:r>
            <a:r>
              <a:rPr lang="en-US" dirty="0" err="1"/>
              <a:t>Pakka</a:t>
            </a:r>
            <a:r>
              <a:rPr lang="en-US" dirty="0"/>
              <a:t>(42%); Semi(10%)</a:t>
            </a:r>
          </a:p>
          <a:p>
            <a:pPr>
              <a:spcAft>
                <a:spcPts val="1200"/>
              </a:spcAft>
            </a:pPr>
            <a:r>
              <a:rPr lang="en-US" dirty="0"/>
              <a:t>Average Expense on health per month: 1000+ INR (overall);  </a:t>
            </a:r>
          </a:p>
          <a:p>
            <a:pPr marL="182880" lvl="1">
              <a:spcBef>
                <a:spcPts val="1200"/>
              </a:spcBef>
              <a:spcAft>
                <a:spcPts val="1200"/>
              </a:spcAft>
            </a:pPr>
            <a:r>
              <a:rPr lang="en-US" dirty="0"/>
              <a:t>Highest monthly expenditure of 5000 INR by temporary ex Railway </a:t>
            </a:r>
            <a:r>
              <a:rPr lang="en-US" dirty="0" err="1"/>
              <a:t>Mitra</a:t>
            </a:r>
            <a:endParaRPr lang="en-US" dirty="0"/>
          </a:p>
          <a:p>
            <a:pPr marL="182880" lvl="1">
              <a:spcBef>
                <a:spcPts val="1200"/>
              </a:spcBef>
              <a:spcAft>
                <a:spcPts val="1200"/>
              </a:spcAft>
            </a:pPr>
            <a:r>
              <a:rPr lang="en-US" dirty="0"/>
              <a:t>Except one pensioner none have Life Insurance</a:t>
            </a:r>
          </a:p>
          <a:p>
            <a:pPr marL="182880" lvl="1">
              <a:spcBef>
                <a:spcPts val="1200"/>
              </a:spcBef>
              <a:spcAft>
                <a:spcPts val="1200"/>
              </a:spcAft>
            </a:pPr>
            <a:r>
              <a:rPr lang="en-US" dirty="0"/>
              <a:t>No health insurance (neither private or Government’s Ayushman </a:t>
            </a:r>
            <a:r>
              <a:rPr lang="en-US" dirty="0" err="1"/>
              <a:t>Yojana</a:t>
            </a:r>
            <a:r>
              <a:rPr lang="en-US" dirty="0"/>
              <a:t>)</a:t>
            </a:r>
          </a:p>
        </p:txBody>
      </p:sp>
    </p:spTree>
    <p:extLst>
      <p:ext uri="{BB962C8B-B14F-4D97-AF65-F5344CB8AC3E}">
        <p14:creationId xmlns:p14="http://schemas.microsoft.com/office/powerpoint/2010/main" val="194754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health problems</a:t>
            </a:r>
          </a:p>
        </p:txBody>
      </p:sp>
      <p:pic>
        <p:nvPicPr>
          <p:cNvPr id="3074" name="Picture 2"/>
          <p:cNvPicPr>
            <a:picLocks noChangeAspect="1" noChangeArrowheads="1"/>
          </p:cNvPicPr>
          <p:nvPr/>
        </p:nvPicPr>
        <p:blipFill>
          <a:blip r:embed="rId2"/>
          <a:srcRect/>
          <a:stretch>
            <a:fillRect/>
          </a:stretch>
        </p:blipFill>
        <p:spPr bwMode="auto">
          <a:xfrm>
            <a:off x="2310492" y="1962645"/>
            <a:ext cx="6859633" cy="4217074"/>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0AB2B-D8F8-48AB-AACF-3B8075DC2037}"/>
              </a:ext>
            </a:extLst>
          </p:cNvPr>
          <p:cNvSpPr>
            <a:spLocks noGrp="1"/>
          </p:cNvSpPr>
          <p:nvPr>
            <p:ph type="title"/>
          </p:nvPr>
        </p:nvSpPr>
        <p:spPr/>
        <p:txBody>
          <a:bodyPr/>
          <a:lstStyle/>
          <a:p>
            <a:r>
              <a:rPr lang="en-US" dirty="0"/>
              <a:t>Results (Contd.)</a:t>
            </a:r>
          </a:p>
        </p:txBody>
      </p:sp>
      <p:sp>
        <p:nvSpPr>
          <p:cNvPr id="3" name="Content Placeholder 2">
            <a:extLst>
              <a:ext uri="{FF2B5EF4-FFF2-40B4-BE49-F238E27FC236}">
                <a16:creationId xmlns:a16="http://schemas.microsoft.com/office/drawing/2014/main" id="{E9775B56-CF13-4E7C-B527-C5EC71FBA4D4}"/>
              </a:ext>
            </a:extLst>
          </p:cNvPr>
          <p:cNvSpPr>
            <a:spLocks noGrp="1"/>
          </p:cNvSpPr>
          <p:nvPr>
            <p:ph idx="1"/>
          </p:nvPr>
        </p:nvSpPr>
        <p:spPr>
          <a:xfrm>
            <a:off x="1069848" y="2121408"/>
            <a:ext cx="10261540" cy="4050792"/>
          </a:xfrm>
        </p:spPr>
        <p:txBody>
          <a:bodyPr>
            <a:normAutofit fontScale="92500" lnSpcReduction="20000"/>
          </a:bodyPr>
          <a:lstStyle/>
          <a:p>
            <a:r>
              <a:rPr lang="en-US" dirty="0"/>
              <a:t>Generally, all the elders have one or more chronic health problem but only 63% said that they are on regular medication. </a:t>
            </a:r>
          </a:p>
          <a:p>
            <a:r>
              <a:rPr lang="en-US" dirty="0"/>
              <a:t>56% elders are getting treatment in one of the hospital like district hospital, Community Health Centre (CHC) or Primary Health Centre. </a:t>
            </a:r>
          </a:p>
          <a:p>
            <a:r>
              <a:rPr lang="en-US" dirty="0"/>
              <a:t>44% elders are availing medical facility from any Private clinic in the village or private hospital in the nearest town. </a:t>
            </a:r>
          </a:p>
          <a:p>
            <a:r>
              <a:rPr lang="en-US" dirty="0"/>
              <a:t>Majority of the elders are cared by their family, but 17% elders have not any support from family</a:t>
            </a:r>
          </a:p>
          <a:p>
            <a:r>
              <a:rPr lang="en-US" dirty="0"/>
              <a:t>53% says that they have some saving or family members pays for their medication but around 47% elders or their family members are borrowing the money from others very often for medication expenses  </a:t>
            </a:r>
          </a:p>
          <a:p>
            <a:r>
              <a:rPr lang="en-US" dirty="0"/>
              <a:t>There is lack of awareness about Government initiatives.  E.g. 49% elders are not getting benefited by Old Age Pension, 47% are not aware to special clinic for elderly at PHC/CHC/District Hospital </a:t>
            </a:r>
            <a:r>
              <a:rPr lang="en-US" dirty="0" err="1"/>
              <a:t>etc</a:t>
            </a:r>
            <a:endParaRPr lang="en-US" dirty="0"/>
          </a:p>
        </p:txBody>
      </p:sp>
      <p:pic>
        <p:nvPicPr>
          <p:cNvPr id="5" name="Picture 4">
            <a:extLst>
              <a:ext uri="{FF2B5EF4-FFF2-40B4-BE49-F238E27FC236}">
                <a16:creationId xmlns:a16="http://schemas.microsoft.com/office/drawing/2014/main" id="{5B426515-3C83-4A4D-97B3-7E4C702A6A3C}"/>
              </a:ext>
            </a:extLst>
          </p:cNvPr>
          <p:cNvPicPr>
            <a:picLocks noChangeAspect="1"/>
          </p:cNvPicPr>
          <p:nvPr/>
        </p:nvPicPr>
        <p:blipFill>
          <a:blip r:embed="rId2"/>
          <a:stretch>
            <a:fillRect/>
          </a:stretch>
        </p:blipFill>
        <p:spPr>
          <a:xfrm>
            <a:off x="7696200" y="223011"/>
            <a:ext cx="3710372" cy="1855186"/>
          </a:xfrm>
          <a:prstGeom prst="rect">
            <a:avLst/>
          </a:prstGeom>
        </p:spPr>
      </p:pic>
    </p:spTree>
    <p:extLst>
      <p:ext uri="{BB962C8B-B14F-4D97-AF65-F5344CB8AC3E}">
        <p14:creationId xmlns:p14="http://schemas.microsoft.com/office/powerpoint/2010/main" val="85746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8792-A0B3-42A5-9F45-3F4B4704910D}"/>
              </a:ext>
            </a:extLst>
          </p:cNvPr>
          <p:cNvSpPr>
            <a:spLocks noGrp="1"/>
          </p:cNvSpPr>
          <p:nvPr>
            <p:ph type="title"/>
          </p:nvPr>
        </p:nvSpPr>
        <p:spPr/>
        <p:txBody>
          <a:bodyPr/>
          <a:lstStyle/>
          <a:p>
            <a:r>
              <a:rPr lang="en-US" dirty="0"/>
              <a:t>Results (Contd.)</a:t>
            </a:r>
          </a:p>
        </p:txBody>
      </p:sp>
      <p:sp>
        <p:nvSpPr>
          <p:cNvPr id="6" name="Content Placeholder 2">
            <a:extLst>
              <a:ext uri="{FF2B5EF4-FFF2-40B4-BE49-F238E27FC236}">
                <a16:creationId xmlns:a16="http://schemas.microsoft.com/office/drawing/2014/main" id="{4AE7701B-DF46-4070-9E4A-B1DDB0BF4E4F}"/>
              </a:ext>
            </a:extLst>
          </p:cNvPr>
          <p:cNvSpPr>
            <a:spLocks noGrp="1"/>
          </p:cNvSpPr>
          <p:nvPr>
            <p:ph idx="1"/>
          </p:nvPr>
        </p:nvSpPr>
        <p:spPr>
          <a:xfrm>
            <a:off x="1069848" y="1865914"/>
            <a:ext cx="4712387" cy="4050792"/>
          </a:xfrm>
        </p:spPr>
        <p:txBody>
          <a:bodyPr>
            <a:normAutofit/>
          </a:bodyPr>
          <a:lstStyle/>
          <a:p>
            <a:r>
              <a:rPr lang="en-US" dirty="0"/>
              <a:t>Quality of life were measure on 9 parameters </a:t>
            </a:r>
          </a:p>
          <a:p>
            <a:r>
              <a:rPr lang="en-US" dirty="0"/>
              <a:t>Energy/fatigue score was lowest to perform the daily routing works</a:t>
            </a:r>
          </a:p>
          <a:p>
            <a:r>
              <a:rPr lang="en-US" dirty="0"/>
              <a:t>General health is second lowest among all the parameters </a:t>
            </a:r>
          </a:p>
          <a:p>
            <a:r>
              <a:rPr lang="en-US" dirty="0"/>
              <a:t>Deteriorating health change is also major concern in the quality of life</a:t>
            </a:r>
          </a:p>
        </p:txBody>
      </p:sp>
      <p:pic>
        <p:nvPicPr>
          <p:cNvPr id="9" name="Picture 8">
            <a:extLst>
              <a:ext uri="{FF2B5EF4-FFF2-40B4-BE49-F238E27FC236}">
                <a16:creationId xmlns:a16="http://schemas.microsoft.com/office/drawing/2014/main" id="{9633FEDA-E6FE-4C4B-B6BC-80ADA8912CD9}"/>
              </a:ext>
            </a:extLst>
          </p:cNvPr>
          <p:cNvPicPr>
            <a:picLocks noChangeAspect="1"/>
          </p:cNvPicPr>
          <p:nvPr/>
        </p:nvPicPr>
        <p:blipFill>
          <a:blip r:embed="rId2"/>
          <a:stretch>
            <a:fillRect/>
          </a:stretch>
        </p:blipFill>
        <p:spPr>
          <a:xfrm>
            <a:off x="5924030" y="1940639"/>
            <a:ext cx="5147368" cy="2654688"/>
          </a:xfrm>
          <a:prstGeom prst="rect">
            <a:avLst/>
          </a:prstGeom>
        </p:spPr>
      </p:pic>
    </p:spTree>
    <p:extLst>
      <p:ext uri="{BB962C8B-B14F-4D97-AF65-F5344CB8AC3E}">
        <p14:creationId xmlns:p14="http://schemas.microsoft.com/office/powerpoint/2010/main" val="1485329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3129</TotalTime>
  <Words>1351</Words>
  <Application>Microsoft Office PowerPoint</Application>
  <PresentationFormat>Widescreen</PresentationFormat>
  <Paragraphs>87</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Rockwell</vt:lpstr>
      <vt:lpstr>Rockwell Condensed</vt:lpstr>
      <vt:lpstr>Wingdings</vt:lpstr>
      <vt:lpstr>Wood Type</vt:lpstr>
      <vt:lpstr>Office Theme</vt:lpstr>
      <vt:lpstr>Healthcare access of Rural Elderly</vt:lpstr>
      <vt:lpstr>Socio Economic background</vt:lpstr>
      <vt:lpstr>Major elderly problems Across India</vt:lpstr>
      <vt:lpstr>Study objective</vt:lpstr>
      <vt:lpstr>Methodology</vt:lpstr>
      <vt:lpstr>results</vt:lpstr>
      <vt:lpstr>Chronic health problems</vt:lpstr>
      <vt:lpstr>Results (Contd.)</vt:lpstr>
      <vt:lpstr>Results (Contd.)</vt:lpstr>
      <vt:lpstr>Key Suggestions</vt:lpstr>
      <vt:lpstr>References</vt:lpstr>
      <vt:lpstr>Welfare Schemes</vt:lpstr>
      <vt:lpstr>FARF’s Health Services-Case Study1</vt:lpstr>
      <vt:lpstr>FARF’s Health Services-Case Study2</vt:lpstr>
      <vt:lpstr>Digital Services: Helping in    Social Welfare Schemes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Healthcare access of Rural Elderly</dc:title>
  <dc:creator>Anand Pandey</dc:creator>
  <cp:lastModifiedBy>Anand Pandey</cp:lastModifiedBy>
  <cp:revision>92</cp:revision>
  <dcterms:created xsi:type="dcterms:W3CDTF">2019-08-22T11:26:41Z</dcterms:created>
  <dcterms:modified xsi:type="dcterms:W3CDTF">2019-11-07T16:43:36Z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524391</vt:lpwstr>
  </property>
  <property fmtid="{D5CDD505-2E9C-101B-9397-08002B2CF9AE}" name="NXPowerLiteSettings" pid="3">
    <vt:lpwstr>C700052003A000</vt:lpwstr>
  </property>
  <property fmtid="{D5CDD505-2E9C-101B-9397-08002B2CF9AE}" name="NXPowerLiteVersion" pid="4">
    <vt:lpwstr>D8.0.4</vt:lpwstr>
  </property>
</Properties>
</file>