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drawingml.chart+xml" PartName="/ppt/charts/chart2.xml"/>
  <Override ContentType="application/vnd.ms-office.chartstyle+xml" PartName="/ppt/charts/style2.xml"/>
  <Override ContentType="application/vnd.ms-office.chartcolorstyle+xml" PartName="/ppt/charts/colors2.xml"/>
  <Override ContentType="application/vnd.openxmlformats-officedocument.drawingml.chart+xml" PartName="/ppt/charts/chart3.xml"/>
  <Override ContentType="application/vnd.ms-office.chartstyle+xml" PartName="/ppt/charts/style3.xml"/>
  <Override ContentType="application/vnd.ms-office.chartcolorstyle+xml" PartName="/ppt/charts/colors3.xml"/>
  <Override ContentType="application/vnd.openxmlformats-officedocument.drawingml.chart+xml" PartName="/ppt/charts/chart4.xml"/>
  <Override ContentType="application/vnd.ms-office.chartstyle+xml" PartName="/ppt/charts/style4.xml"/>
  <Override ContentType="application/vnd.ms-office.chartcolorstyle+xml" PartName="/ppt/charts/colors4.xml"/>
  <Override ContentType="application/vnd.openxmlformats-officedocument.drawingml.chart+xml" PartName="/ppt/charts/chart5.xml"/>
  <Override ContentType="application/vnd.ms-office.chartstyle+xml" PartName="/ppt/charts/style5.xml"/>
  <Override ContentType="application/vnd.ms-office.chartcolorstyle+xml" PartName="/ppt/charts/colors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2" r:id="rId3"/>
    <p:sldId id="312" r:id="rId4"/>
    <p:sldId id="304" r:id="rId5"/>
    <p:sldId id="311" r:id="rId6"/>
    <p:sldId id="305" r:id="rId7"/>
    <p:sldId id="306" r:id="rId8"/>
    <p:sldId id="316" r:id="rId9"/>
    <p:sldId id="259" r:id="rId10"/>
    <p:sldId id="263" r:id="rId11"/>
    <p:sldId id="309" r:id="rId12"/>
    <p:sldId id="313" r:id="rId13"/>
    <p:sldId id="314" r:id="rId14"/>
    <p:sldId id="262" r:id="rId15"/>
    <p:sldId id="307" r:id="rId16"/>
    <p:sldId id="315" r:id="rId17"/>
    <p:sldId id="308" r:id="rId18"/>
    <p:sldId id="303" r:id="rId19"/>
    <p:sldId id="28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esktop\New%20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esktop\New%20Microsoft%20Excel%20Workshe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esktop\New%20Microsoft%20Excel%20Workshe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esktop\New%20Microsoft%20Excel%20Workshee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FD0-4808-898A-EE04BFC828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FD0-4808-898A-EE04BFC8285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Sheet1!$E$2:$E$3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886</c:v>
                </c:pt>
                <c:pt idx="1">
                  <c:v>380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D0-4808-898A-EE04BFC8285E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Marital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660-4377-98DE-558D0154D3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660-4377-98DE-558D0154D3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660-4377-98DE-558D0154D3B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Sheet1!$H$2:$H$4</c:f>
              <c:strCache>
                <c:ptCount val="3"/>
                <c:pt idx="0">
                  <c:v>Married</c:v>
                </c:pt>
                <c:pt idx="1">
                  <c:v>Widowed</c:v>
                </c:pt>
                <c:pt idx="2">
                  <c:v>Separated</c:v>
                </c:pt>
              </c:strCache>
            </c:strRef>
          </c:cat>
          <c:val>
            <c:numRef>
              <c:f>Sheet1!$I$2:$I$4</c:f>
              <c:numCache>
                <c:formatCode>General</c:formatCode>
                <c:ptCount val="3"/>
                <c:pt idx="0">
                  <c:v>1051</c:v>
                </c:pt>
                <c:pt idx="1">
                  <c:v>209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60-4377-98DE-558D0154D3B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Housing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E96-4ABB-9098-7FE74690F5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E96-4ABB-9098-7FE74690F5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E96-4ABB-9098-7FE74690F57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Sheet1!$N$2:$N$4</c:f>
              <c:strCache>
                <c:ptCount val="3"/>
                <c:pt idx="0">
                  <c:v>Kachha</c:v>
                </c:pt>
                <c:pt idx="1">
                  <c:v>Pakka</c:v>
                </c:pt>
                <c:pt idx="2">
                  <c:v>Semi</c:v>
                </c:pt>
              </c:strCache>
            </c:strRef>
          </c:cat>
          <c:val>
            <c:numRef>
              <c:f>Sheet1!$O$2:$O$4</c:f>
              <c:numCache>
                <c:formatCode>General</c:formatCode>
                <c:ptCount val="3"/>
                <c:pt idx="0">
                  <c:v>632</c:v>
                </c:pt>
                <c:pt idx="1">
                  <c:v>386</c:v>
                </c:pt>
                <c:pt idx="2">
                  <c:v>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E96-4ABB-9098-7FE74690F57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Housing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331-4DEF-B2A8-F4E4AE7A3F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331-4DEF-B2A8-F4E4AE7A3F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331-4DEF-B2A8-F4E4AE7A3F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331-4DEF-B2A8-F4E4AE7A3FE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Sheet1!$Q$2:$Q$5</c:f>
              <c:strCache>
                <c:ptCount val="4"/>
                <c:pt idx="0">
                  <c:v>Ancestral</c:v>
                </c:pt>
                <c:pt idx="1">
                  <c:v>Self-built</c:v>
                </c:pt>
                <c:pt idx="2">
                  <c:v>Children Built</c:v>
                </c:pt>
                <c:pt idx="3">
                  <c:v>No Family house</c:v>
                </c:pt>
              </c:strCache>
            </c:strRef>
          </c:cat>
          <c:val>
            <c:numRef>
              <c:f>Sheet1!$R$2:$R$5</c:f>
              <c:numCache>
                <c:formatCode>General</c:formatCode>
                <c:ptCount val="4"/>
                <c:pt idx="0">
                  <c:v>207</c:v>
                </c:pt>
                <c:pt idx="1">
                  <c:v>945</c:v>
                </c:pt>
                <c:pt idx="2">
                  <c:v>106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31-4DEF-B2A8-F4E4AE7A3FE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Education Status among Elderly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661-4FD6-B3A6-5476015584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661-4FD6-B3A6-5476015584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661-4FD6-B3A6-54760155846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Sheet1!$K$2:$K$4</c:f>
              <c:strCache>
                <c:ptCount val="3"/>
                <c:pt idx="0">
                  <c:v>No Education</c:v>
                </c:pt>
                <c:pt idx="1">
                  <c:v>Class V or less</c:v>
                </c:pt>
                <c:pt idx="2">
                  <c:v>Class X and more</c:v>
                </c:pt>
              </c:strCache>
            </c:strRef>
          </c:cat>
          <c:val>
            <c:numRef>
              <c:f>Sheet1!$L$2:$L$4</c:f>
              <c:numCache>
                <c:formatCode>General</c:formatCode>
                <c:ptCount val="3"/>
                <c:pt idx="0">
                  <c:v>996</c:v>
                </c:pt>
                <c:pt idx="1">
                  <c:v>179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61-4FD6-B3A6-54760155846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832852143482053"/>
          <c:y val="0.38506853310002914"/>
          <c:w val="0.21722703412073491"/>
          <c:h val="0.3269692330125401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DE3C85-0D4F-400D-AE89-72BF374FBA4F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F82CBE2D-B9C1-41FC-AA25-1D59584A4ECD}">
      <dgm:prSet phldrT="[Text]"/>
      <dgm:spPr/>
      <dgm:t>
        <a:bodyPr/>
        <a:lstStyle/>
        <a:p>
          <a:r>
            <a:rPr lang="en-US" dirty="0"/>
            <a:t>Old age </a:t>
          </a:r>
          <a:endParaRPr lang="en-IN" dirty="0"/>
        </a:p>
      </dgm:t>
    </dgm:pt>
    <dgm:pt modelId="{2BC254C3-DBA6-48A8-9ACE-D65292963354}" type="parTrans" cxnId="{EDE58FFA-5141-420F-944C-37C9754AA853}">
      <dgm:prSet/>
      <dgm:spPr/>
      <dgm:t>
        <a:bodyPr/>
        <a:lstStyle/>
        <a:p>
          <a:endParaRPr lang="en-IN"/>
        </a:p>
      </dgm:t>
    </dgm:pt>
    <dgm:pt modelId="{FB32A82C-F1B9-43B5-8A3E-CED81BECECB1}" type="sibTrans" cxnId="{EDE58FFA-5141-420F-944C-37C9754AA853}">
      <dgm:prSet/>
      <dgm:spPr/>
      <dgm:t>
        <a:bodyPr/>
        <a:lstStyle/>
        <a:p>
          <a:endParaRPr lang="en-IN"/>
        </a:p>
      </dgm:t>
    </dgm:pt>
    <dgm:pt modelId="{CF1FEE69-3379-4F5D-BC7E-DAA1F509C30D}">
      <dgm:prSet phldrT="[Text]"/>
      <dgm:spPr/>
      <dgm:t>
        <a:bodyPr/>
        <a:lstStyle/>
        <a:p>
          <a:r>
            <a:rPr lang="en-US" dirty="0"/>
            <a:t>Place of residence </a:t>
          </a:r>
          <a:endParaRPr lang="en-IN" dirty="0"/>
        </a:p>
      </dgm:t>
    </dgm:pt>
    <dgm:pt modelId="{402136E3-482A-4E40-8FCD-FCE8A0F97245}" type="parTrans" cxnId="{39033BDC-BC91-4245-893C-74DAEC0984D8}">
      <dgm:prSet/>
      <dgm:spPr/>
      <dgm:t>
        <a:bodyPr/>
        <a:lstStyle/>
        <a:p>
          <a:endParaRPr lang="en-IN"/>
        </a:p>
      </dgm:t>
    </dgm:pt>
    <dgm:pt modelId="{DE557958-4E80-4CC1-BD4D-0C54A94D0266}" type="sibTrans" cxnId="{39033BDC-BC91-4245-893C-74DAEC0984D8}">
      <dgm:prSet/>
      <dgm:spPr/>
      <dgm:t>
        <a:bodyPr/>
        <a:lstStyle/>
        <a:p>
          <a:endParaRPr lang="en-IN"/>
        </a:p>
      </dgm:t>
    </dgm:pt>
    <dgm:pt modelId="{C581AFE2-96BD-491F-A53C-E1644BBFAF70}">
      <dgm:prSet phldrT="[Text]"/>
      <dgm:spPr/>
      <dgm:t>
        <a:bodyPr/>
        <a:lstStyle/>
        <a:p>
          <a:r>
            <a:rPr lang="en-US" dirty="0"/>
            <a:t>Gender </a:t>
          </a:r>
          <a:endParaRPr lang="en-IN" dirty="0"/>
        </a:p>
      </dgm:t>
    </dgm:pt>
    <dgm:pt modelId="{1033542C-6A66-4942-AC6F-07D2372D93AF}" type="parTrans" cxnId="{13B7A2B1-A481-474F-8293-F9B11D58B7C2}">
      <dgm:prSet/>
      <dgm:spPr/>
      <dgm:t>
        <a:bodyPr/>
        <a:lstStyle/>
        <a:p>
          <a:endParaRPr lang="en-IN"/>
        </a:p>
      </dgm:t>
    </dgm:pt>
    <dgm:pt modelId="{70F4E30C-2972-4BC3-B9A7-2C01C1570DD9}" type="sibTrans" cxnId="{13B7A2B1-A481-474F-8293-F9B11D58B7C2}">
      <dgm:prSet/>
      <dgm:spPr/>
      <dgm:t>
        <a:bodyPr/>
        <a:lstStyle/>
        <a:p>
          <a:endParaRPr lang="en-IN"/>
        </a:p>
      </dgm:t>
    </dgm:pt>
    <dgm:pt modelId="{303DF476-82E5-4AB8-82BF-CC17B30D497D}">
      <dgm:prSet phldrT="[Text]"/>
      <dgm:spPr/>
      <dgm:t>
        <a:bodyPr/>
        <a:lstStyle/>
        <a:p>
          <a:r>
            <a:rPr lang="en-US" dirty="0"/>
            <a:t>Social status</a:t>
          </a:r>
          <a:endParaRPr lang="en-IN" dirty="0"/>
        </a:p>
      </dgm:t>
    </dgm:pt>
    <dgm:pt modelId="{04EE113C-A0AC-43DD-8D96-343ADFDC255A}" type="parTrans" cxnId="{DA412122-1E32-4091-AC77-8A6A4709F8A2}">
      <dgm:prSet/>
      <dgm:spPr/>
      <dgm:t>
        <a:bodyPr/>
        <a:lstStyle/>
        <a:p>
          <a:endParaRPr lang="en-IN"/>
        </a:p>
      </dgm:t>
    </dgm:pt>
    <dgm:pt modelId="{AD7F10DA-D78B-4C66-B4E8-DCB0CCE332CF}" type="sibTrans" cxnId="{DA412122-1E32-4091-AC77-8A6A4709F8A2}">
      <dgm:prSet/>
      <dgm:spPr/>
      <dgm:t>
        <a:bodyPr/>
        <a:lstStyle/>
        <a:p>
          <a:endParaRPr lang="en-IN"/>
        </a:p>
      </dgm:t>
    </dgm:pt>
    <dgm:pt modelId="{A4A29973-D080-4CBE-9A24-B8111A30AD68}">
      <dgm:prSet phldrT="[Text]"/>
      <dgm:spPr/>
      <dgm:t>
        <a:bodyPr/>
        <a:lstStyle/>
        <a:p>
          <a:r>
            <a:rPr lang="en-US" dirty="0"/>
            <a:t>Economic status </a:t>
          </a:r>
          <a:endParaRPr lang="en-IN" dirty="0"/>
        </a:p>
      </dgm:t>
    </dgm:pt>
    <dgm:pt modelId="{C5023516-CF62-4FA3-84FD-65FFF03F3B71}" type="parTrans" cxnId="{D72F888B-B9DB-4528-B208-F961AA5E5DE2}">
      <dgm:prSet/>
      <dgm:spPr/>
      <dgm:t>
        <a:bodyPr/>
        <a:lstStyle/>
        <a:p>
          <a:endParaRPr lang="en-IN"/>
        </a:p>
      </dgm:t>
    </dgm:pt>
    <dgm:pt modelId="{2EF57E1E-5F2F-4A6F-9629-7592D8B0EBD6}" type="sibTrans" cxnId="{D72F888B-B9DB-4528-B208-F961AA5E5DE2}">
      <dgm:prSet/>
      <dgm:spPr/>
      <dgm:t>
        <a:bodyPr/>
        <a:lstStyle/>
        <a:p>
          <a:endParaRPr lang="en-IN"/>
        </a:p>
      </dgm:t>
    </dgm:pt>
    <dgm:pt modelId="{3E65057D-13BD-4E7B-996A-56D46ABE347E}" type="pres">
      <dgm:prSet presAssocID="{9CDE3C85-0D4F-400D-AE89-72BF374FBA4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F2E795E-9579-4897-A092-F60FE9411497}" type="pres">
      <dgm:prSet presAssocID="{9CDE3C85-0D4F-400D-AE89-72BF374FBA4F}" presName="matrix" presStyleCnt="0"/>
      <dgm:spPr/>
    </dgm:pt>
    <dgm:pt modelId="{8D9C421D-1BDA-4A09-900F-154D1CC13C24}" type="pres">
      <dgm:prSet presAssocID="{9CDE3C85-0D4F-400D-AE89-72BF374FBA4F}" presName="tile1" presStyleLbl="node1" presStyleIdx="0" presStyleCnt="4"/>
      <dgm:spPr/>
    </dgm:pt>
    <dgm:pt modelId="{8D395026-0290-4F80-B91E-6BA0C2EFC101}" type="pres">
      <dgm:prSet presAssocID="{9CDE3C85-0D4F-400D-AE89-72BF374FBA4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CD5F67F-3088-4A2E-8107-1CA69B58AAEB}" type="pres">
      <dgm:prSet presAssocID="{9CDE3C85-0D4F-400D-AE89-72BF374FBA4F}" presName="tile2" presStyleLbl="node1" presStyleIdx="1" presStyleCnt="4"/>
      <dgm:spPr/>
    </dgm:pt>
    <dgm:pt modelId="{98381C73-8ABF-48D9-A340-5161B84AADDC}" type="pres">
      <dgm:prSet presAssocID="{9CDE3C85-0D4F-400D-AE89-72BF374FBA4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55051DA-E442-4DD0-B853-826D0C15205B}" type="pres">
      <dgm:prSet presAssocID="{9CDE3C85-0D4F-400D-AE89-72BF374FBA4F}" presName="tile3" presStyleLbl="node1" presStyleIdx="2" presStyleCnt="4"/>
      <dgm:spPr/>
    </dgm:pt>
    <dgm:pt modelId="{6D33BFCC-7542-49B2-99D4-D5A83370BE44}" type="pres">
      <dgm:prSet presAssocID="{9CDE3C85-0D4F-400D-AE89-72BF374FBA4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A5B1E7E-D587-4356-94AB-3CD962B19502}" type="pres">
      <dgm:prSet presAssocID="{9CDE3C85-0D4F-400D-AE89-72BF374FBA4F}" presName="tile4" presStyleLbl="node1" presStyleIdx="3" presStyleCnt="4"/>
      <dgm:spPr/>
    </dgm:pt>
    <dgm:pt modelId="{91C1FFF1-53DC-44BE-A484-64626D25165A}" type="pres">
      <dgm:prSet presAssocID="{9CDE3C85-0D4F-400D-AE89-72BF374FBA4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F12EAB3-AA4C-4C27-A61A-A16E61E7D5E9}" type="pres">
      <dgm:prSet presAssocID="{9CDE3C85-0D4F-400D-AE89-72BF374FBA4F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F62DD02-669E-4CBD-8CA4-61952A6992B6}" type="presOf" srcId="{A4A29973-D080-4CBE-9A24-B8111A30AD68}" destId="{9A5B1E7E-D587-4356-94AB-3CD962B19502}" srcOrd="0" destOrd="0" presId="urn:microsoft.com/office/officeart/2005/8/layout/matrix1"/>
    <dgm:cxn modelId="{DA412122-1E32-4091-AC77-8A6A4709F8A2}" srcId="{F82CBE2D-B9C1-41FC-AA25-1D59584A4ECD}" destId="{303DF476-82E5-4AB8-82BF-CC17B30D497D}" srcOrd="2" destOrd="0" parTransId="{04EE113C-A0AC-43DD-8D96-343ADFDC255A}" sibTransId="{AD7F10DA-D78B-4C66-B4E8-DCB0CCE332CF}"/>
    <dgm:cxn modelId="{15CB662B-C1CB-4B04-B9DA-6B1AE406043A}" type="presOf" srcId="{9CDE3C85-0D4F-400D-AE89-72BF374FBA4F}" destId="{3E65057D-13BD-4E7B-996A-56D46ABE347E}" srcOrd="0" destOrd="0" presId="urn:microsoft.com/office/officeart/2005/8/layout/matrix1"/>
    <dgm:cxn modelId="{58A7AB43-C19D-424B-85DF-E3FC6BF63071}" type="presOf" srcId="{303DF476-82E5-4AB8-82BF-CC17B30D497D}" destId="{6D33BFCC-7542-49B2-99D4-D5A83370BE44}" srcOrd="1" destOrd="0" presId="urn:microsoft.com/office/officeart/2005/8/layout/matrix1"/>
    <dgm:cxn modelId="{772EE384-D2A3-4162-8751-81E7CE41917A}" type="presOf" srcId="{CF1FEE69-3379-4F5D-BC7E-DAA1F509C30D}" destId="{8D9C421D-1BDA-4A09-900F-154D1CC13C24}" srcOrd="0" destOrd="0" presId="urn:microsoft.com/office/officeart/2005/8/layout/matrix1"/>
    <dgm:cxn modelId="{D72F888B-B9DB-4528-B208-F961AA5E5DE2}" srcId="{F82CBE2D-B9C1-41FC-AA25-1D59584A4ECD}" destId="{A4A29973-D080-4CBE-9A24-B8111A30AD68}" srcOrd="3" destOrd="0" parTransId="{C5023516-CF62-4FA3-84FD-65FFF03F3B71}" sibTransId="{2EF57E1E-5F2F-4A6F-9629-7592D8B0EBD6}"/>
    <dgm:cxn modelId="{3FAC47A4-DE00-4BE2-AAF8-7A5038CC073C}" type="presOf" srcId="{C581AFE2-96BD-491F-A53C-E1644BBFAF70}" destId="{98381C73-8ABF-48D9-A340-5161B84AADDC}" srcOrd="1" destOrd="0" presId="urn:microsoft.com/office/officeart/2005/8/layout/matrix1"/>
    <dgm:cxn modelId="{13B7A2B1-A481-474F-8293-F9B11D58B7C2}" srcId="{F82CBE2D-B9C1-41FC-AA25-1D59584A4ECD}" destId="{C581AFE2-96BD-491F-A53C-E1644BBFAF70}" srcOrd="1" destOrd="0" parTransId="{1033542C-6A66-4942-AC6F-07D2372D93AF}" sibTransId="{70F4E30C-2972-4BC3-B9A7-2C01C1570DD9}"/>
    <dgm:cxn modelId="{E32279D8-E717-4AD1-A53C-F2B2A39CA4C0}" type="presOf" srcId="{C581AFE2-96BD-491F-A53C-E1644BBFAF70}" destId="{ECD5F67F-3088-4A2E-8107-1CA69B58AAEB}" srcOrd="0" destOrd="0" presId="urn:microsoft.com/office/officeart/2005/8/layout/matrix1"/>
    <dgm:cxn modelId="{39033BDC-BC91-4245-893C-74DAEC0984D8}" srcId="{F82CBE2D-B9C1-41FC-AA25-1D59584A4ECD}" destId="{CF1FEE69-3379-4F5D-BC7E-DAA1F509C30D}" srcOrd="0" destOrd="0" parTransId="{402136E3-482A-4E40-8FCD-FCE8A0F97245}" sibTransId="{DE557958-4E80-4CC1-BD4D-0C54A94D0266}"/>
    <dgm:cxn modelId="{C4C865E0-DAA8-4812-9B49-1DB9275654E9}" type="presOf" srcId="{303DF476-82E5-4AB8-82BF-CC17B30D497D}" destId="{C55051DA-E442-4DD0-B853-826D0C15205B}" srcOrd="0" destOrd="0" presId="urn:microsoft.com/office/officeart/2005/8/layout/matrix1"/>
    <dgm:cxn modelId="{EE8F82E5-1865-46B0-B30B-39D3F1EF62EB}" type="presOf" srcId="{F82CBE2D-B9C1-41FC-AA25-1D59584A4ECD}" destId="{4F12EAB3-AA4C-4C27-A61A-A16E61E7D5E9}" srcOrd="0" destOrd="0" presId="urn:microsoft.com/office/officeart/2005/8/layout/matrix1"/>
    <dgm:cxn modelId="{A2FB41E7-1E1C-4344-871A-39E4FEBF0041}" type="presOf" srcId="{A4A29973-D080-4CBE-9A24-B8111A30AD68}" destId="{91C1FFF1-53DC-44BE-A484-64626D25165A}" srcOrd="1" destOrd="0" presId="urn:microsoft.com/office/officeart/2005/8/layout/matrix1"/>
    <dgm:cxn modelId="{EDE58FFA-5141-420F-944C-37C9754AA853}" srcId="{9CDE3C85-0D4F-400D-AE89-72BF374FBA4F}" destId="{F82CBE2D-B9C1-41FC-AA25-1D59584A4ECD}" srcOrd="0" destOrd="0" parTransId="{2BC254C3-DBA6-48A8-9ACE-D65292963354}" sibTransId="{FB32A82C-F1B9-43B5-8A3E-CED81BECECB1}"/>
    <dgm:cxn modelId="{AF44BAFF-63B2-4846-BA9D-21D7CC7ADBB6}" type="presOf" srcId="{CF1FEE69-3379-4F5D-BC7E-DAA1F509C30D}" destId="{8D395026-0290-4F80-B91E-6BA0C2EFC101}" srcOrd="1" destOrd="0" presId="urn:microsoft.com/office/officeart/2005/8/layout/matrix1"/>
    <dgm:cxn modelId="{6A569B6D-9C30-40DA-B3EE-3972AB6F692D}" type="presParOf" srcId="{3E65057D-13BD-4E7B-996A-56D46ABE347E}" destId="{EF2E795E-9579-4897-A092-F60FE9411497}" srcOrd="0" destOrd="0" presId="urn:microsoft.com/office/officeart/2005/8/layout/matrix1"/>
    <dgm:cxn modelId="{57D323EE-6856-4573-90F0-7D7EF1E6AB2E}" type="presParOf" srcId="{EF2E795E-9579-4897-A092-F60FE9411497}" destId="{8D9C421D-1BDA-4A09-900F-154D1CC13C24}" srcOrd="0" destOrd="0" presId="urn:microsoft.com/office/officeart/2005/8/layout/matrix1"/>
    <dgm:cxn modelId="{2EBEFD59-8420-491A-809F-7DD19A9F8CC6}" type="presParOf" srcId="{EF2E795E-9579-4897-A092-F60FE9411497}" destId="{8D395026-0290-4F80-B91E-6BA0C2EFC101}" srcOrd="1" destOrd="0" presId="urn:microsoft.com/office/officeart/2005/8/layout/matrix1"/>
    <dgm:cxn modelId="{B24C8F45-D264-4F59-A04B-F1DDB2EBDC2E}" type="presParOf" srcId="{EF2E795E-9579-4897-A092-F60FE9411497}" destId="{ECD5F67F-3088-4A2E-8107-1CA69B58AAEB}" srcOrd="2" destOrd="0" presId="urn:microsoft.com/office/officeart/2005/8/layout/matrix1"/>
    <dgm:cxn modelId="{40606155-6CF5-43DE-B83A-DAD6C4A1D62E}" type="presParOf" srcId="{EF2E795E-9579-4897-A092-F60FE9411497}" destId="{98381C73-8ABF-48D9-A340-5161B84AADDC}" srcOrd="3" destOrd="0" presId="urn:microsoft.com/office/officeart/2005/8/layout/matrix1"/>
    <dgm:cxn modelId="{4B01BCB4-844D-4F63-90C3-AC80F7F8D2FF}" type="presParOf" srcId="{EF2E795E-9579-4897-A092-F60FE9411497}" destId="{C55051DA-E442-4DD0-B853-826D0C15205B}" srcOrd="4" destOrd="0" presId="urn:microsoft.com/office/officeart/2005/8/layout/matrix1"/>
    <dgm:cxn modelId="{A1CD1AE8-A2A0-4C1E-91AD-766995E23AC0}" type="presParOf" srcId="{EF2E795E-9579-4897-A092-F60FE9411497}" destId="{6D33BFCC-7542-49B2-99D4-D5A83370BE44}" srcOrd="5" destOrd="0" presId="urn:microsoft.com/office/officeart/2005/8/layout/matrix1"/>
    <dgm:cxn modelId="{4579CF05-7194-4700-B923-54C9D39686FE}" type="presParOf" srcId="{EF2E795E-9579-4897-A092-F60FE9411497}" destId="{9A5B1E7E-D587-4356-94AB-3CD962B19502}" srcOrd="6" destOrd="0" presId="urn:microsoft.com/office/officeart/2005/8/layout/matrix1"/>
    <dgm:cxn modelId="{73B128B5-DBA0-4CCD-8CCB-396581D68F1B}" type="presParOf" srcId="{EF2E795E-9579-4897-A092-F60FE9411497}" destId="{91C1FFF1-53DC-44BE-A484-64626D25165A}" srcOrd="7" destOrd="0" presId="urn:microsoft.com/office/officeart/2005/8/layout/matrix1"/>
    <dgm:cxn modelId="{4C2A2B0C-666B-4F0E-BE96-AAD6581DB4C6}" type="presParOf" srcId="{3E65057D-13BD-4E7B-996A-56D46ABE347E}" destId="{4F12EAB3-AA4C-4C27-A61A-A16E61E7D5E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C421D-1BDA-4A09-900F-154D1CC13C24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Place of residence </a:t>
          </a:r>
          <a:endParaRPr lang="en-IN" sz="4500" kern="1200" dirty="0"/>
        </a:p>
      </dsp:txBody>
      <dsp:txXfrm rot="5400000">
        <a:off x="0" y="0"/>
        <a:ext cx="5257800" cy="1631751"/>
      </dsp:txXfrm>
    </dsp:sp>
    <dsp:sp modelId="{ECD5F67F-3088-4A2E-8107-1CA69B58AAEB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Gender </a:t>
          </a:r>
          <a:endParaRPr lang="en-IN" sz="4500" kern="1200" dirty="0"/>
        </a:p>
      </dsp:txBody>
      <dsp:txXfrm>
        <a:off x="5257800" y="0"/>
        <a:ext cx="5257800" cy="1631751"/>
      </dsp:txXfrm>
    </dsp:sp>
    <dsp:sp modelId="{C55051DA-E442-4DD0-B853-826D0C15205B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Social status</a:t>
          </a:r>
          <a:endParaRPr lang="en-IN" sz="4500" kern="1200" dirty="0"/>
        </a:p>
      </dsp:txBody>
      <dsp:txXfrm rot="10800000">
        <a:off x="0" y="2719586"/>
        <a:ext cx="5257800" cy="1631751"/>
      </dsp:txXfrm>
    </dsp:sp>
    <dsp:sp modelId="{9A5B1E7E-D587-4356-94AB-3CD962B19502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Economic status </a:t>
          </a:r>
          <a:endParaRPr lang="en-IN" sz="4500" kern="1200" dirty="0"/>
        </a:p>
      </dsp:txBody>
      <dsp:txXfrm rot="-5400000">
        <a:off x="5257800" y="2719586"/>
        <a:ext cx="5257800" cy="1631751"/>
      </dsp:txXfrm>
    </dsp:sp>
    <dsp:sp modelId="{4F12EAB3-AA4C-4C27-A61A-A16E61E7D5E9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Old age </a:t>
          </a:r>
          <a:endParaRPr lang="en-IN" sz="4500" kern="1200" dirty="0"/>
        </a:p>
      </dsp:txBody>
      <dsp:txXfrm>
        <a:off x="3733564" y="1684855"/>
        <a:ext cx="3048472" cy="981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77130-D9B2-401F-914C-09F464B3EC9C}" type="datetimeFigureOut">
              <a:rPr lang="en-IN" smtClean="0"/>
              <a:t>08-11-2019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2DA7E-70A2-4D62-AB35-F1A08B78FD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181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EAE9-4FAB-4FEC-9E01-8E7439863D7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293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15A2-AD0F-4B8C-93B6-60618C526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6FD6C-D6A0-412A-8990-4F8AB35B6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9B01-DDDE-46C4-A94C-081AA49C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7672-50F3-41A8-BFF1-C8AA0F9F59FF}" type="datetime1">
              <a:rPr lang="en-IN" smtClean="0"/>
              <a:t>08-11-2019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A33B8-3EBA-4DAF-BE0B-45DEACB3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6BD7E-623D-44D6-BCDE-6FF52B19B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110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31463-64B5-464E-AFAE-F9101414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3C76D-2828-4FA8-9B86-20F2660FD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57D3E-59F3-45EF-8A06-C31DED94B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8F94-6FD8-43DF-B733-3799B896DCFE}" type="datetime1">
              <a:rPr lang="en-IN" smtClean="0"/>
              <a:t>08-11-2019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E6962-0BE9-4E3D-B210-09B2D6CF6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D460A-A541-40CF-A335-2D7CC846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21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06DEC3-4437-480C-8E66-71B7EE7016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0AB25-C9B5-4556-B22E-B0C1EC424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E169B-4CB9-4641-A7B9-5BF18928A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B4AD-2EF2-494A-AB61-0C56123E0A2A}" type="datetime1">
              <a:rPr lang="en-IN" smtClean="0"/>
              <a:t>08-11-2019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6EAE1-B927-46E0-A8C6-7DDF067D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142A9-631A-45E7-BC0A-73281F88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128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4F9C1-A5EB-4F26-89C8-5186E7CA1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AEA2-D1E4-4656-A22F-FC74E8667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E5731-717D-4B4D-AE18-C105B098E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062E-6B7F-48B9-A46F-63A574FACBD1}" type="datetime1">
              <a:rPr lang="en-IN" smtClean="0"/>
              <a:t>08-11-2019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62AF7-5ACD-4B03-8BC4-4AA612EA9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677CB-480A-4BE7-9380-AD5CDC4AB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62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CB8D-C562-4ACA-9821-35CA6670B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C42D9-89C6-4813-8781-0356B395C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2787E-1DA6-4893-90AF-51CC3AE2E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79D8-4132-4EFF-8387-0A3E7547E753}" type="datetime1">
              <a:rPr lang="en-IN" smtClean="0"/>
              <a:t>08-11-2019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3F691-13B9-4383-907D-8FB834B40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1E027-0580-4856-96FD-B9DDC7A2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5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3EC73-85E5-474E-8C04-4E37ABC3B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10B38-90E1-4DDB-A3D5-A548C32F4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FBC06-08DF-4161-A437-B4E23BE7D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E3B2B-5E51-4689-AF03-C6E790EB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304D-5A9D-456F-BEB4-26CB8BCD0B39}" type="datetime1">
              <a:rPr lang="en-IN" smtClean="0"/>
              <a:t>08-11-2019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591B4-483D-4BEC-99D8-03ED95398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427C6-D628-4ABB-A892-BFAFDB5A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13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9734B-5BD9-4393-BDDD-DF80D08A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35498-2E65-42D3-BA4B-0A4608A0E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D8598-E3CD-4932-B68E-0A9FBF8E8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F9AD6-E157-49F9-BA20-98139CB8B0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015925-5BF7-403E-81CE-A7982375C2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C407E2-8F89-4BA6-9384-5D8DE4CB3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1B59-FBA4-4F8F-A3B8-6E59B590F3F3}" type="datetime1">
              <a:rPr lang="en-IN" smtClean="0"/>
              <a:t>08-11-2019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E08B2C-19A9-4543-BDB9-A99E9646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0BC38B-4239-48BB-AEA1-8F7CE995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91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4FB74-F544-4DDA-A87E-A06A84A3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DAAFED-6CED-4482-9708-B4FC94B2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B7FB-DE27-49B0-AD60-202F91BDE467}" type="datetime1">
              <a:rPr lang="en-IN" smtClean="0"/>
              <a:t>08-11-2019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92185A-94B3-44C2-81D7-51583165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600E2-CCEE-495B-B7C3-CCDF33BE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74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746B1A-1F82-4557-9288-D7F9D07F6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E923-1374-46D1-A002-6EBD01B24FA8}" type="datetime1">
              <a:rPr lang="en-IN" smtClean="0"/>
              <a:t>08-11-2019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5A750-7D4A-4714-B650-E3D1F5B86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88322-5001-4B72-A434-011855DF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060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95B1-C068-4AFB-A321-E049ADA70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E949C-F9CA-4DCC-ABB2-43F92E5C8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B7199-7B6E-4B65-A9CE-041202C4D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AA9EB-F1BC-43C8-8203-CE867792A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FCAE-CEAA-4F1D-BDC7-A2D0EF97B6F7}" type="datetime1">
              <a:rPr lang="en-IN" smtClean="0"/>
              <a:t>08-11-2019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1E7B1-3D37-4383-AC2B-B8EF9A466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2DE6A-8F44-4EE4-9FC1-4E734D652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030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3DC98-7D46-4833-8FC1-E605AF9A5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EF727-24B9-4719-96DA-21262C8A5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F921C-CE37-4735-AF56-D1403B442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5A24B-7B2B-48D7-9B06-88079CC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D4A6-1FAF-49DD-9D11-B8602829EDF6}" type="datetime1">
              <a:rPr lang="en-IN" smtClean="0"/>
              <a:t>08-11-2019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EBE62-CD3E-4B14-A9FD-159A2CD3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3F75C-803E-4040-95BF-B6156B3C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752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01462-0E09-4CCB-A5B9-510EF9AAD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380BA-0A9F-4FFE-A71E-D2386B6F9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E3352-1731-4EF7-A658-1CF41ED29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00D6-E8CB-436F-A08F-E58F0B6A7D63}" type="datetime1">
              <a:rPr lang="en-IN" smtClean="0"/>
              <a:t>08-11-2019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9E08D-8873-4558-AB1E-377E9D8BA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DE46-7D66-47AE-BF75-41D7574DD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89F1-8289-4B8A-8DDB-85955DF1A4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460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ocialjustice.nic.in/writereaddata/UploadFile/dnpsc.pdf" TargetMode="External"/><Relationship Id="rId2" Type="http://schemas.openxmlformats.org/officeDocument/2006/relationships/hyperlink" Target="http://www.censusindia.gov.in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02660" y="1168174"/>
            <a:ext cx="7149829" cy="1679211"/>
          </a:xfrm>
          <a:prstGeom prst="rect">
            <a:avLst/>
          </a:prstGeom>
          <a:solidFill>
            <a:srgbClr val="EFC389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r">
              <a:lnSpc>
                <a:spcPct val="200000"/>
              </a:lnSpc>
              <a:spcBef>
                <a:spcPct val="0"/>
              </a:spcBef>
              <a:buNone/>
              <a:defRPr sz="1600" b="1"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400" dirty="0"/>
              <a:t>The burden of age: understanding the perspective of elderly from vulnerable sections of Rajasthan</a:t>
            </a:r>
            <a:endParaRPr lang="en-IN" sz="24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6727" y="5099901"/>
            <a:ext cx="7149829" cy="129147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accent6">
                    <a:lumMod val="75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600" dirty="0">
                <a:solidFill>
                  <a:schemeClr val="tx1"/>
                </a:solidFill>
              </a:rPr>
              <a:t>Presenter</a:t>
            </a:r>
            <a:r>
              <a:rPr lang="en-IN" sz="1600" b="1" dirty="0">
                <a:solidFill>
                  <a:schemeClr val="tx1"/>
                </a:solidFill>
              </a:rPr>
              <a:t>: Abhijeet Jadhav</a:t>
            </a:r>
          </a:p>
          <a:p>
            <a:pPr algn="l"/>
            <a:r>
              <a:rPr lang="en-IN" sz="1600" dirty="0">
                <a:solidFill>
                  <a:schemeClr val="tx1"/>
                </a:solidFill>
              </a:rPr>
              <a:t>Organisation’s name</a:t>
            </a:r>
            <a:r>
              <a:rPr lang="en-IN" sz="1600" b="1" dirty="0">
                <a:solidFill>
                  <a:schemeClr val="tx1"/>
                </a:solidFill>
              </a:rPr>
              <a:t>: Vikasanvesh Foundation </a:t>
            </a:r>
          </a:p>
          <a:p>
            <a:pPr algn="l"/>
            <a:r>
              <a:rPr lang="en-IN" sz="1600" dirty="0">
                <a:solidFill>
                  <a:schemeClr val="tx1"/>
                </a:solidFill>
              </a:rPr>
              <a:t>Email</a:t>
            </a:r>
            <a:r>
              <a:rPr lang="en-IN" sz="1600" b="1" dirty="0">
                <a:solidFill>
                  <a:schemeClr val="tx1"/>
                </a:solidFill>
              </a:rPr>
              <a:t>: ajadhav@vikasanvesh.in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0A396-2799-433D-907B-CB8684E6C403}"/>
              </a:ext>
            </a:extLst>
          </p:cNvPr>
          <p:cNvSpPr txBox="1">
            <a:spLocks/>
          </p:cNvSpPr>
          <p:nvPr/>
        </p:nvSpPr>
        <p:spPr>
          <a:xfrm>
            <a:off x="84407" y="3657600"/>
            <a:ext cx="7163472" cy="998752"/>
          </a:xfrm>
          <a:prstGeom prst="rect">
            <a:avLst/>
          </a:prstGeom>
          <a:solidFill>
            <a:srgbClr val="EFC389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IN" sz="1600" b="1" dirty="0">
                <a:solidFill>
                  <a:schemeClr val="tx1"/>
                </a:solidFill>
              </a:rPr>
              <a:t>Date : 07/11/2019</a:t>
            </a:r>
          </a:p>
          <a:p>
            <a:pPr algn="r"/>
            <a:r>
              <a:rPr lang="en-IN" sz="1600" b="1" dirty="0">
                <a:solidFill>
                  <a:schemeClr val="tx1"/>
                </a:solidFill>
              </a:rPr>
              <a:t>Venue : BAIF, </a:t>
            </a:r>
            <a:r>
              <a:rPr lang="en-IN" sz="1600" b="1" dirty="0" err="1">
                <a:solidFill>
                  <a:schemeClr val="tx1"/>
                </a:solidFill>
              </a:rPr>
              <a:t>Warje</a:t>
            </a:r>
            <a:r>
              <a:rPr lang="en-IN" sz="1600" b="1" dirty="0">
                <a:solidFill>
                  <a:schemeClr val="tx1"/>
                </a:solidFill>
              </a:rPr>
              <a:t>, Pune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E19ABB-DE5B-40FB-80CC-30C460A93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2554" y="0"/>
            <a:ext cx="4849446" cy="68580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DA46B0-B132-490A-A2FA-581A4A9D8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529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6748B6-9541-4FCD-A0D5-71F82AC3BC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750610"/>
              </p:ext>
            </p:extLst>
          </p:nvPr>
        </p:nvGraphicFramePr>
        <p:xfrm>
          <a:off x="351691" y="450165"/>
          <a:ext cx="8243669" cy="413077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89312">
                  <a:extLst>
                    <a:ext uri="{9D8B030D-6E8A-4147-A177-3AD203B41FA5}">
                      <a16:colId xmlns:a16="http://schemas.microsoft.com/office/drawing/2014/main" val="3790708756"/>
                    </a:ext>
                  </a:extLst>
                </a:gridCol>
                <a:gridCol w="1982445">
                  <a:extLst>
                    <a:ext uri="{9D8B030D-6E8A-4147-A177-3AD203B41FA5}">
                      <a16:colId xmlns:a16="http://schemas.microsoft.com/office/drawing/2014/main" val="2842553900"/>
                    </a:ext>
                  </a:extLst>
                </a:gridCol>
                <a:gridCol w="1585956">
                  <a:extLst>
                    <a:ext uri="{9D8B030D-6E8A-4147-A177-3AD203B41FA5}">
                      <a16:colId xmlns:a16="http://schemas.microsoft.com/office/drawing/2014/main" val="389640748"/>
                    </a:ext>
                  </a:extLst>
                </a:gridCol>
                <a:gridCol w="1585956">
                  <a:extLst>
                    <a:ext uri="{9D8B030D-6E8A-4147-A177-3AD203B41FA5}">
                      <a16:colId xmlns:a16="http://schemas.microsoft.com/office/drawing/2014/main" val="2397164707"/>
                    </a:ext>
                  </a:extLst>
                </a:gridCol>
              </a:tblGrid>
              <a:tr h="28508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Scheme 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Awareness about the scheme among 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083246"/>
                  </a:ext>
                </a:extLst>
              </a:tr>
              <a:tr h="285089">
                <a:tc vMerge="1"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effectLst/>
                        </a:rPr>
                        <a:t>Total (%)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effectLst/>
                        </a:rPr>
                        <a:t>Men (%)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effectLst/>
                        </a:rPr>
                        <a:t>Women (%)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10103852"/>
                  </a:ext>
                </a:extLst>
              </a:tr>
              <a:tr h="70231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effectLst/>
                        </a:rPr>
                        <a:t>a. Concession rate travel in public transport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136 (10.74)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100 (11.29)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36 (9.47)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5039122"/>
                  </a:ext>
                </a:extLst>
              </a:tr>
              <a:tr h="70231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b. Special clinic for elderly at PHC, CHC &amp; </a:t>
                      </a:r>
                      <a:r>
                        <a:rPr lang="en-US" sz="2000" u="none" strike="noStrike" dirty="0" err="1">
                          <a:effectLst/>
                        </a:rPr>
                        <a:t>Dist</a:t>
                      </a:r>
                      <a:r>
                        <a:rPr lang="en-US" sz="2000" u="none" strike="noStrike" dirty="0">
                          <a:effectLst/>
                        </a:rPr>
                        <a:t> Hospital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264 (20.85)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174 (19.64)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90 (23.68)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5710837"/>
                  </a:ext>
                </a:extLst>
              </a:tr>
              <a:tr h="70231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c. Higher rate of interest on bank deposits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125 (9.87)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101 (11.34)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24 (6.32)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122999"/>
                  </a:ext>
                </a:extLst>
              </a:tr>
              <a:tr h="388021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effectLst/>
                        </a:rPr>
                        <a:t>d. Pension </a:t>
                      </a:r>
                      <a:r>
                        <a:rPr lang="en-IN" sz="2000" u="none" strike="noStrike" dirty="0" err="1">
                          <a:effectLst/>
                        </a:rPr>
                        <a:t>Bima</a:t>
                      </a:r>
                      <a:r>
                        <a:rPr lang="en-IN" sz="2000" u="none" strike="noStrike" dirty="0">
                          <a:effectLst/>
                        </a:rPr>
                        <a:t> </a:t>
                      </a:r>
                      <a:r>
                        <a:rPr lang="en-IN" sz="2000" u="none" strike="noStrike" dirty="0" err="1">
                          <a:effectLst/>
                        </a:rPr>
                        <a:t>Yojna</a:t>
                      </a:r>
                      <a:r>
                        <a:rPr lang="en-IN" sz="2000" u="none" strike="noStrike" dirty="0">
                          <a:effectLst/>
                        </a:rPr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419 (33.10)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289 (32.62)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130 (34.21)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5414384"/>
                  </a:ext>
                </a:extLst>
              </a:tr>
              <a:tr h="3880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e. Old age pension scheme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853 (67.38)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588 (66.37)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265 (69.74)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6569020"/>
                  </a:ext>
                </a:extLst>
              </a:tr>
              <a:tr h="5701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f. Free aids and assistive living devices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53 (4.19)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37 (4.18)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</a:rPr>
                        <a:t>16 (4.21)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660302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7AAA341-10A7-4902-ADF3-1D7BAAB7842E}"/>
              </a:ext>
            </a:extLst>
          </p:cNvPr>
          <p:cNvSpPr txBox="1"/>
          <p:nvPr/>
        </p:nvSpPr>
        <p:spPr>
          <a:xfrm>
            <a:off x="9608234" y="4192172"/>
            <a:ext cx="21242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Very low levels of awareness regarding welfare schemes. </a:t>
            </a:r>
            <a:endParaRPr lang="en-IN" sz="2000" b="1" dirty="0">
              <a:solidFill>
                <a:schemeClr val="accent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BC1002-C072-4C53-A230-71620CD5C78F}"/>
              </a:ext>
            </a:extLst>
          </p:cNvPr>
          <p:cNvSpPr/>
          <p:nvPr/>
        </p:nvSpPr>
        <p:spPr>
          <a:xfrm>
            <a:off x="18697" y="6454051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70138B-F1A6-4E27-934A-C19BAC000B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255" y="136525"/>
            <a:ext cx="1136378" cy="71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0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3F135E2-A72C-4D6D-ACF9-0AA4489C7169}"/>
              </a:ext>
            </a:extLst>
          </p:cNvPr>
          <p:cNvSpPr/>
          <p:nvPr/>
        </p:nvSpPr>
        <p:spPr>
          <a:xfrm>
            <a:off x="-12339" y="6395473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D2D79-84B5-43C1-8FD6-8BAC7332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  <a:endParaRPr lang="en-IN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BC5D88D-2C1A-4207-9604-CFF854A1C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903008"/>
              </p:ext>
            </p:extLst>
          </p:nvPr>
        </p:nvGraphicFramePr>
        <p:xfrm>
          <a:off x="838200" y="1448972"/>
          <a:ext cx="6420730" cy="3620841"/>
        </p:xfrm>
        <a:graphic>
          <a:graphicData uri="http://schemas.openxmlformats.org/drawingml/2006/table">
            <a:tbl>
              <a:tblPr firstRow="1" firstCol="1" bandRow="1"/>
              <a:tblGrid>
                <a:gridCol w="1909887">
                  <a:extLst>
                    <a:ext uri="{9D8B030D-6E8A-4147-A177-3AD203B41FA5}">
                      <a16:colId xmlns:a16="http://schemas.microsoft.com/office/drawing/2014/main" val="2841668404"/>
                    </a:ext>
                  </a:extLst>
                </a:gridCol>
                <a:gridCol w="1134596">
                  <a:extLst>
                    <a:ext uri="{9D8B030D-6E8A-4147-A177-3AD203B41FA5}">
                      <a16:colId xmlns:a16="http://schemas.microsoft.com/office/drawing/2014/main" val="4225214226"/>
                    </a:ext>
                  </a:extLst>
                </a:gridCol>
                <a:gridCol w="1069145">
                  <a:extLst>
                    <a:ext uri="{9D8B030D-6E8A-4147-A177-3AD203B41FA5}">
                      <a16:colId xmlns:a16="http://schemas.microsoft.com/office/drawing/2014/main" val="1126656433"/>
                    </a:ext>
                  </a:extLst>
                </a:gridCol>
                <a:gridCol w="998806">
                  <a:extLst>
                    <a:ext uri="{9D8B030D-6E8A-4147-A177-3AD203B41FA5}">
                      <a16:colId xmlns:a16="http://schemas.microsoft.com/office/drawing/2014/main" val="403063356"/>
                    </a:ext>
                  </a:extLst>
                </a:gridCol>
                <a:gridCol w="1308296">
                  <a:extLst>
                    <a:ext uri="{9D8B030D-6E8A-4147-A177-3AD203B41FA5}">
                      <a16:colId xmlns:a16="http://schemas.microsoft.com/office/drawing/2014/main" val="251660644"/>
                    </a:ext>
                  </a:extLst>
                </a:gridCol>
              </a:tblGrid>
              <a:tr h="580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Facility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 (%)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Women (%)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(%)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Significance Value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744733"/>
                  </a:ext>
                </a:extLst>
              </a:tr>
              <a:tr h="57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ATM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160 (18.05)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38 (</a:t>
                      </a:r>
                      <a:r>
                        <a:rPr lang="en-US" sz="14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10</a:t>
                      </a: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198(15.63)</a:t>
                      </a:r>
                      <a:endParaRPr lang="en-IN" sz="14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0.000</a:t>
                      </a:r>
                      <a:endParaRPr lang="en-IN" sz="14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927601"/>
                  </a:ext>
                </a:extLst>
              </a:tr>
              <a:tr h="57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PAN</a:t>
                      </a:r>
                      <a:endParaRPr lang="en-IN" sz="14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109 (12.30)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23 (</a:t>
                      </a:r>
                      <a:r>
                        <a:rPr lang="en-US" sz="14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6.05</a:t>
                      </a: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132(10.42)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0.001</a:t>
                      </a:r>
                      <a:endParaRPr lang="en-IN" sz="14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311965"/>
                  </a:ext>
                </a:extLst>
              </a:tr>
              <a:tr h="57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Mobile</a:t>
                      </a:r>
                      <a:endParaRPr lang="en-IN" sz="14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419 (47.29)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122 (</a:t>
                      </a:r>
                      <a:r>
                        <a:rPr lang="en-US" sz="14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32.10</a:t>
                      </a: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541(42.73)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0.000</a:t>
                      </a:r>
                      <a:endParaRPr lang="en-IN" sz="14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80572"/>
                  </a:ext>
                </a:extLst>
              </a:tr>
              <a:tr h="57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Cycle</a:t>
                      </a:r>
                      <a:endParaRPr lang="en-IN" sz="14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174 (19.63)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57 (</a:t>
                      </a:r>
                      <a:r>
                        <a:rPr lang="en-US" sz="14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15</a:t>
                      </a: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231(18.24)</a:t>
                      </a:r>
                      <a:endParaRPr lang="en-IN" sz="14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0.05</a:t>
                      </a:r>
                      <a:endParaRPr lang="en-IN" sz="14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296201"/>
                  </a:ext>
                </a:extLst>
              </a:tr>
              <a:tr h="377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Insurance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40 (</a:t>
                      </a:r>
                      <a:r>
                        <a:rPr lang="en-US" sz="14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4.51</a:t>
                      </a: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36 (9.47)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76(6.00)</a:t>
                      </a:r>
                      <a:endParaRPr lang="en-IN" sz="14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0.001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334891"/>
                  </a:ext>
                </a:extLst>
              </a:tr>
              <a:tr h="377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Bank Deposit</a:t>
                      </a:r>
                      <a:endParaRPr lang="en-IN" sz="14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101 (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11.39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 (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6.31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125(9.87)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0.005</a:t>
                      </a:r>
                      <a:endParaRPr lang="en-IN" sz="14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7337" marR="673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74130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A5AB3-5E97-4A5D-A16E-2F7BA1A2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11</a:t>
            </a:fld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FA15EF-91BF-4D92-98D6-5710B91D25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AC95FB4-E6F3-4FB5-89CE-346ED1C93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490546"/>
              </p:ext>
            </p:extLst>
          </p:nvPr>
        </p:nvGraphicFramePr>
        <p:xfrm>
          <a:off x="7070577" y="5091350"/>
          <a:ext cx="4987019" cy="1264999"/>
        </p:xfrm>
        <a:graphic>
          <a:graphicData uri="http://schemas.openxmlformats.org/drawingml/2006/table">
            <a:tbl>
              <a:tblPr firstRow="1" firstCol="1" bandRow="1"/>
              <a:tblGrid>
                <a:gridCol w="1082986">
                  <a:extLst>
                    <a:ext uri="{9D8B030D-6E8A-4147-A177-3AD203B41FA5}">
                      <a16:colId xmlns:a16="http://schemas.microsoft.com/office/drawing/2014/main" val="2237402114"/>
                    </a:ext>
                  </a:extLst>
                </a:gridCol>
                <a:gridCol w="1267886">
                  <a:extLst>
                    <a:ext uri="{9D8B030D-6E8A-4147-A177-3AD203B41FA5}">
                      <a16:colId xmlns:a16="http://schemas.microsoft.com/office/drawing/2014/main" val="601872935"/>
                    </a:ext>
                  </a:extLst>
                </a:gridCol>
                <a:gridCol w="1267886">
                  <a:extLst>
                    <a:ext uri="{9D8B030D-6E8A-4147-A177-3AD203B41FA5}">
                      <a16:colId xmlns:a16="http://schemas.microsoft.com/office/drawing/2014/main" val="271363904"/>
                    </a:ext>
                  </a:extLst>
                </a:gridCol>
                <a:gridCol w="713186">
                  <a:extLst>
                    <a:ext uri="{9D8B030D-6E8A-4147-A177-3AD203B41FA5}">
                      <a16:colId xmlns:a16="http://schemas.microsoft.com/office/drawing/2014/main" val="2186989373"/>
                    </a:ext>
                  </a:extLst>
                </a:gridCol>
                <a:gridCol w="655075">
                  <a:extLst>
                    <a:ext uri="{9D8B030D-6E8A-4147-A177-3AD203B41FA5}">
                      <a16:colId xmlns:a16="http://schemas.microsoft.com/office/drawing/2014/main" val="766634098"/>
                    </a:ext>
                  </a:extLst>
                </a:gridCol>
              </a:tblGrid>
              <a:tr h="221089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258586"/>
                  </a:ext>
                </a:extLst>
              </a:tr>
              <a:tr h="21224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Criteria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Male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Female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Mean Difference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Significace Value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368629"/>
                  </a:ext>
                </a:extLst>
              </a:tr>
              <a:tr h="42449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Mean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Mean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127621"/>
                  </a:ext>
                </a:extLst>
              </a:tr>
              <a:tr h="407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Pension Amount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738.44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522.75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215.68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0..032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32486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7AA6761-B084-4630-87DA-0FCA5039671E}"/>
              </a:ext>
            </a:extLst>
          </p:cNvPr>
          <p:cNvSpPr txBox="1"/>
          <p:nvPr/>
        </p:nvSpPr>
        <p:spPr>
          <a:xfrm>
            <a:off x="8316686" y="1983544"/>
            <a:ext cx="2278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Most of the parameters related to financial inclusion are significantly less among women 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1453377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359DD37-5ADC-486F-90A3-4B9608D9C9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922169"/>
              </p:ext>
            </p:extLst>
          </p:nvPr>
        </p:nvGraphicFramePr>
        <p:xfrm>
          <a:off x="0" y="-1"/>
          <a:ext cx="9819249" cy="4994030"/>
        </p:xfrm>
        <a:graphic>
          <a:graphicData uri="http://schemas.openxmlformats.org/drawingml/2006/table">
            <a:tbl>
              <a:tblPr firstRow="1" firstCol="1" bandRow="1"/>
              <a:tblGrid>
                <a:gridCol w="2290480">
                  <a:extLst>
                    <a:ext uri="{9D8B030D-6E8A-4147-A177-3AD203B41FA5}">
                      <a16:colId xmlns:a16="http://schemas.microsoft.com/office/drawing/2014/main" val="2061867804"/>
                    </a:ext>
                  </a:extLst>
                </a:gridCol>
                <a:gridCol w="1048855">
                  <a:extLst>
                    <a:ext uri="{9D8B030D-6E8A-4147-A177-3AD203B41FA5}">
                      <a16:colId xmlns:a16="http://schemas.microsoft.com/office/drawing/2014/main" val="1660140157"/>
                    </a:ext>
                  </a:extLst>
                </a:gridCol>
                <a:gridCol w="1321845">
                  <a:extLst>
                    <a:ext uri="{9D8B030D-6E8A-4147-A177-3AD203B41FA5}">
                      <a16:colId xmlns:a16="http://schemas.microsoft.com/office/drawing/2014/main" val="2612221578"/>
                    </a:ext>
                  </a:extLst>
                </a:gridCol>
                <a:gridCol w="1034488">
                  <a:extLst>
                    <a:ext uri="{9D8B030D-6E8A-4147-A177-3AD203B41FA5}">
                      <a16:colId xmlns:a16="http://schemas.microsoft.com/office/drawing/2014/main" val="1983370771"/>
                    </a:ext>
                  </a:extLst>
                </a:gridCol>
                <a:gridCol w="1077591">
                  <a:extLst>
                    <a:ext uri="{9D8B030D-6E8A-4147-A177-3AD203B41FA5}">
                      <a16:colId xmlns:a16="http://schemas.microsoft.com/office/drawing/2014/main" val="3544097626"/>
                    </a:ext>
                  </a:extLst>
                </a:gridCol>
                <a:gridCol w="1020119">
                  <a:extLst>
                    <a:ext uri="{9D8B030D-6E8A-4147-A177-3AD203B41FA5}">
                      <a16:colId xmlns:a16="http://schemas.microsoft.com/office/drawing/2014/main" val="1292926023"/>
                    </a:ext>
                  </a:extLst>
                </a:gridCol>
                <a:gridCol w="991384">
                  <a:extLst>
                    <a:ext uri="{9D8B030D-6E8A-4147-A177-3AD203B41FA5}">
                      <a16:colId xmlns:a16="http://schemas.microsoft.com/office/drawing/2014/main" val="2859606470"/>
                    </a:ext>
                  </a:extLst>
                </a:gridCol>
                <a:gridCol w="1034487">
                  <a:extLst>
                    <a:ext uri="{9D8B030D-6E8A-4147-A177-3AD203B41FA5}">
                      <a16:colId xmlns:a16="http://schemas.microsoft.com/office/drawing/2014/main" val="2740364899"/>
                    </a:ext>
                  </a:extLst>
                </a:gridCol>
              </a:tblGrid>
              <a:tr h="531229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Caste wise Continuous Data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73416"/>
                  </a:ext>
                </a:extLst>
              </a:tr>
              <a:tr h="825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Criteria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Caste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264A6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General- 207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264A6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OBC- 237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264A6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SC- 92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264A6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ST- 730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264A6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Total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Significance Value</a:t>
                      </a:r>
                      <a:endParaRPr lang="en-IN" sz="16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386355"/>
                  </a:ext>
                </a:extLst>
              </a:tr>
              <a:tr h="486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Pension Amount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Mean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1605.55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547.62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642.39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451.65</a:t>
                      </a:r>
                      <a:endParaRPr lang="en-IN" sz="1600" b="1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673.52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0.000</a:t>
                      </a:r>
                      <a:endParaRPr lang="en-IN" sz="16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996837"/>
                  </a:ext>
                </a:extLst>
              </a:tr>
              <a:tr h="543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highest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among children 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Mean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9.14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7.89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7.74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6.37</a:t>
                      </a:r>
                      <a:endParaRPr lang="en-IN" sz="1600" b="1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7.21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0.000</a:t>
                      </a:r>
                      <a:endParaRPr lang="en-IN" sz="16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437718"/>
                  </a:ext>
                </a:extLst>
              </a:tr>
              <a:tr h="5820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earning of children 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Mean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25352.17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10698.31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10642.39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9840.51</a:t>
                      </a:r>
                      <a:endParaRPr lang="en-IN" sz="1600" b="1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12597.81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0.009</a:t>
                      </a:r>
                      <a:endParaRPr lang="en-IN" sz="160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587412"/>
                  </a:ext>
                </a:extLst>
              </a:tr>
              <a:tr h="395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land in acre 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Mean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3.42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2.88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1.21</a:t>
                      </a:r>
                      <a:endParaRPr lang="en-IN" sz="1600" b="1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1.78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2.21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0.000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956646"/>
                  </a:ext>
                </a:extLst>
              </a:tr>
              <a:tr h="543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Health expenditure per month  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Mean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1534.6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889.6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673.3</a:t>
                      </a:r>
                      <a:endParaRPr lang="en-IN" sz="1600" b="1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702.9</a:t>
                      </a:r>
                      <a:endParaRPr lang="en-IN" sz="1600" b="1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871.7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0.000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00171"/>
                  </a:ext>
                </a:extLst>
              </a:tr>
              <a:tr h="543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expenses on specific disease (22B)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Mean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2081.45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535.78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534.62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304.29</a:t>
                      </a:r>
                      <a:endParaRPr lang="en-IN" sz="1600" b="1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654.94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0.017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359469"/>
                  </a:ext>
                </a:extLst>
              </a:tr>
              <a:tr h="543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 involved in drug purchase 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Mean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2.51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1.66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8.99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1.35</a:t>
                      </a:r>
                      <a:endParaRPr lang="en-IN" sz="1600" b="1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2.15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Lato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0.001</a:t>
                      </a:r>
                      <a:endParaRPr lang="en-IN" sz="1600" dirty="0">
                        <a:effectLst/>
                        <a:latin typeface="Lato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06524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BF12C-8DF3-4C74-85E8-F0B52A1C1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12</a:t>
            </a:fld>
            <a:endParaRPr lang="en-I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8781C2-1C41-4CE1-8BC3-60BD9F327F31}"/>
              </a:ext>
            </a:extLst>
          </p:cNvPr>
          <p:cNvSpPr/>
          <p:nvPr/>
        </p:nvSpPr>
        <p:spPr>
          <a:xfrm>
            <a:off x="-12339" y="6395473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180C6D-C1DB-49A8-A3C1-D9516C185C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5AE3AD-DE52-4CCB-BA3D-FD1647FEFB35}"/>
              </a:ext>
            </a:extLst>
          </p:cNvPr>
          <p:cNvSpPr txBox="1"/>
          <p:nvPr/>
        </p:nvSpPr>
        <p:spPr>
          <a:xfrm>
            <a:off x="1322363" y="5542671"/>
            <a:ext cx="8382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All parameters which are supportive of old age are lesser among ST/ SC casts.</a:t>
            </a:r>
            <a:endParaRPr lang="en-IN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062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1546BEB-5C94-407C-90AF-6EDE07A5A4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334960"/>
              </p:ext>
            </p:extLst>
          </p:nvPr>
        </p:nvGraphicFramePr>
        <p:xfrm>
          <a:off x="112541" y="154744"/>
          <a:ext cx="7737231" cy="5493426"/>
        </p:xfrm>
        <a:graphic>
          <a:graphicData uri="http://schemas.openxmlformats.org/drawingml/2006/table">
            <a:tbl>
              <a:tblPr firstRow="1" firstCol="1" bandRow="1"/>
              <a:tblGrid>
                <a:gridCol w="1820802">
                  <a:extLst>
                    <a:ext uri="{9D8B030D-6E8A-4147-A177-3AD203B41FA5}">
                      <a16:colId xmlns:a16="http://schemas.microsoft.com/office/drawing/2014/main" val="2132942763"/>
                    </a:ext>
                  </a:extLst>
                </a:gridCol>
                <a:gridCol w="1063075">
                  <a:extLst>
                    <a:ext uri="{9D8B030D-6E8A-4147-A177-3AD203B41FA5}">
                      <a16:colId xmlns:a16="http://schemas.microsoft.com/office/drawing/2014/main" val="4056664211"/>
                    </a:ext>
                  </a:extLst>
                </a:gridCol>
                <a:gridCol w="970671">
                  <a:extLst>
                    <a:ext uri="{9D8B030D-6E8A-4147-A177-3AD203B41FA5}">
                      <a16:colId xmlns:a16="http://schemas.microsoft.com/office/drawing/2014/main" val="1282766623"/>
                    </a:ext>
                  </a:extLst>
                </a:gridCol>
                <a:gridCol w="928468">
                  <a:extLst>
                    <a:ext uri="{9D8B030D-6E8A-4147-A177-3AD203B41FA5}">
                      <a16:colId xmlns:a16="http://schemas.microsoft.com/office/drawing/2014/main" val="1349093547"/>
                    </a:ext>
                  </a:extLst>
                </a:gridCol>
                <a:gridCol w="1026941">
                  <a:extLst>
                    <a:ext uri="{9D8B030D-6E8A-4147-A177-3AD203B41FA5}">
                      <a16:colId xmlns:a16="http://schemas.microsoft.com/office/drawing/2014/main" val="2045270835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364183761"/>
                    </a:ext>
                  </a:extLst>
                </a:gridCol>
                <a:gridCol w="942535">
                  <a:extLst>
                    <a:ext uri="{9D8B030D-6E8A-4147-A177-3AD203B41FA5}">
                      <a16:colId xmlns:a16="http://schemas.microsoft.com/office/drawing/2014/main" val="811835182"/>
                    </a:ext>
                  </a:extLst>
                </a:gridCol>
              </a:tblGrid>
              <a:tr h="24866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Facility 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General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OBC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 Total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Significance Value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379985"/>
                  </a:ext>
                </a:extLst>
              </a:tr>
              <a:tr h="52050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207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237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1266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418079"/>
                  </a:ext>
                </a:extLst>
              </a:tr>
              <a:tr h="3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Bank Account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65.20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77.20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70.70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74.50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73.20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0.022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435724"/>
                  </a:ext>
                </a:extLst>
              </a:tr>
              <a:tr h="3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ATM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29.00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15.20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13.00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12.30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15.60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113364"/>
                  </a:ext>
                </a:extLst>
              </a:tr>
              <a:tr h="3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PAN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22.70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12.70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8.70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6.40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10.40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54949"/>
                  </a:ext>
                </a:extLst>
              </a:tr>
              <a:tr h="3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Mobile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62.80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51.50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39.10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34.70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42.70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834967"/>
                  </a:ext>
                </a:extLst>
              </a:tr>
              <a:tr h="3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Cycle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26.60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26.60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17.40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13.30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18.20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641904"/>
                  </a:ext>
                </a:extLst>
              </a:tr>
              <a:tr h="3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Two-Wheeler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38.60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33.30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17.40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16.30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23.20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60712"/>
                  </a:ext>
                </a:extLst>
              </a:tr>
              <a:tr h="3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Domestic Animal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89.40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81.90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60.90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81.90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81.60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323403"/>
                  </a:ext>
                </a:extLst>
              </a:tr>
              <a:tr h="3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Life Insurance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9.70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8.00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15.20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3.60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906713"/>
                  </a:ext>
                </a:extLst>
              </a:tr>
              <a:tr h="3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Business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12.60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4886"/>
                  </a:ext>
                </a:extLst>
              </a:tr>
              <a:tr h="248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PPF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2.10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033397"/>
                  </a:ext>
                </a:extLst>
              </a:tr>
              <a:tr h="3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Travel concession 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21.70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12.20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10.90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7.10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10.70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587490"/>
                  </a:ext>
                </a:extLst>
              </a:tr>
              <a:tr h="508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Bank deposit schemes 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15.90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11.00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9.80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7.80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9.90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243486"/>
                  </a:ext>
                </a:extLst>
              </a:tr>
              <a:tr h="3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Bima Yojna 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39.10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43.00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40.20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27.30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33.10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743851"/>
                  </a:ext>
                </a:extLst>
              </a:tr>
              <a:tr h="3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Pension bima yojna 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76.30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61.60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63.00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67.30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67.40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0.008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8670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2D527-D044-47B1-A508-3A691E5BD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13</a:t>
            </a:fld>
            <a:endParaRPr lang="en-I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BA1DA7-7691-42FF-ACA6-2C2AFE68FDF8}"/>
              </a:ext>
            </a:extLst>
          </p:cNvPr>
          <p:cNvSpPr txBox="1"/>
          <p:nvPr/>
        </p:nvSpPr>
        <p:spPr>
          <a:xfrm>
            <a:off x="8918917" y="3429000"/>
            <a:ext cx="274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There is significantly less awareness/ enrollment in welfare schemes, among the lower cast elderly </a:t>
            </a:r>
            <a:endParaRPr lang="en-IN" sz="2000" b="1" dirty="0">
              <a:solidFill>
                <a:schemeClr val="accent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E5FD95-F4EB-42F8-8C3B-C5E30DE1278B}"/>
              </a:ext>
            </a:extLst>
          </p:cNvPr>
          <p:cNvSpPr/>
          <p:nvPr/>
        </p:nvSpPr>
        <p:spPr>
          <a:xfrm>
            <a:off x="-12339" y="6395473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EC9C78-F381-4F1F-9BFD-41C70E75BD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657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FB48626-75F1-4628-A537-B488E1462E03}"/>
              </a:ext>
            </a:extLst>
          </p:cNvPr>
          <p:cNvSpPr/>
          <p:nvPr/>
        </p:nvSpPr>
        <p:spPr>
          <a:xfrm>
            <a:off x="-12339" y="6395473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4810FF-88B6-455F-BAB7-2FA9C16FB9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B8898E-E4F9-4BB1-BFFF-77BEA38A17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172431"/>
              </p:ext>
            </p:extLst>
          </p:nvPr>
        </p:nvGraphicFramePr>
        <p:xfrm>
          <a:off x="112541" y="0"/>
          <a:ext cx="6217920" cy="6752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5237">
                  <a:extLst>
                    <a:ext uri="{9D8B030D-6E8A-4147-A177-3AD203B41FA5}">
                      <a16:colId xmlns:a16="http://schemas.microsoft.com/office/drawing/2014/main" val="3900009952"/>
                    </a:ext>
                  </a:extLst>
                </a:gridCol>
                <a:gridCol w="1420837">
                  <a:extLst>
                    <a:ext uri="{9D8B030D-6E8A-4147-A177-3AD203B41FA5}">
                      <a16:colId xmlns:a16="http://schemas.microsoft.com/office/drawing/2014/main" val="2270091116"/>
                    </a:ext>
                  </a:extLst>
                </a:gridCol>
                <a:gridCol w="1266093">
                  <a:extLst>
                    <a:ext uri="{9D8B030D-6E8A-4147-A177-3AD203B41FA5}">
                      <a16:colId xmlns:a16="http://schemas.microsoft.com/office/drawing/2014/main" val="2932830157"/>
                    </a:ext>
                  </a:extLst>
                </a:gridCol>
                <a:gridCol w="1195753">
                  <a:extLst>
                    <a:ext uri="{9D8B030D-6E8A-4147-A177-3AD203B41FA5}">
                      <a16:colId xmlns:a16="http://schemas.microsoft.com/office/drawing/2014/main" val="356691405"/>
                    </a:ext>
                  </a:extLst>
                </a:gridCol>
              </a:tblGrid>
              <a:tr h="26803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Health aliment 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Total (%)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Men (%)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Women (%)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586269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>
                          <a:effectLst/>
                        </a:rPr>
                        <a:t>a.      Blood pressure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214 (16.90)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149 (16.81)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65 (17.11)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4917820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>
                          <a:effectLst/>
                        </a:rPr>
                        <a:t>b.      Diabetes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81 (6.39)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55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(6.21)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26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(6.84)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6986164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>
                          <a:effectLst/>
                        </a:rPr>
                        <a:t>c.       Cancer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13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(1.03)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12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(1.35)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1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(0.26)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4829007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>
                          <a:effectLst/>
                        </a:rPr>
                        <a:t>d.      Cough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440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(34.76)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324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(36.57)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116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(30.53)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0375909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e.      Breathlessness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391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(30.88)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268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(30.25)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123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(32.37)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0910274"/>
                  </a:ext>
                </a:extLst>
              </a:tr>
              <a:tr h="527076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>
                          <a:effectLst/>
                        </a:rPr>
                        <a:t>f.       Eye problem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545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(43.05</a:t>
                      </a:r>
                      <a:r>
                        <a:rPr lang="en-IN" sz="1800" u="none" strike="noStrike" dirty="0">
                          <a:effectLst/>
                        </a:rPr>
                        <a:t>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390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(44.09</a:t>
                      </a:r>
                      <a:r>
                        <a:rPr lang="en-IN" sz="1800" u="none" strike="noStrike" dirty="0">
                          <a:effectLst/>
                        </a:rPr>
                        <a:t>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155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(40.79)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0107988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g.      Hearing problem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320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(25.28)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224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(25.28)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96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(25.26)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584039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h.      Weakness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698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(55.13)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473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(53.39)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225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(59.21</a:t>
                      </a:r>
                      <a:r>
                        <a:rPr lang="en-IN" sz="1800" u="none" strike="noStrike" dirty="0">
                          <a:effectLst/>
                        </a:rPr>
                        <a:t>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9534197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i.        Heart problem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69 (5.45)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48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(5.42)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21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(5.53)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3105163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j.        Kidney problem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38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(3.00)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32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(3.61)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6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(1.58)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2230866"/>
                  </a:ext>
                </a:extLst>
              </a:tr>
              <a:tr h="527076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>
                          <a:effectLst/>
                        </a:rPr>
                        <a:t>k.       Difficulty- micturition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20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(1.58)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15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(1.69)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5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(1.32)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0064931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l.        Acidity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240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(18.96)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168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(18.96)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72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(18.95)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4639545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m.    Constipation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183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(14.45)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128 (14.45)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55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(14.47)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0154641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>
                          <a:effectLst/>
                        </a:rPr>
                        <a:t>n.      Low back pain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673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(53.16)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429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(48.42)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244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(64.21)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7083240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o.      Neck pain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447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(35.31)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279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(31.49)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168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(44.21)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8187077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i="0" u="none" strike="noStrike">
                          <a:effectLst/>
                        </a:rPr>
                        <a:t>p.      Shoulder pain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i="0" u="none" strike="noStrike" dirty="0">
                          <a:effectLst/>
                        </a:rPr>
                        <a:t>499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i="0" u="none" strike="noStrike" dirty="0">
                          <a:effectLst/>
                        </a:rPr>
                        <a:t>(39.41)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i="0" u="none" strike="noStrike" dirty="0">
                          <a:effectLst/>
                        </a:rPr>
                        <a:t>317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i="0" u="none" strike="noStrike" dirty="0">
                          <a:effectLst/>
                        </a:rPr>
                        <a:t>(35.78)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i="0" u="none" strike="noStrike" dirty="0">
                          <a:effectLst/>
                        </a:rPr>
                        <a:t>182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i="0" u="none" strike="noStrike" dirty="0">
                          <a:effectLst/>
                        </a:rPr>
                        <a:t>(47.89</a:t>
                      </a:r>
                      <a:r>
                        <a:rPr lang="en-IN" sz="1800" i="0" u="none" strike="noStrike" dirty="0">
                          <a:effectLst/>
                        </a:rPr>
                        <a:t>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1150625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q.      Knee pain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832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(65.71)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548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(61.85)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284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(74.74)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7499605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>
                          <a:effectLst/>
                        </a:rPr>
                        <a:t>r.       Multiple joint pain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714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(56.39</a:t>
                      </a:r>
                      <a:r>
                        <a:rPr lang="en-IN" sz="1800" u="none" strike="noStrike" dirty="0">
                          <a:effectLst/>
                        </a:rPr>
                        <a:t>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462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(52.14)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u="none" strike="noStrike" dirty="0">
                          <a:effectLst/>
                        </a:rPr>
                        <a:t>252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b="1" u="none" strike="noStrike" dirty="0">
                          <a:effectLst/>
                        </a:rPr>
                        <a:t>(66.32)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1478838"/>
                  </a:ext>
                </a:extLst>
              </a:tr>
              <a:tr h="268035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>
                          <a:effectLst/>
                        </a:rPr>
                        <a:t>s.      Dental problem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296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(23.38)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211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(23.81)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85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(22.37)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2403373"/>
                  </a:ext>
                </a:extLst>
              </a:tr>
              <a:tr h="527076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>
                          <a:effectLst/>
                        </a:rPr>
                        <a:t>t.      Numbness in extremity 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118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(9.32)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81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(9.14)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</a:rPr>
                        <a:t>37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u="none" strike="noStrike" dirty="0">
                          <a:effectLst/>
                        </a:rPr>
                        <a:t>(9.74)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639658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04B2AC0-87D0-42CF-8C63-5BC1FC685C7D}"/>
              </a:ext>
            </a:extLst>
          </p:cNvPr>
          <p:cNvSpPr txBox="1"/>
          <p:nvPr/>
        </p:nvSpPr>
        <p:spPr>
          <a:xfrm>
            <a:off x="6780628" y="4403188"/>
            <a:ext cx="4943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Burden of most of the Age-Related Diseases</a:t>
            </a:r>
          </a:p>
          <a:p>
            <a:r>
              <a:rPr lang="en-US" sz="2000" b="1" dirty="0">
                <a:solidFill>
                  <a:schemeClr val="accent2"/>
                </a:solidFill>
              </a:rPr>
              <a:t> is quite high in this population. Women seem have more MSDs. </a:t>
            </a:r>
            <a:endParaRPr lang="en-IN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5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3F135E2-A72C-4D6D-ACF9-0AA4489C7169}"/>
              </a:ext>
            </a:extLst>
          </p:cNvPr>
          <p:cNvSpPr/>
          <p:nvPr/>
        </p:nvSpPr>
        <p:spPr>
          <a:xfrm>
            <a:off x="-12339" y="6395473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D2D79-84B5-43C1-8FD6-8BAC7332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10" y="190211"/>
            <a:ext cx="10537874" cy="713758"/>
          </a:xfrm>
        </p:spPr>
        <p:txBody>
          <a:bodyPr/>
          <a:lstStyle/>
          <a:p>
            <a:r>
              <a:rPr lang="en-US" dirty="0"/>
              <a:t>Results </a:t>
            </a:r>
            <a:endParaRPr lang="en-IN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3750344-CBEA-4E8A-9C63-755CA995B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25950"/>
              </p:ext>
            </p:extLst>
          </p:nvPr>
        </p:nvGraphicFramePr>
        <p:xfrm>
          <a:off x="253219" y="1364565"/>
          <a:ext cx="4994030" cy="47548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71796">
                  <a:extLst>
                    <a:ext uri="{9D8B030D-6E8A-4147-A177-3AD203B41FA5}">
                      <a16:colId xmlns:a16="http://schemas.microsoft.com/office/drawing/2014/main" val="1738451822"/>
                    </a:ext>
                  </a:extLst>
                </a:gridCol>
                <a:gridCol w="810222">
                  <a:extLst>
                    <a:ext uri="{9D8B030D-6E8A-4147-A177-3AD203B41FA5}">
                      <a16:colId xmlns:a16="http://schemas.microsoft.com/office/drawing/2014/main" val="1475117582"/>
                    </a:ext>
                  </a:extLst>
                </a:gridCol>
                <a:gridCol w="956603">
                  <a:extLst>
                    <a:ext uri="{9D8B030D-6E8A-4147-A177-3AD203B41FA5}">
                      <a16:colId xmlns:a16="http://schemas.microsoft.com/office/drawing/2014/main" val="4001154914"/>
                    </a:ext>
                  </a:extLst>
                </a:gridCol>
                <a:gridCol w="998806">
                  <a:extLst>
                    <a:ext uri="{9D8B030D-6E8A-4147-A177-3AD203B41FA5}">
                      <a16:colId xmlns:a16="http://schemas.microsoft.com/office/drawing/2014/main" val="1348958088"/>
                    </a:ext>
                  </a:extLst>
                </a:gridCol>
                <a:gridCol w="956603">
                  <a:extLst>
                    <a:ext uri="{9D8B030D-6E8A-4147-A177-3AD203B41FA5}">
                      <a16:colId xmlns:a16="http://schemas.microsoft.com/office/drawing/2014/main" val="940103625"/>
                    </a:ext>
                  </a:extLst>
                </a:gridCol>
              </a:tblGrid>
              <a:tr h="285361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Gender Wise Categorical Data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494381"/>
                  </a:ext>
                </a:extLst>
              </a:tr>
              <a:tr h="583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Physical Issue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Men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Women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 Value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8306217"/>
                  </a:ext>
                </a:extLst>
              </a:tr>
              <a:tr h="285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Count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886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1266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664680"/>
                  </a:ext>
                </a:extLst>
              </a:tr>
              <a:tr h="596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Cough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36.56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30.52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34.75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0.039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1186530"/>
                  </a:ext>
                </a:extLst>
              </a:tr>
              <a:tr h="596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Low back pain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48.41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64.21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53.15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1131535"/>
                  </a:ext>
                </a:extLst>
              </a:tr>
              <a:tr h="617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Neck Pain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31.48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44.21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35.30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5694722"/>
                  </a:ext>
                </a:extLst>
              </a:tr>
              <a:tr h="596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Shoulder Pain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35.77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47.89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39.41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820956"/>
                  </a:ext>
                </a:extLst>
              </a:tr>
              <a:tr h="596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Knee Pain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61.73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74.73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65.63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5127914"/>
                  </a:ext>
                </a:extLst>
              </a:tr>
              <a:tr h="596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Multiple Joint Pain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52.14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66.31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56.39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451589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A5AB3-5E97-4A5D-A16E-2F7BA1A2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15</a:t>
            </a:fld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FA15EF-91BF-4D92-98D6-5710B91D25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2E7BF2-375B-4710-8454-07DDE4B27244}"/>
              </a:ext>
            </a:extLst>
          </p:cNvPr>
          <p:cNvSpPr txBox="1"/>
          <p:nvPr/>
        </p:nvSpPr>
        <p:spPr>
          <a:xfrm>
            <a:off x="7605553" y="3221501"/>
            <a:ext cx="38838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After applying statistical tests it was observed that, prevalence of various </a:t>
            </a:r>
            <a:r>
              <a:rPr lang="en-US" sz="2400" b="1" dirty="0" err="1"/>
              <a:t>Musculo</a:t>
            </a:r>
            <a:r>
              <a:rPr lang="en-US" sz="2400" b="1" dirty="0"/>
              <a:t>-skeletal disorders were significantly higher among women. 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535952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427BC46-A9B1-4366-966F-664AC0AEB32F}"/>
              </a:ext>
            </a:extLst>
          </p:cNvPr>
          <p:cNvSpPr/>
          <p:nvPr/>
        </p:nvSpPr>
        <p:spPr>
          <a:xfrm>
            <a:off x="-12339" y="6395473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88144D-1D66-4C27-95E3-53F63C97CC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994AFE8-C1E5-48DB-B0B9-1C1B91B942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366021"/>
              </p:ext>
            </p:extLst>
          </p:nvPr>
        </p:nvGraphicFramePr>
        <p:xfrm>
          <a:off x="0" y="589830"/>
          <a:ext cx="8173329" cy="6145026"/>
        </p:xfrm>
        <a:graphic>
          <a:graphicData uri="http://schemas.openxmlformats.org/drawingml/2006/table">
            <a:tbl>
              <a:tblPr firstRow="1" firstCol="1" bandRow="1"/>
              <a:tblGrid>
                <a:gridCol w="2267871">
                  <a:extLst>
                    <a:ext uri="{9D8B030D-6E8A-4147-A177-3AD203B41FA5}">
                      <a16:colId xmlns:a16="http://schemas.microsoft.com/office/drawing/2014/main" val="3512878684"/>
                    </a:ext>
                  </a:extLst>
                </a:gridCol>
                <a:gridCol w="1046709">
                  <a:extLst>
                    <a:ext uri="{9D8B030D-6E8A-4147-A177-3AD203B41FA5}">
                      <a16:colId xmlns:a16="http://schemas.microsoft.com/office/drawing/2014/main" val="3376978265"/>
                    </a:ext>
                  </a:extLst>
                </a:gridCol>
                <a:gridCol w="908073">
                  <a:extLst>
                    <a:ext uri="{9D8B030D-6E8A-4147-A177-3AD203B41FA5}">
                      <a16:colId xmlns:a16="http://schemas.microsoft.com/office/drawing/2014/main" val="3853658481"/>
                    </a:ext>
                  </a:extLst>
                </a:gridCol>
                <a:gridCol w="998807">
                  <a:extLst>
                    <a:ext uri="{9D8B030D-6E8A-4147-A177-3AD203B41FA5}">
                      <a16:colId xmlns:a16="http://schemas.microsoft.com/office/drawing/2014/main" val="3257067558"/>
                    </a:ext>
                  </a:extLst>
                </a:gridCol>
                <a:gridCol w="956603">
                  <a:extLst>
                    <a:ext uri="{9D8B030D-6E8A-4147-A177-3AD203B41FA5}">
                      <a16:colId xmlns:a16="http://schemas.microsoft.com/office/drawing/2014/main" val="2427826448"/>
                    </a:ext>
                  </a:extLst>
                </a:gridCol>
                <a:gridCol w="1125415">
                  <a:extLst>
                    <a:ext uri="{9D8B030D-6E8A-4147-A177-3AD203B41FA5}">
                      <a16:colId xmlns:a16="http://schemas.microsoft.com/office/drawing/2014/main" val="2671044595"/>
                    </a:ext>
                  </a:extLst>
                </a:gridCol>
                <a:gridCol w="869851">
                  <a:extLst>
                    <a:ext uri="{9D8B030D-6E8A-4147-A177-3AD203B41FA5}">
                      <a16:colId xmlns:a16="http://schemas.microsoft.com/office/drawing/2014/main" val="3378877552"/>
                    </a:ext>
                  </a:extLst>
                </a:gridCol>
              </a:tblGrid>
              <a:tr h="23706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Health phenomenon 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General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OBC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 Total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Significance Value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00197"/>
                  </a:ext>
                </a:extLst>
              </a:tr>
              <a:tr h="23706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192812"/>
                  </a:ext>
                </a:extLst>
              </a:tr>
              <a:tr h="25916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1266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115111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BP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28.00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19.40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17.40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12.90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16.90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814346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Eye Problem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56.00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37.60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37.00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41.90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43.00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14091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Hearing Problem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36.20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23.60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20.70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23.30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25.30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0.001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13787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LBP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53.60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46.40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57.60</a:t>
                      </a:r>
                      <a:endParaRPr lang="en-IN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54.70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53.20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0.125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340338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Neck Pain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40.10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25.30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21.70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38.90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35.30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444532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Shoulder Pain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47.30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32.90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27.20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40.80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39.40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0.001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59431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Regular Medication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47.80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30.80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28.30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23.20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29.00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69333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Financial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prob_Medic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33.3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18.10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22.80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16.30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19.90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798535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help for buying drugs 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35.70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19.80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26.10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16.40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20.90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259922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Hospitalized in last 1 yr 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35.70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43.00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20.70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27.00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31.00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7377"/>
                  </a:ext>
                </a:extLst>
              </a:tr>
              <a:tr h="485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preference of health system (believe in govt HS)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52.20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35.40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32.60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47.50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44.90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960837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chewing tobacco 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23.70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13.50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6.50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14.90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15.50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442385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Bidi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19.30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29.50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17.40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30.10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27.30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0.002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064137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Alcohol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14.00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5.50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5.40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14.00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11.80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0.001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216770"/>
                  </a:ext>
                </a:extLst>
              </a:tr>
              <a:tr h="3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Walking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62.80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57.80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46.70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63.00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60.80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0.016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0445" marR="3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771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FCB23-EB86-4FC3-9C4D-0C0DDB42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z="1600" smtClean="0"/>
              <a:t>16</a:t>
            </a:fld>
            <a:endParaRPr lang="en-IN" sz="16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76C014-4911-451F-BBFF-5881501D946D}"/>
              </a:ext>
            </a:extLst>
          </p:cNvPr>
          <p:cNvSpPr txBox="1"/>
          <p:nvPr/>
        </p:nvSpPr>
        <p:spPr>
          <a:xfrm>
            <a:off x="8932985" y="1252025"/>
            <a:ext cx="274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All the medical intervention dependent phenomenon were higher among general casts. More elderly from general casts are on medication compared to other casts. 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513759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FADFB85-19E0-4C44-ABE6-195A58CB9B3B}"/>
              </a:ext>
            </a:extLst>
          </p:cNvPr>
          <p:cNvSpPr/>
          <p:nvPr/>
        </p:nvSpPr>
        <p:spPr>
          <a:xfrm>
            <a:off x="-12339" y="6468614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4D613B-36A4-4EC1-8F4A-925CCB5B4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Lato"/>
              </a:rPr>
              <a:t>Discussion/ Conclusion </a:t>
            </a:r>
            <a:endParaRPr lang="en-IN" sz="4000" dirty="0">
              <a:latin typeface="Lato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695DB-A098-4AFF-8E10-64A00469B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ato"/>
              </a:rPr>
              <a:t>Awareness about most of the welfare schemes is very low </a:t>
            </a:r>
          </a:p>
          <a:p>
            <a:r>
              <a:rPr lang="en-US" dirty="0">
                <a:latin typeface="Lato"/>
              </a:rPr>
              <a:t>Female gender and lower caste adds to the vulnerability</a:t>
            </a:r>
          </a:p>
          <a:p>
            <a:r>
              <a:rPr lang="en-US" dirty="0">
                <a:latin typeface="Lato"/>
              </a:rPr>
              <a:t>Elderly are heavily burdened with ARDs and have higher barriers to health care </a:t>
            </a:r>
          </a:p>
          <a:p>
            <a:r>
              <a:rPr lang="en-US" dirty="0">
                <a:latin typeface="Lato"/>
              </a:rPr>
              <a:t>Burden of various health ailments was higher among lower casts</a:t>
            </a:r>
            <a:r>
              <a:rPr lang="en-US" dirty="0">
                <a:solidFill>
                  <a:srgbClr val="FF0000"/>
                </a:solidFill>
                <a:latin typeface="Lato"/>
              </a:rPr>
              <a:t> </a:t>
            </a:r>
            <a:r>
              <a:rPr lang="en-US" dirty="0">
                <a:latin typeface="Lato"/>
              </a:rPr>
              <a:t>of society. MSDs are higher among women. </a:t>
            </a:r>
          </a:p>
          <a:p>
            <a:r>
              <a:rPr lang="en-US" dirty="0">
                <a:latin typeface="Lato"/>
              </a:rPr>
              <a:t>This is likely to be due to harsh working and lifestyle conditions as well as low social determinants. </a:t>
            </a:r>
            <a:endParaRPr lang="en-IN" dirty="0">
              <a:latin typeface="Lato"/>
            </a:endParaRPr>
          </a:p>
          <a:p>
            <a:endParaRPr lang="en-IN" dirty="0">
              <a:latin typeface="Lato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38794-6761-4DD5-91DD-F941CA07C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>
                <a:latin typeface="Lato"/>
              </a:rPr>
              <a:t>17</a:t>
            </a:fld>
            <a:endParaRPr lang="en-IN">
              <a:latin typeface="La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2BCFB4-9B99-4E82-AEB0-58DB930BD5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021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DC6B3-B849-4179-A8BC-9FF49D40F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B1A76-1415-4E5D-9082-3EBB0B7E2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37985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Office of the Registrar General, India. Provisional Population Totals, Paper‑1 of 2011. New Delhi: Office of the Registrar General and the Census Commissioner of India, Ministry of Home Affairs, Government of India, Office of the Registrar General, India; 2011. Available from: </a:t>
            </a:r>
            <a:r>
              <a:rPr lang="en-US" dirty="0">
                <a:hlinkClick r:id="rId2"/>
              </a:rPr>
              <a:t>http://www.censusindia.gov.in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Alam</a:t>
            </a:r>
            <a:r>
              <a:rPr lang="en-US" dirty="0"/>
              <a:t> M, James KS, </a:t>
            </a:r>
            <a:r>
              <a:rPr lang="en-US" dirty="0" err="1"/>
              <a:t>Giridhar</a:t>
            </a:r>
            <a:r>
              <a:rPr lang="en-US" dirty="0"/>
              <a:t> G, </a:t>
            </a:r>
            <a:r>
              <a:rPr lang="en-US" dirty="0" err="1"/>
              <a:t>Sathyanarayana</a:t>
            </a:r>
            <a:r>
              <a:rPr lang="en-US" dirty="0"/>
              <a:t> KM, Kumar S. Report on the Status of Elderly in Select States of India 2011, Building Knowledge‑base on Population Ageing in India. New </a:t>
            </a:r>
            <a:r>
              <a:rPr lang="en-US" dirty="0" err="1"/>
              <a:t>Delhi:United</a:t>
            </a:r>
            <a:r>
              <a:rPr lang="en-US" dirty="0"/>
              <a:t> Nations Population Fund; 2012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National Policy for Senior Citizens‑2011. Ministry of Social Justice and Empowerment, Government of India. Available from: </a:t>
            </a:r>
            <a:r>
              <a:rPr lang="en-US" dirty="0">
                <a:hlinkClick r:id="rId3"/>
              </a:rPr>
              <a:t>http://socialjustice.nic.in/writereaddata/UploadFile/dnpsc.pdf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Caring for Our Elders: Early Responses. India Ageing Report. United Nations Population Fund (UNFPA) and Government of India. 2017.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Elderly in India‑Report. Central Statistics Office, Ministry of Statistics and </a:t>
            </a:r>
            <a:r>
              <a:rPr lang="en-US" dirty="0" err="1"/>
              <a:t>Programme</a:t>
            </a:r>
            <a:r>
              <a:rPr lang="en-US" dirty="0"/>
              <a:t> Implementation. Government of India. 2016.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7B108-A3AE-4A05-BCDD-9D40B21D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2406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667" y="2209952"/>
            <a:ext cx="5066666" cy="121904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-41661"/>
            <a:ext cx="12192000" cy="913858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-12339" y="6395473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562667" y="3429000"/>
            <a:ext cx="5773658" cy="128587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1600" b="1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Mailing Address: </a:t>
            </a:r>
            <a:endParaRPr lang="en-GB" sz="12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IN" sz="1400" baseline="300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Floor, Galore Tech </a:t>
            </a:r>
            <a:r>
              <a:rPr lang="en-IN" sz="1400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Lohia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Jain, </a:t>
            </a:r>
            <a:r>
              <a:rPr lang="en-GB" sz="1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LMD Chowk, </a:t>
            </a:r>
            <a:r>
              <a:rPr lang="en-IN" sz="1400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Bavdhan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Pune – 411021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1400" b="1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ajadhav@vikasanvesh.in </a:t>
            </a:r>
            <a:endParaRPr lang="en-GB" sz="1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1400" b="1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Website: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www.vikasanvesh.in </a:t>
            </a:r>
            <a:endParaRPr lang="en-GB" sz="1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3DBF01-B663-4054-8E82-A094F0AA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8791-6E80-41A9-A34C-33EF060132C6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828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D91355D-2A15-435A-A41B-8556C53B52E0}"/>
              </a:ext>
            </a:extLst>
          </p:cNvPr>
          <p:cNvSpPr/>
          <p:nvPr/>
        </p:nvSpPr>
        <p:spPr>
          <a:xfrm>
            <a:off x="-12339" y="6395473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44E1E4-D84A-4AFE-9DAD-CCDC42080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3759"/>
          </a:xfrm>
        </p:spPr>
        <p:txBody>
          <a:bodyPr/>
          <a:lstStyle/>
          <a:p>
            <a:r>
              <a:rPr lang="en-US" dirty="0">
                <a:latin typeface="Lato"/>
              </a:rPr>
              <a:t>Introduction </a:t>
            </a:r>
            <a:endParaRPr lang="en-IN" dirty="0">
              <a:latin typeface="Lato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8132F-E530-4D96-8839-DF198E20A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1852"/>
            <a:ext cx="11049000" cy="454958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Lato"/>
              </a:rPr>
              <a:t>By 2050, elderly population will be close to 19%, and in the same period, India’s annual growth rate of the elderly will cross national annual growth rate.[1, 2]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ato"/>
              </a:rPr>
              <a:t>In the period 2000–2050, the total population of India will grow by 55%, but the elderly population will increase by 326% and those in the age group of 80 years and above by 700%.[3]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ato"/>
              </a:rPr>
              <a:t>Longevity ≠ better quality of life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ato"/>
              </a:rPr>
              <a:t>Life expectancy at the age of 60 years, in India, is 17 years for men and 19 years for women. [4]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B437C6-3F28-4191-8CCA-A815A0F6F1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B8893-7221-4F08-ABA0-60029257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>
                <a:latin typeface="Lato"/>
              </a:rPr>
              <a:t>2</a:t>
            </a:fld>
            <a:endParaRPr lang="en-IN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9804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D3880-0AE9-4B47-AF30-EE4DE1E1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"/>
              </a:rPr>
              <a:t>Introduction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70F33-D839-48DF-95E0-C444CEDEC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9511" cy="43513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Lato"/>
              </a:rPr>
              <a:t>Old‑age dependency ratio (OADR) is the ratio of older dependents (age 64+) to the working‑age (15–64) population, and it is indicative of the burden related to the care of the elderly. India has OADR of 14.2 elderly (64+) for a working‑age population of 100 (range-19.6 to 10.4) [5]</a:t>
            </a:r>
            <a:endParaRPr lang="en-IN" sz="2400" dirty="0">
              <a:latin typeface="Lato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Lato"/>
              </a:rPr>
              <a:t>NCDs burden-  Around 64.8% of the elderly are suffering from some or the other NCD,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ato"/>
              </a:rPr>
              <a:t>Disability rates- 51.8 per 1,000 for the elderly and 84.1 per 1,000 for the 80-plus population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ato"/>
              </a:rPr>
              <a:t>Around half of the elderly face some form of abuse in India.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69442-8921-4D46-973A-D301C3F65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3</a:t>
            </a:fld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2F3CAF-BAE7-438E-A346-E9A47CCB5639}"/>
              </a:ext>
            </a:extLst>
          </p:cNvPr>
          <p:cNvSpPr/>
          <p:nvPr/>
        </p:nvSpPr>
        <p:spPr>
          <a:xfrm>
            <a:off x="-12339" y="6395473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133FF-7191-4298-AC2D-8D089303A0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1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3B6CA-781E-4DC3-BF14-748216767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age as additional layer of vulnerability 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BF34DC-2FB3-4E5C-AFFE-C5955981DC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5107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EA29F-8C71-4D41-BC44-046AA3D4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4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1BDE58-8CCC-4CD0-B0C7-9520451C97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0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D91355D-2A15-435A-A41B-8556C53B52E0}"/>
              </a:ext>
            </a:extLst>
          </p:cNvPr>
          <p:cNvSpPr/>
          <p:nvPr/>
        </p:nvSpPr>
        <p:spPr>
          <a:xfrm>
            <a:off x="-12339" y="6395473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44E1E4-D84A-4AFE-9DAD-CCDC42080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6437"/>
            <a:ext cx="10515600" cy="858129"/>
          </a:xfrm>
        </p:spPr>
        <p:txBody>
          <a:bodyPr/>
          <a:lstStyle/>
          <a:p>
            <a:r>
              <a:rPr lang="en-US" dirty="0">
                <a:latin typeface="Lato"/>
              </a:rPr>
              <a:t>Study objectives </a:t>
            </a:r>
            <a:endParaRPr lang="en-IN" dirty="0">
              <a:latin typeface="Lato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8132F-E530-4D96-8839-DF198E20A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9407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Lato"/>
              </a:rPr>
              <a:t>To understand the disease burden in the study population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ato"/>
              </a:rPr>
              <a:t>To know the status of access to health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ato"/>
              </a:rPr>
              <a:t>To know the awareness levels related to various elderly welfare schemes among the beneficiaries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ato"/>
              </a:rPr>
              <a:t>To examine the vulnerability of elderly from some socio-demographic factors </a:t>
            </a:r>
          </a:p>
          <a:p>
            <a:pPr>
              <a:spcAft>
                <a:spcPts val="600"/>
              </a:spcAft>
            </a:pPr>
            <a:endParaRPr lang="en-IN" sz="2400" dirty="0">
              <a:latin typeface="Lato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B437C6-3F28-4191-8CCA-A815A0F6F1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B8893-7221-4F08-ABA0-60029257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>
                <a:latin typeface="Lato"/>
              </a:rPr>
              <a:t>5</a:t>
            </a:fld>
            <a:endParaRPr lang="en-IN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23785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B269301-58A4-4A1C-9213-C70B42D3C251}"/>
              </a:ext>
            </a:extLst>
          </p:cNvPr>
          <p:cNvSpPr/>
          <p:nvPr/>
        </p:nvSpPr>
        <p:spPr>
          <a:xfrm>
            <a:off x="-12339" y="6395473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3433FE-ECFF-4DC9-86B7-C6B7EB947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"/>
              </a:rPr>
              <a:t>Methodology </a:t>
            </a:r>
            <a:endParaRPr lang="en-IN" dirty="0">
              <a:latin typeface="Lato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EDE3B-59BA-4223-9FD2-6EE6DDD05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Lato"/>
              </a:rPr>
              <a:t>It was a cross-sectional study </a:t>
            </a:r>
          </a:p>
          <a:p>
            <a:r>
              <a:rPr lang="en-US" dirty="0">
                <a:latin typeface="Lato"/>
              </a:rPr>
              <a:t>Done in 84 villages in four districts of Rajasthan- Udaipur, </a:t>
            </a:r>
            <a:r>
              <a:rPr lang="en-US" dirty="0" err="1">
                <a:latin typeface="Lato"/>
              </a:rPr>
              <a:t>Banswara</a:t>
            </a:r>
            <a:r>
              <a:rPr lang="en-US" dirty="0">
                <a:latin typeface="Lato"/>
              </a:rPr>
              <a:t>, </a:t>
            </a:r>
            <a:r>
              <a:rPr lang="en-US" dirty="0" err="1">
                <a:latin typeface="Lato"/>
              </a:rPr>
              <a:t>Rajasmand</a:t>
            </a:r>
            <a:r>
              <a:rPr lang="en-US" dirty="0">
                <a:latin typeface="Lato"/>
              </a:rPr>
              <a:t>, Bhilwara </a:t>
            </a:r>
          </a:p>
          <a:p>
            <a:r>
              <a:rPr lang="en-US" dirty="0">
                <a:latin typeface="Lato"/>
              </a:rPr>
              <a:t>From each village five to 25 elderly were selected depending upon population weightage, making the total sample size 1266. Stratified random sampling was used with village tola/ colony as a strata. </a:t>
            </a:r>
          </a:p>
          <a:p>
            <a:r>
              <a:rPr lang="en-US" dirty="0">
                <a:latin typeface="Lato"/>
              </a:rPr>
              <a:t>Inclusion criteria was age 60 years or above. </a:t>
            </a:r>
          </a:p>
          <a:p>
            <a:r>
              <a:rPr lang="en-US" dirty="0">
                <a:latin typeface="Lato"/>
              </a:rPr>
              <a:t>Data was captured through pre-tested questionnaire which was filled by trained Masters’ students of IIM- Udaipur. </a:t>
            </a:r>
          </a:p>
          <a:p>
            <a:r>
              <a:rPr lang="en-US" dirty="0">
                <a:latin typeface="Lato"/>
              </a:rPr>
              <a:t>Care was taken to incorporate all the casts, classes and sections in the villages. Verbal consent was taken from each participant. </a:t>
            </a:r>
            <a:endParaRPr lang="en-IN" dirty="0">
              <a:latin typeface="Lato"/>
            </a:endParaRPr>
          </a:p>
          <a:p>
            <a:endParaRPr lang="en-IN" dirty="0">
              <a:latin typeface="Lato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D778A-C9FD-4BB4-8E10-656168435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>
                <a:latin typeface="Lato"/>
              </a:rPr>
              <a:t>6</a:t>
            </a:fld>
            <a:endParaRPr lang="en-IN">
              <a:latin typeface="La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D9045A-4AA9-41F8-9C4B-F2CF87A29A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69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2DE1F38-DAA0-4438-82C6-009E346DEB7A}"/>
              </a:ext>
            </a:extLst>
          </p:cNvPr>
          <p:cNvSpPr/>
          <p:nvPr/>
        </p:nvSpPr>
        <p:spPr>
          <a:xfrm>
            <a:off x="-12339" y="6395473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4C381A-A82E-41D0-8581-DB0674BE0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location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02E37-C624-42CF-B7F8-5A5EF970E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Rajasthan has 7.5% of population (5112000), which is 60 or above and 76.76% of them live in rural areas. High migration and poverty. 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B3D70-7FBC-4432-A582-7650D97E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7</a:t>
            </a:fld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AFD2D4-4A87-4869-B8C3-2DAB62A6E9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619FE6-A631-45EB-8D49-78D63A764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078883"/>
            <a:ext cx="5715000" cy="5733885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DC72995-70DF-48FA-8A72-8025408A1FC9}"/>
              </a:ext>
            </a:extLst>
          </p:cNvPr>
          <p:cNvSpPr/>
          <p:nvPr/>
        </p:nvSpPr>
        <p:spPr>
          <a:xfrm>
            <a:off x="8610600" y="5359930"/>
            <a:ext cx="840545" cy="7257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78C3BED-7A35-42C3-BFBB-D0E56639AEB6}"/>
              </a:ext>
            </a:extLst>
          </p:cNvPr>
          <p:cNvSpPr/>
          <p:nvPr/>
        </p:nvSpPr>
        <p:spPr>
          <a:xfrm>
            <a:off x="9298745" y="4571999"/>
            <a:ext cx="970670" cy="5738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ABDB7A-981F-4379-8D82-8F9FCFF61E07}"/>
              </a:ext>
            </a:extLst>
          </p:cNvPr>
          <p:cNvSpPr/>
          <p:nvPr/>
        </p:nvSpPr>
        <p:spPr>
          <a:xfrm>
            <a:off x="9298745" y="6176964"/>
            <a:ext cx="703384" cy="5445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8D856DE-5255-45D1-B799-4DD46814AEAC}"/>
              </a:ext>
            </a:extLst>
          </p:cNvPr>
          <p:cNvSpPr/>
          <p:nvPr/>
        </p:nvSpPr>
        <p:spPr>
          <a:xfrm>
            <a:off x="8917745" y="4922369"/>
            <a:ext cx="703384" cy="5445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5928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378552-F9F3-4E4D-B5D9-783D21F6D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8</a:t>
            </a:fld>
            <a:endParaRPr lang="en-IN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0DFD0EB-1F84-4EA9-A3CE-FDC11C1BE6F0}"/>
              </a:ext>
            </a:extLst>
          </p:cNvPr>
          <p:cNvGraphicFramePr>
            <a:graphicFrameLocks/>
          </p:cNvGraphicFramePr>
          <p:nvPr/>
        </p:nvGraphicFramePr>
        <p:xfrm>
          <a:off x="0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4EF6B6B-DC15-4519-A1B4-73D6DD1077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392283"/>
              </p:ext>
            </p:extLst>
          </p:nvPr>
        </p:nvGraphicFramePr>
        <p:xfrm>
          <a:off x="12895" y="4114800"/>
          <a:ext cx="412652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795EE45-040A-42AB-8C8A-A2BFD5D7927B}"/>
              </a:ext>
            </a:extLst>
          </p:cNvPr>
          <p:cNvGraphicFramePr>
            <a:graphicFrameLocks/>
          </p:cNvGraphicFramePr>
          <p:nvPr/>
        </p:nvGraphicFramePr>
        <p:xfrm>
          <a:off x="7849772" y="0"/>
          <a:ext cx="43422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D6F56FA-DC5B-45D9-9DF1-7C5C568435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728150"/>
              </p:ext>
            </p:extLst>
          </p:nvPr>
        </p:nvGraphicFramePr>
        <p:xfrm>
          <a:off x="8159261" y="4114800"/>
          <a:ext cx="401984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4649370-2CA8-4917-9E38-ED7CEE140F58}"/>
              </a:ext>
            </a:extLst>
          </p:cNvPr>
          <p:cNvSpPr txBox="1"/>
          <p:nvPr/>
        </p:nvSpPr>
        <p:spPr>
          <a:xfrm>
            <a:off x="4712090" y="464234"/>
            <a:ext cx="3137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/>
              <a:t>DEMOGRAPHIC DETAILS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751106-366D-45CC-87E8-9D2DF6FFC151}"/>
              </a:ext>
            </a:extLst>
          </p:cNvPr>
          <p:cNvSpPr txBox="1"/>
          <p:nvPr/>
        </p:nvSpPr>
        <p:spPr>
          <a:xfrm>
            <a:off x="4951827" y="3244334"/>
            <a:ext cx="2419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/>
              <a:t>Mean Age: 67 years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9782747-533D-46E6-9708-65CCED5B82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726261"/>
              </p:ext>
            </p:extLst>
          </p:nvPr>
        </p:nvGraphicFramePr>
        <p:xfrm>
          <a:off x="4139417" y="4114800"/>
          <a:ext cx="40198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298101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D8B-96E7-46A7-9F79-5F251AA25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 details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AF266-B0E0-4C1D-A4EF-55314045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Average number of living children- 4.00/ per person (National average- 2.3) </a:t>
            </a:r>
          </a:p>
          <a:p>
            <a:r>
              <a:rPr lang="en-US" dirty="0"/>
              <a:t>Highest education among their children- </a:t>
            </a:r>
          </a:p>
          <a:p>
            <a:pPr lvl="1"/>
            <a:r>
              <a:rPr lang="en-US" dirty="0"/>
              <a:t>0- 136, less than 5</a:t>
            </a:r>
            <a:r>
              <a:rPr lang="en-US" baseline="30000" dirty="0"/>
              <a:t>th</a:t>
            </a:r>
            <a:r>
              <a:rPr lang="en-US" dirty="0"/>
              <a:t>-183, less than 10</a:t>
            </a:r>
            <a:r>
              <a:rPr lang="en-US" baseline="30000" dirty="0"/>
              <a:t>th</a:t>
            </a:r>
            <a:r>
              <a:rPr lang="en-US" dirty="0"/>
              <a:t> – 170, graduation- 131 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939BD0-F23A-4A18-AE3F-C694AF2C4792}"/>
              </a:ext>
            </a:extLst>
          </p:cNvPr>
          <p:cNvSpPr/>
          <p:nvPr/>
        </p:nvSpPr>
        <p:spPr>
          <a:xfrm>
            <a:off x="-12339" y="6468614"/>
            <a:ext cx="12216678" cy="476595"/>
          </a:xfrm>
          <a:prstGeom prst="rect">
            <a:avLst/>
          </a:prstGeom>
          <a:solidFill>
            <a:srgbClr val="EBB66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9E7C56-5376-4AC6-AE1D-EDE0F07156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19" y="151088"/>
            <a:ext cx="1136378" cy="71375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57D91-1E42-4999-83C2-2F4A6401A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89F1-8289-4B8A-8DDB-85955DF1A41D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422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1874</Words>
  <Application>Microsoft Office PowerPoint</Application>
  <PresentationFormat>Widescreen</PresentationFormat>
  <Paragraphs>595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Corbel</vt:lpstr>
      <vt:lpstr>Lato</vt:lpstr>
      <vt:lpstr>Office Theme</vt:lpstr>
      <vt:lpstr>PowerPoint Presentation</vt:lpstr>
      <vt:lpstr>Introduction </vt:lpstr>
      <vt:lpstr>Introduction </vt:lpstr>
      <vt:lpstr>Old age as additional layer of vulnerability </vt:lpstr>
      <vt:lpstr>Study objectives </vt:lpstr>
      <vt:lpstr>Methodology </vt:lpstr>
      <vt:lpstr>Study location</vt:lpstr>
      <vt:lpstr>PowerPoint Presentation</vt:lpstr>
      <vt:lpstr>Demographic details </vt:lpstr>
      <vt:lpstr>PowerPoint Presentation</vt:lpstr>
      <vt:lpstr>Results </vt:lpstr>
      <vt:lpstr>PowerPoint Presentation</vt:lpstr>
      <vt:lpstr>PowerPoint Presentation</vt:lpstr>
      <vt:lpstr>PowerPoint Presentation</vt:lpstr>
      <vt:lpstr>Results </vt:lpstr>
      <vt:lpstr>PowerPoint Presentation</vt:lpstr>
      <vt:lpstr>Discussion/ Conclusion </vt:lpstr>
      <vt:lpstr>References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</dc:creator>
  <cp:lastModifiedBy>info</cp:lastModifiedBy>
  <cp:revision>55</cp:revision>
  <dcterms:created xsi:type="dcterms:W3CDTF">2019-11-05T13:25:48Z</dcterms:created>
  <dcterms:modified xsi:type="dcterms:W3CDTF">2019-11-08T04:51:13Z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284736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