
<file path=[Content_Types].xml><?xml version="1.0" encoding="utf-8"?>
<Types xmlns="http://schemas.openxmlformats.org/package/2006/content-types">
  <Default ContentType="image/png" Extension="png"/>
  <Default ContentType="application/vnd.openxmlformats-officedocument.oleObject" Extension="bin"/>
  <Default ContentType="image/jpeg" Extension="jpeg"/>
  <Default ContentType="image/x-emf" Extension="emf"/>
  <Default ContentType="application/vnd.openxmlformats-package.relationships+xml" Extension="rels"/>
  <Default ContentType="application/xml" Extension="xml"/>
  <Default ContentType="image/vnd.ms-photo" Extension="wdp"/>
  <Default ContentType="application/vnd.openxmlformats-officedocument.spreadsheetml.sheet" Extension="xlsx"/>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drawingml.chart+xml" PartName="/ppt/charts/chart1.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officedocument.drawingml.chart+xml" PartName="/ppt/charts/chart2.xml"/>
  <Override ContentType="application/vnd.ms-office.chartstyle+xml" PartName="/ppt/charts/style1.xml"/>
  <Override ContentType="application/vnd.ms-office.chartcolorstyle+xml" PartName="/ppt/charts/colors1.xml"/>
  <Override ContentType="application/vnd.openxmlformats-officedocument.drawingml.chart+xml" PartName="/ppt/charts/chart3.xml"/>
  <Override ContentType="application/vnd.ms-office.chartstyle+xml" PartName="/ppt/charts/style2.xml"/>
  <Override ContentType="application/vnd.ms-office.chartcolorstyle+xml" PartName="/ppt/charts/colors2.xml"/>
  <Override ContentType="application/vnd.openxmlformats-officedocument.drawingml.chart+xml" PartName="/ppt/charts/chart4.xml"/>
  <Override ContentType="application/vnd.ms-office.chartstyle+xml" PartName="/ppt/charts/style3.xml"/>
  <Override ContentType="application/vnd.ms-office.chartcolorstyle+xml" PartName="/ppt/charts/colors3.xml"/>
  <Override ContentType="application/vnd.openxmlformats-officedocument.drawingml.chart+xml" PartName="/ppt/charts/chart5.xml"/>
  <Override ContentType="application/vnd.ms-office.chartstyle+xml" PartName="/ppt/charts/style4.xml"/>
  <Override ContentType="application/vnd.ms-office.chartcolorstyle+xml" PartName="/ppt/charts/colors4.xml"/>
  <Override ContentType="application/vnd.openxmlformats-officedocument.drawingml.chart+xml" PartName="/ppt/charts/chart6.xml"/>
  <Override ContentType="application/vnd.ms-office.chartstyle+xml" PartName="/ppt/charts/style5.xml"/>
  <Override ContentType="application/vnd.ms-office.chartcolorstyle+xml" PartName="/ppt/charts/colors5.xml"/>
  <Override ContentType="application/vnd.openxmlformats-officedocument.drawingml.chart+xml" PartName="/ppt/charts/chart7.xml"/>
  <Override ContentType="application/vnd.ms-office.chartstyle+xml" PartName="/ppt/charts/style6.xml"/>
  <Override ContentType="application/vnd.ms-office.chartcolorstyle+xml" PartName="/ppt/charts/colors6.xml"/>
  <Override ContentType="application/vnd.openxmlformats-officedocument.drawingml.chart+xml" PartName="/ppt/charts/chart8.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56" r:id="rId2"/>
    <p:sldId id="257" r:id="rId3"/>
    <p:sldId id="285" r:id="rId4"/>
    <p:sldId id="258" r:id="rId5"/>
    <p:sldId id="286" r:id="rId6"/>
    <p:sldId id="262" r:id="rId7"/>
    <p:sldId id="263" r:id="rId8"/>
    <p:sldId id="273" r:id="rId9"/>
    <p:sldId id="275" r:id="rId10"/>
    <p:sldId id="276" r:id="rId11"/>
    <p:sldId id="277" r:id="rId12"/>
    <p:sldId id="287" r:id="rId13"/>
    <p:sldId id="278" r:id="rId14"/>
    <p:sldId id="281" r:id="rId15"/>
    <p:sldId id="288" r:id="rId16"/>
    <p:sldId id="280" r:id="rId17"/>
    <p:sldId id="282" r:id="rId18"/>
    <p:sldId id="270" r:id="rId19"/>
    <p:sldId id="283" r:id="rId20"/>
    <p:sldId id="28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33"/>
    <a:srgbClr val="FF3399"/>
    <a:srgbClr val="66FF33"/>
    <a:srgbClr val="7BFD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9" d="100"/>
          <a:sy n="69" d="100"/>
        </p:scale>
        <p:origin x="14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1"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IN" sz="1200"/>
              <a:t>Population Distribution of Senior Citizens in Percentage Proportion of Total Population</a:t>
            </a:r>
          </a:p>
        </c:rich>
      </c:tx>
      <c:layout/>
      <c:overlay val="0"/>
      <c:spPr>
        <a:noFill/>
        <a:ln>
          <a:noFill/>
        </a:ln>
        <a:effectLst/>
      </c:spPr>
    </c:title>
    <c:autoTitleDeleted val="0"/>
    <c:plotArea>
      <c:layout>
        <c:manualLayout>
          <c:layoutTarget val="inner"/>
          <c:xMode val="edge"/>
          <c:yMode val="edge"/>
          <c:x val="7.579204272726224E-2"/>
          <c:y val="0.2043301454693397"/>
          <c:w val="0.7106605635648201"/>
          <c:h val="0.67537365121026538"/>
        </c:manualLayout>
      </c:layout>
      <c:lineChart>
        <c:grouping val="standard"/>
        <c:varyColors val="0"/>
        <c:ser>
          <c:idx val="0"/>
          <c:order val="0"/>
          <c:tx>
            <c:strRef>
              <c:f>Sheet5!$B$3:$B$4</c:f>
              <c:strCache>
                <c:ptCount val="2"/>
                <c:pt idx="0">
                  <c:v>Percentage</c:v>
                </c:pt>
                <c:pt idx="1">
                  <c:v>India</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3.0555555555555555E-2"/>
                  <c:y val="7.40740740740739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392D-406D-B286-50F07E7D7007}"/>
                </c:ext>
              </c:extLst>
            </c:dLbl>
            <c:dLbl>
              <c:idx val="1"/>
              <c:layout>
                <c:manualLayout>
                  <c:x val="-3.3333333333333333E-2"/>
                  <c:y val="5.5555555555555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392D-406D-B286-50F07E7D7007}"/>
                </c:ext>
              </c:extLst>
            </c:dLbl>
            <c:dLbl>
              <c:idx val="2"/>
              <c:layout>
                <c:manualLayout>
                  <c:x val="-3.3333333333333437E-2"/>
                  <c:y val="7.407407407407398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392D-406D-B286-50F07E7D7007}"/>
                </c:ext>
              </c:extLst>
            </c:dLbl>
            <c:dLbl>
              <c:idx val="3"/>
              <c:layout>
                <c:manualLayout>
                  <c:x val="-3.3333333333333437E-2"/>
                  <c:y val="6.94444444444444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392D-406D-B286-50F07E7D700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Sheet5!$A$5:$A$8</c:f>
              <c:numCache>
                <c:formatCode>General</c:formatCode>
                <c:ptCount val="4"/>
                <c:pt idx="0">
                  <c:v>1981</c:v>
                </c:pt>
                <c:pt idx="1">
                  <c:v>1991</c:v>
                </c:pt>
                <c:pt idx="2">
                  <c:v>2001</c:v>
                </c:pt>
                <c:pt idx="3">
                  <c:v>2011</c:v>
                </c:pt>
              </c:numCache>
            </c:numRef>
          </c:cat>
          <c:val>
            <c:numRef>
              <c:f>Sheet5!$B$5:$B$8</c:f>
              <c:numCache>
                <c:formatCode>General</c:formatCode>
                <c:ptCount val="4"/>
                <c:pt idx="0">
                  <c:v>6.49</c:v>
                </c:pt>
                <c:pt idx="1">
                  <c:v>6.7</c:v>
                </c:pt>
                <c:pt idx="2">
                  <c:v>7.45</c:v>
                </c:pt>
                <c:pt idx="3">
                  <c:v>8.58</c:v>
                </c:pt>
              </c:numCache>
            </c:numRef>
          </c:val>
          <c:smooth val="0"/>
          <c:extLst>
            <c:ext xmlns:c16="http://schemas.microsoft.com/office/drawing/2014/chart" uri="{C3380CC4-5D6E-409C-BE32-E72D297353CC}">
              <c16:uniqueId val="{00000004-392D-406D-B286-50F07E7D7007}"/>
            </c:ext>
          </c:extLst>
        </c:ser>
        <c:ser>
          <c:idx val="1"/>
          <c:order val="1"/>
          <c:tx>
            <c:strRef>
              <c:f>Sheet5!$C$3:$C$4</c:f>
              <c:strCache>
                <c:ptCount val="2"/>
                <c:pt idx="0">
                  <c:v>Percentage</c:v>
                </c:pt>
                <c:pt idx="1">
                  <c:v>Odisha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layout>
                <c:manualLayout>
                  <c:x val="-3.3333333333333361E-2"/>
                  <c:y val="-6.944444444444444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392D-406D-B286-50F07E7D7007}"/>
                </c:ext>
              </c:extLst>
            </c:dLbl>
            <c:dLbl>
              <c:idx val="1"/>
              <c:layout>
                <c:manualLayout>
                  <c:x val="-4.1666666666666664E-2"/>
                  <c:y val="-5.555555555555555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392D-406D-B286-50F07E7D7007}"/>
                </c:ext>
              </c:extLst>
            </c:dLbl>
            <c:dLbl>
              <c:idx val="2"/>
              <c:layout>
                <c:manualLayout>
                  <c:x val="-4.1666666666666664E-2"/>
                  <c:y val="-6.0185185185185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392D-406D-B286-50F07E7D7007}"/>
                </c:ext>
              </c:extLst>
            </c:dLbl>
            <c:dLbl>
              <c:idx val="3"/>
              <c:layout>
                <c:manualLayout>
                  <c:x val="-4.1666666666666768E-2"/>
                  <c:y val="-4.62962962962962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392D-406D-B286-50F07E7D700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Sheet5!$A$5:$A$8</c:f>
              <c:numCache>
                <c:formatCode>General</c:formatCode>
                <c:ptCount val="4"/>
                <c:pt idx="0">
                  <c:v>1981</c:v>
                </c:pt>
                <c:pt idx="1">
                  <c:v>1991</c:v>
                </c:pt>
                <c:pt idx="2">
                  <c:v>2001</c:v>
                </c:pt>
                <c:pt idx="3">
                  <c:v>2011</c:v>
                </c:pt>
              </c:numCache>
            </c:numRef>
          </c:cat>
          <c:val>
            <c:numRef>
              <c:f>Sheet5!$C$5:$C$8</c:f>
              <c:numCache>
                <c:formatCode>General</c:formatCode>
                <c:ptCount val="4"/>
                <c:pt idx="0">
                  <c:v>6.39</c:v>
                </c:pt>
                <c:pt idx="1">
                  <c:v>7.2</c:v>
                </c:pt>
                <c:pt idx="2">
                  <c:v>8.26</c:v>
                </c:pt>
                <c:pt idx="3">
                  <c:v>9.49</c:v>
                </c:pt>
              </c:numCache>
            </c:numRef>
          </c:val>
          <c:smooth val="0"/>
          <c:extLst>
            <c:ext xmlns:c16="http://schemas.microsoft.com/office/drawing/2014/chart" uri="{C3380CC4-5D6E-409C-BE32-E72D297353CC}">
              <c16:uniqueId val="{00000009-392D-406D-B286-50F07E7D7007}"/>
            </c:ext>
          </c:extLst>
        </c:ser>
        <c:dLbls>
          <c:showLegendKey val="0"/>
          <c:showVal val="0"/>
          <c:showCatName val="0"/>
          <c:showSerName val="0"/>
          <c:showPercent val="0"/>
          <c:showBubbleSize val="0"/>
        </c:dLbls>
        <c:marker val="1"/>
        <c:smooth val="0"/>
        <c:axId val="357989376"/>
        <c:axId val="220212608"/>
      </c:lineChart>
      <c:catAx>
        <c:axId val="357989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220212608"/>
        <c:crosses val="autoZero"/>
        <c:auto val="1"/>
        <c:lblAlgn val="ctr"/>
        <c:lblOffset val="100"/>
        <c:noMultiLvlLbl val="0"/>
      </c:catAx>
      <c:valAx>
        <c:axId val="22021260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357989376"/>
        <c:crosses val="autoZero"/>
        <c:crossBetween val="between"/>
      </c:valAx>
      <c:spPr>
        <a:noFill/>
        <a:ln>
          <a:noFill/>
        </a:ln>
        <a:effectLst/>
      </c:spPr>
    </c:plotArea>
    <c:legend>
      <c:legendPos val="b"/>
      <c:layout>
        <c:manualLayout>
          <c:xMode val="edge"/>
          <c:yMode val="edge"/>
          <c:x val="0.76142264825592465"/>
          <c:y val="0.24377114319043452"/>
          <c:w val="0.23721911572647622"/>
          <c:h val="0.41363626421697286"/>
        </c:manualLayout>
      </c:layout>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Gender Distribution</a:t>
            </a:r>
            <a:endParaRPr lang="en-US" dirty="0"/>
          </a:p>
        </c:rich>
      </c:tx>
      <c:layout>
        <c:manualLayout>
          <c:xMode val="edge"/>
          <c:yMode val="edge"/>
          <c:x val="0.27253533529490498"/>
          <c:y val="6.560507083501014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Percentage</c:v>
                </c:pt>
              </c:strCache>
            </c:strRef>
          </c:tx>
          <c:spPr>
            <a:solidFill>
              <a:schemeClr val="accent1"/>
            </a:solidFill>
            <a:ln>
              <a:noFill/>
            </a:ln>
            <a:effectLst/>
          </c:spPr>
          <c:invertIfNegative val="0"/>
          <c:dPt>
            <c:idx val="1"/>
            <c:invertIfNegative val="0"/>
            <c:bubble3D val="0"/>
            <c:spPr>
              <a:solidFill>
                <a:srgbClr val="FF66CC"/>
              </a:solidFill>
              <a:ln>
                <a:noFill/>
              </a:ln>
              <a:effectLst/>
            </c:spPr>
            <c:extLst>
              <c:ext xmlns:c16="http://schemas.microsoft.com/office/drawing/2014/chart" uri="{C3380CC4-5D6E-409C-BE32-E72D297353CC}">
                <c16:uniqueId val="{00000003-FF63-495E-8E02-6C67491606A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Male</c:v>
                </c:pt>
                <c:pt idx="1">
                  <c:v>Female</c:v>
                </c:pt>
              </c:strCache>
            </c:strRef>
          </c:cat>
          <c:val>
            <c:numRef>
              <c:f>Sheet1!$B$2:$B$3</c:f>
              <c:numCache>
                <c:formatCode>General</c:formatCode>
                <c:ptCount val="2"/>
                <c:pt idx="0">
                  <c:v>52.7</c:v>
                </c:pt>
                <c:pt idx="1">
                  <c:v>47.3</c:v>
                </c:pt>
              </c:numCache>
            </c:numRef>
          </c:val>
          <c:extLst>
            <c:ext xmlns:c16="http://schemas.microsoft.com/office/drawing/2014/chart" uri="{C3380CC4-5D6E-409C-BE32-E72D297353CC}">
              <c16:uniqueId val="{00000000-FF63-495E-8E02-6C67491606A7}"/>
            </c:ext>
          </c:extLst>
        </c:ser>
        <c:dLbls>
          <c:dLblPos val="outEnd"/>
          <c:showLegendKey val="0"/>
          <c:showVal val="1"/>
          <c:showCatName val="0"/>
          <c:showSerName val="0"/>
          <c:showPercent val="0"/>
          <c:showBubbleSize val="0"/>
        </c:dLbls>
        <c:gapWidth val="219"/>
        <c:overlap val="-27"/>
        <c:axId val="380992064"/>
        <c:axId val="294555208"/>
      </c:barChart>
      <c:catAx>
        <c:axId val="38099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4555208"/>
        <c:crosses val="autoZero"/>
        <c:auto val="1"/>
        <c:lblAlgn val="ctr"/>
        <c:lblOffset val="100"/>
        <c:noMultiLvlLbl val="0"/>
      </c:catAx>
      <c:valAx>
        <c:axId val="294555208"/>
        <c:scaling>
          <c:orientation val="minMax"/>
          <c:max val="100"/>
          <c:min val="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Percentage</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99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Age Distribution</a:t>
            </a:r>
            <a:r>
              <a:rPr lang="en-US" baseline="0" dirty="0" smtClean="0"/>
              <a:t> by Gender</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60-70</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Male</c:v>
                </c:pt>
                <c:pt idx="1">
                  <c:v>Female</c:v>
                </c:pt>
                <c:pt idx="2">
                  <c:v>Total</c:v>
                </c:pt>
              </c:strCache>
            </c:strRef>
          </c:cat>
          <c:val>
            <c:numRef>
              <c:f>Sheet1!$B$2:$D$2</c:f>
              <c:numCache>
                <c:formatCode>General</c:formatCode>
                <c:ptCount val="3"/>
                <c:pt idx="0">
                  <c:v>59.6</c:v>
                </c:pt>
                <c:pt idx="1">
                  <c:v>67.8</c:v>
                </c:pt>
                <c:pt idx="2">
                  <c:v>63.5</c:v>
                </c:pt>
              </c:numCache>
            </c:numRef>
          </c:val>
          <c:extLst>
            <c:ext xmlns:c16="http://schemas.microsoft.com/office/drawing/2014/chart" uri="{C3380CC4-5D6E-409C-BE32-E72D297353CC}">
              <c16:uniqueId val="{00000000-F5D0-4880-B14F-0BA04C8C5EC2}"/>
            </c:ext>
          </c:extLst>
        </c:ser>
        <c:ser>
          <c:idx val="1"/>
          <c:order val="1"/>
          <c:tx>
            <c:strRef>
              <c:f>Sheet1!$A$3</c:f>
              <c:strCache>
                <c:ptCount val="1"/>
                <c:pt idx="0">
                  <c:v>70-80</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Male</c:v>
                </c:pt>
                <c:pt idx="1">
                  <c:v>Female</c:v>
                </c:pt>
                <c:pt idx="2">
                  <c:v>Total</c:v>
                </c:pt>
              </c:strCache>
            </c:strRef>
          </c:cat>
          <c:val>
            <c:numRef>
              <c:f>Sheet1!$B$3:$D$3</c:f>
              <c:numCache>
                <c:formatCode>General</c:formatCode>
                <c:ptCount val="3"/>
                <c:pt idx="0">
                  <c:v>30.7</c:v>
                </c:pt>
                <c:pt idx="1">
                  <c:v>23.1</c:v>
                </c:pt>
                <c:pt idx="2">
                  <c:v>27.1</c:v>
                </c:pt>
              </c:numCache>
            </c:numRef>
          </c:val>
          <c:extLst>
            <c:ext xmlns:c16="http://schemas.microsoft.com/office/drawing/2014/chart" uri="{C3380CC4-5D6E-409C-BE32-E72D297353CC}">
              <c16:uniqueId val="{00000001-F5D0-4880-B14F-0BA04C8C5EC2}"/>
            </c:ext>
          </c:extLst>
        </c:ser>
        <c:ser>
          <c:idx val="2"/>
          <c:order val="2"/>
          <c:tx>
            <c:strRef>
              <c:f>Sheet1!$A$4</c:f>
              <c:strCache>
                <c:ptCount val="1"/>
                <c:pt idx="0">
                  <c:v>80+</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Male</c:v>
                </c:pt>
                <c:pt idx="1">
                  <c:v>Female</c:v>
                </c:pt>
                <c:pt idx="2">
                  <c:v>Total</c:v>
                </c:pt>
              </c:strCache>
            </c:strRef>
          </c:cat>
          <c:val>
            <c:numRef>
              <c:f>Sheet1!$B$4:$D$4</c:f>
              <c:numCache>
                <c:formatCode>General</c:formatCode>
                <c:ptCount val="3"/>
                <c:pt idx="0">
                  <c:v>9.6999999999999993</c:v>
                </c:pt>
                <c:pt idx="1">
                  <c:v>9.1</c:v>
                </c:pt>
                <c:pt idx="2">
                  <c:v>9.4</c:v>
                </c:pt>
              </c:numCache>
            </c:numRef>
          </c:val>
          <c:extLst>
            <c:ext xmlns:c16="http://schemas.microsoft.com/office/drawing/2014/chart" uri="{C3380CC4-5D6E-409C-BE32-E72D297353CC}">
              <c16:uniqueId val="{00000002-F5D0-4880-B14F-0BA04C8C5EC2}"/>
            </c:ext>
          </c:extLst>
        </c:ser>
        <c:dLbls>
          <c:dLblPos val="outEnd"/>
          <c:showLegendKey val="0"/>
          <c:showVal val="1"/>
          <c:showCatName val="0"/>
          <c:showSerName val="0"/>
          <c:showPercent val="0"/>
          <c:showBubbleSize val="0"/>
        </c:dLbls>
        <c:gapWidth val="219"/>
        <c:overlap val="-27"/>
        <c:axId val="380992064"/>
        <c:axId val="294555208"/>
      </c:barChart>
      <c:catAx>
        <c:axId val="38099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4555208"/>
        <c:crosses val="autoZero"/>
        <c:auto val="1"/>
        <c:lblAlgn val="ctr"/>
        <c:lblOffset val="100"/>
        <c:noMultiLvlLbl val="0"/>
      </c:catAx>
      <c:valAx>
        <c:axId val="294555208"/>
        <c:scaling>
          <c:orientation val="minMax"/>
          <c:max val="100"/>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9920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Literacy</a:t>
            </a:r>
            <a:r>
              <a:rPr lang="en-US" baseline="0" dirty="0" smtClean="0"/>
              <a:t> Status by Gender</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Literate</c:v>
                </c:pt>
              </c:strCache>
            </c:strRef>
          </c:tx>
          <c:spPr>
            <a:solidFill>
              <a:schemeClr val="accent1"/>
            </a:solidFill>
            <a:ln>
              <a:noFill/>
            </a:ln>
            <a:effectLst/>
          </c:spPr>
          <c:invertIfNegative val="0"/>
          <c:dPt>
            <c:idx val="1"/>
            <c:invertIfNegative val="0"/>
            <c:bubble3D val="0"/>
            <c:spPr>
              <a:solidFill>
                <a:srgbClr val="FF66CC"/>
              </a:solidFill>
              <a:ln>
                <a:noFill/>
              </a:ln>
              <a:effectLst/>
            </c:spPr>
            <c:extLst>
              <c:ext xmlns:c16="http://schemas.microsoft.com/office/drawing/2014/chart" uri="{C3380CC4-5D6E-409C-BE32-E72D297353CC}">
                <c16:uniqueId val="{00000003-3DE4-4839-AB9E-8A71D5312C6D}"/>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Male</c:v>
                </c:pt>
                <c:pt idx="1">
                  <c:v>Female</c:v>
                </c:pt>
              </c:strCache>
            </c:strRef>
          </c:cat>
          <c:val>
            <c:numRef>
              <c:f>Sheet1!$B$2:$C$2</c:f>
              <c:numCache>
                <c:formatCode>General</c:formatCode>
                <c:ptCount val="2"/>
                <c:pt idx="0">
                  <c:v>83.2</c:v>
                </c:pt>
                <c:pt idx="1">
                  <c:v>51.9</c:v>
                </c:pt>
              </c:numCache>
            </c:numRef>
          </c:val>
          <c:extLst>
            <c:ext xmlns:c16="http://schemas.microsoft.com/office/drawing/2014/chart" uri="{C3380CC4-5D6E-409C-BE32-E72D297353CC}">
              <c16:uniqueId val="{00000000-3DE4-4839-AB9E-8A71D5312C6D}"/>
            </c:ext>
          </c:extLst>
        </c:ser>
        <c:dLbls>
          <c:dLblPos val="outEnd"/>
          <c:showLegendKey val="0"/>
          <c:showVal val="1"/>
          <c:showCatName val="0"/>
          <c:showSerName val="0"/>
          <c:showPercent val="0"/>
          <c:showBubbleSize val="0"/>
        </c:dLbls>
        <c:gapWidth val="219"/>
        <c:overlap val="-27"/>
        <c:axId val="380992064"/>
        <c:axId val="294555208"/>
      </c:barChart>
      <c:catAx>
        <c:axId val="38099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4555208"/>
        <c:crosses val="autoZero"/>
        <c:auto val="1"/>
        <c:lblAlgn val="ctr"/>
        <c:lblOffset val="100"/>
        <c:noMultiLvlLbl val="0"/>
      </c:catAx>
      <c:valAx>
        <c:axId val="294555208"/>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Percentage</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99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Marital Status by Gender</a:t>
            </a:r>
            <a:endParaRPr lang="en-US" dirty="0"/>
          </a:p>
        </c:rich>
      </c:tx>
      <c:layout>
        <c:manualLayout>
          <c:xMode val="edge"/>
          <c:yMode val="edge"/>
          <c:x val="0.25907939378840644"/>
          <c:y val="2.8400433612634474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Currently married</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Male</c:v>
                </c:pt>
                <c:pt idx="1">
                  <c:v>Female</c:v>
                </c:pt>
              </c:strCache>
            </c:strRef>
          </c:cat>
          <c:val>
            <c:numRef>
              <c:f>Sheet1!$B$2:$C$2</c:f>
              <c:numCache>
                <c:formatCode>General</c:formatCode>
                <c:ptCount val="2"/>
                <c:pt idx="0">
                  <c:v>84.2</c:v>
                </c:pt>
                <c:pt idx="1">
                  <c:v>44.1</c:v>
                </c:pt>
              </c:numCache>
            </c:numRef>
          </c:val>
          <c:extLst>
            <c:ext xmlns:c16="http://schemas.microsoft.com/office/drawing/2014/chart" uri="{C3380CC4-5D6E-409C-BE32-E72D297353CC}">
              <c16:uniqueId val="{00000000-C73E-4DEA-86B7-DA6502E662F6}"/>
            </c:ext>
          </c:extLst>
        </c:ser>
        <c:ser>
          <c:idx val="1"/>
          <c:order val="1"/>
          <c:tx>
            <c:strRef>
              <c:f>Sheet1!$A$3</c:f>
              <c:strCache>
                <c:ptCount val="1"/>
                <c:pt idx="0">
                  <c:v>Widow</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Sheet1!$B$1:$C$1</c:f>
              <c:strCache>
                <c:ptCount val="2"/>
                <c:pt idx="0">
                  <c:v>Male</c:v>
                </c:pt>
                <c:pt idx="1">
                  <c:v>Female</c:v>
                </c:pt>
              </c:strCache>
            </c:strRef>
          </c:cat>
          <c:val>
            <c:numRef>
              <c:f>Sheet1!$B$3:$C$3</c:f>
              <c:numCache>
                <c:formatCode>General</c:formatCode>
                <c:ptCount val="2"/>
                <c:pt idx="0">
                  <c:v>15.8</c:v>
                </c:pt>
                <c:pt idx="1">
                  <c:v>55.9</c:v>
                </c:pt>
              </c:numCache>
            </c:numRef>
          </c:val>
          <c:extLst>
            <c:ext xmlns:c16="http://schemas.microsoft.com/office/drawing/2014/chart" uri="{C3380CC4-5D6E-409C-BE32-E72D297353CC}">
              <c16:uniqueId val="{00000001-C73E-4DEA-86B7-DA6502E662F6}"/>
            </c:ext>
          </c:extLst>
        </c:ser>
        <c:dLbls>
          <c:dLblPos val="outEnd"/>
          <c:showLegendKey val="0"/>
          <c:showVal val="1"/>
          <c:showCatName val="0"/>
          <c:showSerName val="0"/>
          <c:showPercent val="0"/>
          <c:showBubbleSize val="0"/>
        </c:dLbls>
        <c:gapWidth val="219"/>
        <c:overlap val="-27"/>
        <c:axId val="380992064"/>
        <c:axId val="294555208"/>
      </c:barChart>
      <c:catAx>
        <c:axId val="38099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4555208"/>
        <c:crosses val="autoZero"/>
        <c:auto val="1"/>
        <c:lblAlgn val="ctr"/>
        <c:lblOffset val="100"/>
        <c:noMultiLvlLbl val="0"/>
      </c:catAx>
      <c:valAx>
        <c:axId val="294555208"/>
        <c:scaling>
          <c:orientation val="minMax"/>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9920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Working currently</a:t>
            </a:r>
            <a:endParaRPr lang="en-US" dirty="0"/>
          </a:p>
        </c:rich>
      </c:tx>
      <c:layout>
        <c:manualLayout>
          <c:xMode val="edge"/>
          <c:yMode val="edge"/>
          <c:x val="0.27253533529490498"/>
          <c:y val="6.5605070835010146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Percentage</c:v>
                </c:pt>
              </c:strCache>
            </c:strRef>
          </c:tx>
          <c:spPr>
            <a:solidFill>
              <a:schemeClr val="accent1"/>
            </a:solidFill>
            <a:ln>
              <a:noFill/>
            </a:ln>
            <a:effectLst/>
          </c:spPr>
          <c:invertIfNegative val="0"/>
          <c:dPt>
            <c:idx val="1"/>
            <c:invertIfNegative val="0"/>
            <c:bubble3D val="0"/>
            <c:spPr>
              <a:solidFill>
                <a:srgbClr val="FF0066"/>
              </a:solidFill>
              <a:ln>
                <a:noFill/>
              </a:ln>
              <a:effectLst/>
            </c:spPr>
            <c:extLst>
              <c:ext xmlns:c16="http://schemas.microsoft.com/office/drawing/2014/chart" uri="{C3380CC4-5D6E-409C-BE32-E72D297353CC}">
                <c16:uniqueId val="{00000003-FF63-495E-8E02-6C67491606A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Male</c:v>
                </c:pt>
                <c:pt idx="1">
                  <c:v>Female</c:v>
                </c:pt>
              </c:strCache>
            </c:strRef>
          </c:cat>
          <c:val>
            <c:numRef>
              <c:f>Sheet1!$B$2:$B$3</c:f>
              <c:numCache>
                <c:formatCode>General</c:formatCode>
                <c:ptCount val="2"/>
                <c:pt idx="0">
                  <c:v>26.1</c:v>
                </c:pt>
                <c:pt idx="1">
                  <c:v>11.2</c:v>
                </c:pt>
              </c:numCache>
            </c:numRef>
          </c:val>
          <c:extLst>
            <c:ext xmlns:c16="http://schemas.microsoft.com/office/drawing/2014/chart" uri="{C3380CC4-5D6E-409C-BE32-E72D297353CC}">
              <c16:uniqueId val="{00000000-FF63-495E-8E02-6C67491606A7}"/>
            </c:ext>
          </c:extLst>
        </c:ser>
        <c:dLbls>
          <c:dLblPos val="outEnd"/>
          <c:showLegendKey val="0"/>
          <c:showVal val="1"/>
          <c:showCatName val="0"/>
          <c:showSerName val="0"/>
          <c:showPercent val="0"/>
          <c:showBubbleSize val="0"/>
        </c:dLbls>
        <c:gapWidth val="219"/>
        <c:overlap val="-27"/>
        <c:axId val="380992064"/>
        <c:axId val="294555208"/>
      </c:barChart>
      <c:catAx>
        <c:axId val="38099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4555208"/>
        <c:crosses val="autoZero"/>
        <c:auto val="1"/>
        <c:lblAlgn val="ctr"/>
        <c:lblOffset val="100"/>
        <c:noMultiLvlLbl val="0"/>
      </c:catAx>
      <c:valAx>
        <c:axId val="294555208"/>
        <c:scaling>
          <c:orientation val="minMax"/>
          <c:max val="100"/>
          <c:min val="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US" dirty="0" smtClean="0"/>
                  <a:t>Percentage</a:t>
                </a:r>
                <a:endParaRPr lang="en-US" dirty="0"/>
              </a:p>
            </c:rich>
          </c:tx>
          <c:layout/>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9920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smtClean="0"/>
              <a:t>How</a:t>
            </a:r>
            <a:r>
              <a:rPr lang="en-US" baseline="0" dirty="0" smtClean="0"/>
              <a:t> active are you?</a:t>
            </a:r>
            <a:endParaRPr lang="en-US" dirty="0"/>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Sheet1!$A$2</c:f>
              <c:strCache>
                <c:ptCount val="1"/>
                <c:pt idx="0">
                  <c:v>Not at all</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Male</c:v>
                </c:pt>
                <c:pt idx="1">
                  <c:v>Female</c:v>
                </c:pt>
                <c:pt idx="2">
                  <c:v>Total</c:v>
                </c:pt>
              </c:strCache>
            </c:strRef>
          </c:cat>
          <c:val>
            <c:numRef>
              <c:f>Sheet1!$B$2:$D$2</c:f>
              <c:numCache>
                <c:formatCode>General</c:formatCode>
                <c:ptCount val="3"/>
                <c:pt idx="0">
                  <c:v>41.8</c:v>
                </c:pt>
                <c:pt idx="1">
                  <c:v>31.1</c:v>
                </c:pt>
                <c:pt idx="2">
                  <c:v>41</c:v>
                </c:pt>
              </c:numCache>
            </c:numRef>
          </c:val>
          <c:extLst>
            <c:ext xmlns:c16="http://schemas.microsoft.com/office/drawing/2014/chart" uri="{C3380CC4-5D6E-409C-BE32-E72D297353CC}">
              <c16:uniqueId val="{00000000-F5D0-4880-B14F-0BA04C8C5EC2}"/>
            </c:ext>
          </c:extLst>
        </c:ser>
        <c:ser>
          <c:idx val="1"/>
          <c:order val="1"/>
          <c:tx>
            <c:strRef>
              <c:f>Sheet1!$A$3</c:f>
              <c:strCache>
                <c:ptCount val="1"/>
                <c:pt idx="0">
                  <c:v>Moderate</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Male</c:v>
                </c:pt>
                <c:pt idx="1">
                  <c:v>Female</c:v>
                </c:pt>
                <c:pt idx="2">
                  <c:v>Total</c:v>
                </c:pt>
              </c:strCache>
            </c:strRef>
          </c:cat>
          <c:val>
            <c:numRef>
              <c:f>Sheet1!$B$3:$D$3</c:f>
              <c:numCache>
                <c:formatCode>General</c:formatCode>
                <c:ptCount val="3"/>
                <c:pt idx="0">
                  <c:v>27</c:v>
                </c:pt>
                <c:pt idx="1">
                  <c:v>24.2</c:v>
                </c:pt>
                <c:pt idx="2">
                  <c:v>25.7</c:v>
                </c:pt>
              </c:numCache>
            </c:numRef>
          </c:val>
          <c:extLst>
            <c:ext xmlns:c16="http://schemas.microsoft.com/office/drawing/2014/chart" uri="{C3380CC4-5D6E-409C-BE32-E72D297353CC}">
              <c16:uniqueId val="{00000001-F5D0-4880-B14F-0BA04C8C5EC2}"/>
            </c:ext>
          </c:extLst>
        </c:ser>
        <c:ser>
          <c:idx val="2"/>
          <c:order val="2"/>
          <c:tx>
            <c:strRef>
              <c:f>Sheet1!$A$4</c:f>
              <c:strCache>
                <c:ptCount val="1"/>
                <c:pt idx="0">
                  <c:v>Substential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Male</c:v>
                </c:pt>
                <c:pt idx="1">
                  <c:v>Female</c:v>
                </c:pt>
                <c:pt idx="2">
                  <c:v>Total</c:v>
                </c:pt>
              </c:strCache>
            </c:strRef>
          </c:cat>
          <c:val>
            <c:numRef>
              <c:f>Sheet1!$B$4:$D$4</c:f>
              <c:numCache>
                <c:formatCode>General</c:formatCode>
                <c:ptCount val="3"/>
                <c:pt idx="0">
                  <c:v>31.2</c:v>
                </c:pt>
                <c:pt idx="1">
                  <c:v>35.6</c:v>
                </c:pt>
                <c:pt idx="2">
                  <c:v>33.299999999999997</c:v>
                </c:pt>
              </c:numCache>
            </c:numRef>
          </c:val>
          <c:extLst>
            <c:ext xmlns:c16="http://schemas.microsoft.com/office/drawing/2014/chart" uri="{C3380CC4-5D6E-409C-BE32-E72D297353CC}">
              <c16:uniqueId val="{00000002-F5D0-4880-B14F-0BA04C8C5EC2}"/>
            </c:ext>
          </c:extLst>
        </c:ser>
        <c:dLbls>
          <c:dLblPos val="outEnd"/>
          <c:showLegendKey val="0"/>
          <c:showVal val="1"/>
          <c:showCatName val="0"/>
          <c:showSerName val="0"/>
          <c:showPercent val="0"/>
          <c:showBubbleSize val="0"/>
        </c:dLbls>
        <c:gapWidth val="219"/>
        <c:overlap val="-27"/>
        <c:axId val="380992064"/>
        <c:axId val="294555208"/>
      </c:barChart>
      <c:catAx>
        <c:axId val="3809920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94555208"/>
        <c:crosses val="autoZero"/>
        <c:auto val="1"/>
        <c:lblAlgn val="ctr"/>
        <c:lblOffset val="100"/>
        <c:noMultiLvlLbl val="0"/>
      </c:catAx>
      <c:valAx>
        <c:axId val="294555208"/>
        <c:scaling>
          <c:orientation val="minMax"/>
          <c:max val="100"/>
        </c:scaling>
        <c:delete val="0"/>
        <c:axPos val="l"/>
        <c:majorGridlines>
          <c:spPr>
            <a:ln w="9525" cap="flat" cmpd="sng" algn="ctr">
              <a:noFill/>
              <a:round/>
            </a:ln>
            <a:effectLst/>
          </c:spPr>
        </c:majorGridlines>
        <c:numFmt formatCode="General" sourceLinked="1"/>
        <c:majorTickMark val="none"/>
        <c:minorTickMark val="none"/>
        <c:tickLblPos val="nextTo"/>
        <c:spPr>
          <a:noFill/>
          <a:ln>
            <a:solidFill>
              <a:schemeClr val="accent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8099206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2114173228346456E-2"/>
          <c:y val="9.2301038903628049E-2"/>
          <c:w val="0.93656542932133502"/>
          <c:h val="0.66557940424218887"/>
        </c:manualLayout>
      </c:layout>
      <c:pieChart>
        <c:varyColors val="1"/>
        <c:ser>
          <c:idx val="0"/>
          <c:order val="0"/>
          <c:dPt>
            <c:idx val="0"/>
            <c:bubble3D val="0"/>
            <c:spPr>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9525" cap="flat" cmpd="sng" algn="ctr">
                <a:solidFill>
                  <a:schemeClr val="accent1">
                    <a:shade val="95000"/>
                  </a:schemeClr>
                </a:solidFill>
                <a:round/>
              </a:ln>
              <a:effectLst/>
            </c:spPr>
            <c:extLst>
              <c:ext xmlns:c16="http://schemas.microsoft.com/office/drawing/2014/chart" uri="{C3380CC4-5D6E-409C-BE32-E72D297353CC}">
                <c16:uniqueId val="{00000001-E107-4E9E-BAED-C3AA9F3A2A8C}"/>
              </c:ext>
            </c:extLst>
          </c:dPt>
          <c:dPt>
            <c:idx val="1"/>
            <c:bubble3D val="0"/>
            <c:spPr>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9525" cap="flat" cmpd="sng" algn="ctr">
                <a:solidFill>
                  <a:schemeClr val="accent2">
                    <a:shade val="95000"/>
                  </a:schemeClr>
                </a:solidFill>
                <a:round/>
              </a:ln>
              <a:effectLst/>
            </c:spPr>
            <c:extLst>
              <c:ext xmlns:c16="http://schemas.microsoft.com/office/drawing/2014/chart" uri="{C3380CC4-5D6E-409C-BE32-E72D297353CC}">
                <c16:uniqueId val="{00000003-E107-4E9E-BAED-C3AA9F3A2A8C}"/>
              </c:ext>
            </c:extLst>
          </c:dPt>
          <c:dPt>
            <c:idx val="2"/>
            <c:bubble3D val="0"/>
            <c:spPr>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9525" cap="flat" cmpd="sng" algn="ctr">
                <a:solidFill>
                  <a:schemeClr val="accent3">
                    <a:shade val="95000"/>
                  </a:schemeClr>
                </a:solidFill>
                <a:round/>
              </a:ln>
              <a:effectLst/>
            </c:spPr>
            <c:extLst>
              <c:ext xmlns:c16="http://schemas.microsoft.com/office/drawing/2014/chart" uri="{C3380CC4-5D6E-409C-BE32-E72D297353CC}">
                <c16:uniqueId val="{00000005-E107-4E9E-BAED-C3AA9F3A2A8C}"/>
              </c:ext>
            </c:extLst>
          </c:dPt>
          <c:dPt>
            <c:idx val="3"/>
            <c:bubble3D val="0"/>
            <c:spPr>
              <a:gradFill rotWithShape="1">
                <a:gsLst>
                  <a:gs pos="0">
                    <a:schemeClr val="accent4">
                      <a:lumMod val="110000"/>
                      <a:satMod val="105000"/>
                      <a:tint val="67000"/>
                    </a:schemeClr>
                  </a:gs>
                  <a:gs pos="50000">
                    <a:schemeClr val="accent4">
                      <a:lumMod val="105000"/>
                      <a:satMod val="103000"/>
                      <a:tint val="73000"/>
                    </a:schemeClr>
                  </a:gs>
                  <a:gs pos="100000">
                    <a:schemeClr val="accent4">
                      <a:lumMod val="105000"/>
                      <a:satMod val="109000"/>
                      <a:tint val="81000"/>
                    </a:schemeClr>
                  </a:gs>
                </a:gsLst>
                <a:lin ang="5400000" scaled="0"/>
              </a:gradFill>
              <a:ln w="9525" cap="flat" cmpd="sng" algn="ctr">
                <a:solidFill>
                  <a:schemeClr val="accent4">
                    <a:shade val="95000"/>
                  </a:schemeClr>
                </a:solidFill>
                <a:round/>
              </a:ln>
              <a:effectLst/>
            </c:spPr>
            <c:extLst>
              <c:ext xmlns:c16="http://schemas.microsoft.com/office/drawing/2014/chart" uri="{C3380CC4-5D6E-409C-BE32-E72D297353CC}">
                <c16:uniqueId val="{00000007-E107-4E9E-BAED-C3AA9F3A2A8C}"/>
              </c:ext>
            </c:extLst>
          </c:dPt>
          <c:dPt>
            <c:idx val="4"/>
            <c:bubble3D val="0"/>
            <c:spPr>
              <a:gradFill rotWithShape="1">
                <a:gsLst>
                  <a:gs pos="0">
                    <a:schemeClr val="accent5">
                      <a:lumMod val="110000"/>
                      <a:satMod val="105000"/>
                      <a:tint val="67000"/>
                    </a:schemeClr>
                  </a:gs>
                  <a:gs pos="50000">
                    <a:schemeClr val="accent5">
                      <a:lumMod val="105000"/>
                      <a:satMod val="103000"/>
                      <a:tint val="73000"/>
                    </a:schemeClr>
                  </a:gs>
                  <a:gs pos="100000">
                    <a:schemeClr val="accent5">
                      <a:lumMod val="105000"/>
                      <a:satMod val="109000"/>
                      <a:tint val="81000"/>
                    </a:schemeClr>
                  </a:gs>
                </a:gsLst>
                <a:lin ang="5400000" scaled="0"/>
              </a:gradFill>
              <a:ln w="9525" cap="flat" cmpd="sng" algn="ctr">
                <a:solidFill>
                  <a:schemeClr val="accent5">
                    <a:shade val="95000"/>
                  </a:schemeClr>
                </a:solidFill>
                <a:round/>
              </a:ln>
              <a:effectLst/>
            </c:spPr>
            <c:extLst>
              <c:ext xmlns:c16="http://schemas.microsoft.com/office/drawing/2014/chart" uri="{C3380CC4-5D6E-409C-BE32-E72D297353CC}">
                <c16:uniqueId val="{00000009-E107-4E9E-BAED-C3AA9F3A2A8C}"/>
              </c:ext>
            </c:extLst>
          </c:dPt>
          <c:dPt>
            <c:idx val="5"/>
            <c:bubble3D val="0"/>
            <c:spPr>
              <a:gradFill rotWithShape="1">
                <a:gsLst>
                  <a:gs pos="0">
                    <a:schemeClr val="accent6">
                      <a:lumMod val="110000"/>
                      <a:satMod val="105000"/>
                      <a:tint val="67000"/>
                    </a:schemeClr>
                  </a:gs>
                  <a:gs pos="50000">
                    <a:schemeClr val="accent6">
                      <a:lumMod val="105000"/>
                      <a:satMod val="103000"/>
                      <a:tint val="73000"/>
                    </a:schemeClr>
                  </a:gs>
                  <a:gs pos="100000">
                    <a:schemeClr val="accent6">
                      <a:lumMod val="105000"/>
                      <a:satMod val="109000"/>
                      <a:tint val="81000"/>
                    </a:schemeClr>
                  </a:gs>
                </a:gsLst>
                <a:lin ang="5400000" scaled="0"/>
              </a:gradFill>
              <a:ln w="9525" cap="flat" cmpd="sng" algn="ctr">
                <a:solidFill>
                  <a:schemeClr val="accent6">
                    <a:shade val="95000"/>
                  </a:schemeClr>
                </a:solidFill>
                <a:round/>
              </a:ln>
              <a:effectLst/>
            </c:spPr>
            <c:extLst>
              <c:ext xmlns:c16="http://schemas.microsoft.com/office/drawing/2014/chart" uri="{C3380CC4-5D6E-409C-BE32-E72D297353CC}">
                <c16:uniqueId val="{0000000B-E107-4E9E-BAED-C3AA9F3A2A8C}"/>
              </c:ext>
            </c:extLst>
          </c:dPt>
          <c:dPt>
            <c:idx val="6"/>
            <c:bubble3D val="0"/>
            <c:spPr>
              <a:gradFill rotWithShape="1">
                <a:gsLst>
                  <a:gs pos="0">
                    <a:schemeClr val="accent1">
                      <a:lumMod val="60000"/>
                      <a:lumMod val="110000"/>
                      <a:satMod val="105000"/>
                      <a:tint val="67000"/>
                    </a:schemeClr>
                  </a:gs>
                  <a:gs pos="50000">
                    <a:schemeClr val="accent1">
                      <a:lumMod val="60000"/>
                      <a:lumMod val="105000"/>
                      <a:satMod val="103000"/>
                      <a:tint val="73000"/>
                    </a:schemeClr>
                  </a:gs>
                  <a:gs pos="100000">
                    <a:schemeClr val="accent1">
                      <a:lumMod val="60000"/>
                      <a:lumMod val="105000"/>
                      <a:satMod val="109000"/>
                      <a:tint val="81000"/>
                    </a:schemeClr>
                  </a:gs>
                </a:gsLst>
                <a:lin ang="5400000" scaled="0"/>
              </a:gradFill>
              <a:ln w="9525" cap="flat" cmpd="sng" algn="ctr">
                <a:solidFill>
                  <a:schemeClr val="accent1">
                    <a:lumMod val="60000"/>
                    <a:shade val="95000"/>
                  </a:schemeClr>
                </a:solidFill>
                <a:round/>
              </a:ln>
              <a:effectLst/>
            </c:spPr>
            <c:extLst>
              <c:ext xmlns:c16="http://schemas.microsoft.com/office/drawing/2014/chart" uri="{C3380CC4-5D6E-409C-BE32-E72D297353CC}">
                <c16:uniqueId val="{0000000D-E107-4E9E-BAED-C3AA9F3A2A8C}"/>
              </c:ext>
            </c:extLst>
          </c:dPt>
          <c:dPt>
            <c:idx val="7"/>
            <c:bubble3D val="0"/>
            <c:spPr>
              <a:gradFill rotWithShape="1">
                <a:gsLst>
                  <a:gs pos="0">
                    <a:schemeClr val="accent2">
                      <a:lumMod val="60000"/>
                      <a:lumMod val="110000"/>
                      <a:satMod val="105000"/>
                      <a:tint val="67000"/>
                    </a:schemeClr>
                  </a:gs>
                  <a:gs pos="50000">
                    <a:schemeClr val="accent2">
                      <a:lumMod val="60000"/>
                      <a:lumMod val="105000"/>
                      <a:satMod val="103000"/>
                      <a:tint val="73000"/>
                    </a:schemeClr>
                  </a:gs>
                  <a:gs pos="100000">
                    <a:schemeClr val="accent2">
                      <a:lumMod val="60000"/>
                      <a:lumMod val="105000"/>
                      <a:satMod val="109000"/>
                      <a:tint val="81000"/>
                    </a:schemeClr>
                  </a:gs>
                </a:gsLst>
                <a:lin ang="5400000" scaled="0"/>
              </a:gradFill>
              <a:ln w="9525" cap="flat" cmpd="sng" algn="ctr">
                <a:solidFill>
                  <a:schemeClr val="accent2">
                    <a:lumMod val="60000"/>
                    <a:shade val="95000"/>
                  </a:schemeClr>
                </a:solidFill>
                <a:round/>
              </a:ln>
              <a:effectLst/>
            </c:spPr>
            <c:extLst>
              <c:ext xmlns:c16="http://schemas.microsoft.com/office/drawing/2014/chart" uri="{C3380CC4-5D6E-409C-BE32-E72D297353CC}">
                <c16:uniqueId val="{0000000F-E107-4E9E-BAED-C3AA9F3A2A8C}"/>
              </c:ext>
            </c:extLst>
          </c:dPt>
          <c:dPt>
            <c:idx val="8"/>
            <c:bubble3D val="0"/>
            <c:spPr>
              <a:gradFill rotWithShape="1">
                <a:gsLst>
                  <a:gs pos="0">
                    <a:schemeClr val="accent3">
                      <a:lumMod val="60000"/>
                      <a:lumMod val="110000"/>
                      <a:satMod val="105000"/>
                      <a:tint val="67000"/>
                    </a:schemeClr>
                  </a:gs>
                  <a:gs pos="50000">
                    <a:schemeClr val="accent3">
                      <a:lumMod val="60000"/>
                      <a:lumMod val="105000"/>
                      <a:satMod val="103000"/>
                      <a:tint val="73000"/>
                    </a:schemeClr>
                  </a:gs>
                  <a:gs pos="100000">
                    <a:schemeClr val="accent3">
                      <a:lumMod val="60000"/>
                      <a:lumMod val="105000"/>
                      <a:satMod val="109000"/>
                      <a:tint val="81000"/>
                    </a:schemeClr>
                  </a:gs>
                </a:gsLst>
                <a:lin ang="5400000" scaled="0"/>
              </a:gradFill>
              <a:ln w="9525" cap="flat" cmpd="sng" algn="ctr">
                <a:solidFill>
                  <a:schemeClr val="accent3">
                    <a:lumMod val="60000"/>
                    <a:shade val="95000"/>
                  </a:schemeClr>
                </a:solidFill>
                <a:round/>
              </a:ln>
              <a:effectLst/>
            </c:spPr>
            <c:extLst>
              <c:ext xmlns:c16="http://schemas.microsoft.com/office/drawing/2014/chart" uri="{C3380CC4-5D6E-409C-BE32-E72D297353CC}">
                <c16:uniqueId val="{00000011-E107-4E9E-BAED-C3AA9F3A2A8C}"/>
              </c:ext>
            </c:extLst>
          </c:dPt>
          <c:dPt>
            <c:idx val="9"/>
            <c:bubble3D val="0"/>
            <c:spPr>
              <a:gradFill rotWithShape="1">
                <a:gsLst>
                  <a:gs pos="0">
                    <a:schemeClr val="accent4">
                      <a:lumMod val="60000"/>
                      <a:lumMod val="110000"/>
                      <a:satMod val="105000"/>
                      <a:tint val="67000"/>
                    </a:schemeClr>
                  </a:gs>
                  <a:gs pos="50000">
                    <a:schemeClr val="accent4">
                      <a:lumMod val="60000"/>
                      <a:lumMod val="105000"/>
                      <a:satMod val="103000"/>
                      <a:tint val="73000"/>
                    </a:schemeClr>
                  </a:gs>
                  <a:gs pos="100000">
                    <a:schemeClr val="accent4">
                      <a:lumMod val="60000"/>
                      <a:lumMod val="105000"/>
                      <a:satMod val="109000"/>
                      <a:tint val="81000"/>
                    </a:schemeClr>
                  </a:gs>
                </a:gsLst>
                <a:lin ang="5400000" scaled="0"/>
              </a:gradFill>
              <a:ln w="9525" cap="flat" cmpd="sng" algn="ctr">
                <a:solidFill>
                  <a:schemeClr val="accent4">
                    <a:lumMod val="60000"/>
                    <a:shade val="95000"/>
                  </a:schemeClr>
                </a:solidFill>
                <a:round/>
              </a:ln>
              <a:effectLst/>
            </c:spPr>
            <c:extLst>
              <c:ext xmlns:c16="http://schemas.microsoft.com/office/drawing/2014/chart" uri="{C3380CC4-5D6E-409C-BE32-E72D297353CC}">
                <c16:uniqueId val="{00000013-E107-4E9E-BAED-C3AA9F3A2A8C}"/>
              </c:ext>
            </c:extLst>
          </c:dPt>
          <c:dPt>
            <c:idx val="10"/>
            <c:bubble3D val="0"/>
            <c:spPr>
              <a:gradFill rotWithShape="1">
                <a:gsLst>
                  <a:gs pos="0">
                    <a:schemeClr val="accent5">
                      <a:lumMod val="60000"/>
                      <a:lumMod val="110000"/>
                      <a:satMod val="105000"/>
                      <a:tint val="67000"/>
                    </a:schemeClr>
                  </a:gs>
                  <a:gs pos="50000">
                    <a:schemeClr val="accent5">
                      <a:lumMod val="60000"/>
                      <a:lumMod val="105000"/>
                      <a:satMod val="103000"/>
                      <a:tint val="73000"/>
                    </a:schemeClr>
                  </a:gs>
                  <a:gs pos="100000">
                    <a:schemeClr val="accent5">
                      <a:lumMod val="60000"/>
                      <a:lumMod val="105000"/>
                      <a:satMod val="109000"/>
                      <a:tint val="81000"/>
                    </a:schemeClr>
                  </a:gs>
                </a:gsLst>
                <a:lin ang="5400000" scaled="0"/>
              </a:gradFill>
              <a:ln w="9525" cap="flat" cmpd="sng" algn="ctr">
                <a:solidFill>
                  <a:schemeClr val="accent5">
                    <a:lumMod val="60000"/>
                    <a:shade val="95000"/>
                  </a:schemeClr>
                </a:solidFill>
                <a:round/>
              </a:ln>
              <a:effectLst/>
            </c:spPr>
            <c:extLst>
              <c:ext xmlns:c16="http://schemas.microsoft.com/office/drawing/2014/chart" uri="{C3380CC4-5D6E-409C-BE32-E72D297353CC}">
                <c16:uniqueId val="{00000015-E107-4E9E-BAED-C3AA9F3A2A8C}"/>
              </c:ext>
            </c:extLst>
          </c:dPt>
          <c:dPt>
            <c:idx val="11"/>
            <c:bubble3D val="0"/>
            <c:spPr>
              <a:gradFill rotWithShape="1">
                <a:gsLst>
                  <a:gs pos="0">
                    <a:schemeClr val="accent6">
                      <a:lumMod val="60000"/>
                      <a:lumMod val="110000"/>
                      <a:satMod val="105000"/>
                      <a:tint val="67000"/>
                    </a:schemeClr>
                  </a:gs>
                  <a:gs pos="50000">
                    <a:schemeClr val="accent6">
                      <a:lumMod val="60000"/>
                      <a:lumMod val="105000"/>
                      <a:satMod val="103000"/>
                      <a:tint val="73000"/>
                    </a:schemeClr>
                  </a:gs>
                  <a:gs pos="100000">
                    <a:schemeClr val="accent6">
                      <a:lumMod val="60000"/>
                      <a:lumMod val="105000"/>
                      <a:satMod val="109000"/>
                      <a:tint val="81000"/>
                    </a:schemeClr>
                  </a:gs>
                </a:gsLst>
                <a:lin ang="5400000" scaled="0"/>
              </a:gradFill>
              <a:ln w="9525" cap="flat" cmpd="sng" algn="ctr">
                <a:solidFill>
                  <a:schemeClr val="accent6">
                    <a:lumMod val="60000"/>
                    <a:shade val="95000"/>
                  </a:schemeClr>
                </a:solidFill>
                <a:round/>
              </a:ln>
              <a:effectLst/>
            </c:spPr>
            <c:extLst>
              <c:ext xmlns:c16="http://schemas.microsoft.com/office/drawing/2014/chart" uri="{C3380CC4-5D6E-409C-BE32-E72D297353CC}">
                <c16:uniqueId val="{00000017-E107-4E9E-BAED-C3AA9F3A2A8C}"/>
              </c:ext>
            </c:extLst>
          </c:dPt>
          <c:dPt>
            <c:idx val="12"/>
            <c:bubble3D val="0"/>
            <c:spPr>
              <a:gradFill rotWithShape="1">
                <a:gsLst>
                  <a:gs pos="0">
                    <a:schemeClr val="accent1">
                      <a:lumMod val="80000"/>
                      <a:lumOff val="20000"/>
                      <a:lumMod val="110000"/>
                      <a:satMod val="105000"/>
                      <a:tint val="67000"/>
                    </a:schemeClr>
                  </a:gs>
                  <a:gs pos="50000">
                    <a:schemeClr val="accent1">
                      <a:lumMod val="80000"/>
                      <a:lumOff val="20000"/>
                      <a:lumMod val="105000"/>
                      <a:satMod val="103000"/>
                      <a:tint val="73000"/>
                    </a:schemeClr>
                  </a:gs>
                  <a:gs pos="100000">
                    <a:schemeClr val="accent1">
                      <a:lumMod val="80000"/>
                      <a:lumOff val="20000"/>
                      <a:lumMod val="105000"/>
                      <a:satMod val="109000"/>
                      <a:tint val="81000"/>
                    </a:schemeClr>
                  </a:gs>
                </a:gsLst>
                <a:lin ang="5400000" scaled="0"/>
              </a:gradFill>
              <a:ln w="9525" cap="flat" cmpd="sng" algn="ctr">
                <a:solidFill>
                  <a:schemeClr val="accent1">
                    <a:lumMod val="80000"/>
                    <a:lumOff val="20000"/>
                    <a:shade val="95000"/>
                  </a:schemeClr>
                </a:solidFill>
                <a:round/>
              </a:ln>
              <a:effectLst/>
            </c:spPr>
            <c:extLst>
              <c:ext xmlns:c16="http://schemas.microsoft.com/office/drawing/2014/chart" uri="{C3380CC4-5D6E-409C-BE32-E72D297353CC}">
                <c16:uniqueId val="{00000019-E107-4E9E-BAED-C3AA9F3A2A8C}"/>
              </c:ext>
            </c:extLst>
          </c:dPt>
          <c:dPt>
            <c:idx val="13"/>
            <c:bubble3D val="0"/>
            <c:spPr>
              <a:gradFill rotWithShape="1">
                <a:gsLst>
                  <a:gs pos="0">
                    <a:schemeClr val="accent2">
                      <a:lumMod val="80000"/>
                      <a:lumOff val="20000"/>
                      <a:lumMod val="110000"/>
                      <a:satMod val="105000"/>
                      <a:tint val="67000"/>
                    </a:schemeClr>
                  </a:gs>
                  <a:gs pos="50000">
                    <a:schemeClr val="accent2">
                      <a:lumMod val="80000"/>
                      <a:lumOff val="20000"/>
                      <a:lumMod val="105000"/>
                      <a:satMod val="103000"/>
                      <a:tint val="73000"/>
                    </a:schemeClr>
                  </a:gs>
                  <a:gs pos="100000">
                    <a:schemeClr val="accent2">
                      <a:lumMod val="80000"/>
                      <a:lumOff val="20000"/>
                      <a:lumMod val="105000"/>
                      <a:satMod val="109000"/>
                      <a:tint val="81000"/>
                    </a:schemeClr>
                  </a:gs>
                </a:gsLst>
                <a:lin ang="5400000" scaled="0"/>
              </a:gradFill>
              <a:ln w="9525" cap="flat" cmpd="sng" algn="ctr">
                <a:solidFill>
                  <a:schemeClr val="accent2">
                    <a:lumMod val="80000"/>
                    <a:lumOff val="20000"/>
                    <a:shade val="95000"/>
                  </a:schemeClr>
                </a:solidFill>
                <a:round/>
              </a:ln>
              <a:effectLst/>
            </c:spPr>
            <c:extLst>
              <c:ext xmlns:c16="http://schemas.microsoft.com/office/drawing/2014/chart" uri="{C3380CC4-5D6E-409C-BE32-E72D297353CC}">
                <c16:uniqueId val="{0000001B-E107-4E9E-BAED-C3AA9F3A2A8C}"/>
              </c:ext>
            </c:extLst>
          </c:dPt>
          <c:dPt>
            <c:idx val="14"/>
            <c:bubble3D val="0"/>
            <c:spPr>
              <a:gradFill rotWithShape="1">
                <a:gsLst>
                  <a:gs pos="0">
                    <a:schemeClr val="accent3">
                      <a:lumMod val="80000"/>
                      <a:lumOff val="20000"/>
                      <a:lumMod val="110000"/>
                      <a:satMod val="105000"/>
                      <a:tint val="67000"/>
                    </a:schemeClr>
                  </a:gs>
                  <a:gs pos="50000">
                    <a:schemeClr val="accent3">
                      <a:lumMod val="80000"/>
                      <a:lumOff val="20000"/>
                      <a:lumMod val="105000"/>
                      <a:satMod val="103000"/>
                      <a:tint val="73000"/>
                    </a:schemeClr>
                  </a:gs>
                  <a:gs pos="100000">
                    <a:schemeClr val="accent3">
                      <a:lumMod val="80000"/>
                      <a:lumOff val="20000"/>
                      <a:lumMod val="105000"/>
                      <a:satMod val="109000"/>
                      <a:tint val="81000"/>
                    </a:schemeClr>
                  </a:gs>
                </a:gsLst>
                <a:lin ang="5400000" scaled="0"/>
              </a:gradFill>
              <a:ln w="9525" cap="flat" cmpd="sng" algn="ctr">
                <a:solidFill>
                  <a:schemeClr val="accent3">
                    <a:lumMod val="80000"/>
                    <a:lumOff val="20000"/>
                    <a:shade val="95000"/>
                  </a:schemeClr>
                </a:solidFill>
                <a:round/>
              </a:ln>
              <a:effectLst/>
            </c:spPr>
            <c:extLst>
              <c:ext xmlns:c16="http://schemas.microsoft.com/office/drawing/2014/chart" uri="{C3380CC4-5D6E-409C-BE32-E72D297353CC}">
                <c16:uniqueId val="{0000001D-E107-4E9E-BAED-C3AA9F3A2A8C}"/>
              </c:ext>
            </c:extLst>
          </c:dPt>
          <c:dPt>
            <c:idx val="15"/>
            <c:bubble3D val="0"/>
            <c:spPr>
              <a:gradFill rotWithShape="1">
                <a:gsLst>
                  <a:gs pos="0">
                    <a:schemeClr val="accent4">
                      <a:lumMod val="80000"/>
                      <a:lumOff val="20000"/>
                      <a:lumMod val="110000"/>
                      <a:satMod val="105000"/>
                      <a:tint val="67000"/>
                    </a:schemeClr>
                  </a:gs>
                  <a:gs pos="50000">
                    <a:schemeClr val="accent4">
                      <a:lumMod val="80000"/>
                      <a:lumOff val="20000"/>
                      <a:lumMod val="105000"/>
                      <a:satMod val="103000"/>
                      <a:tint val="73000"/>
                    </a:schemeClr>
                  </a:gs>
                  <a:gs pos="100000">
                    <a:schemeClr val="accent4">
                      <a:lumMod val="80000"/>
                      <a:lumOff val="20000"/>
                      <a:lumMod val="105000"/>
                      <a:satMod val="109000"/>
                      <a:tint val="81000"/>
                    </a:schemeClr>
                  </a:gs>
                </a:gsLst>
                <a:lin ang="5400000" scaled="0"/>
              </a:gradFill>
              <a:ln w="9525" cap="flat" cmpd="sng" algn="ctr">
                <a:solidFill>
                  <a:schemeClr val="accent4">
                    <a:lumMod val="80000"/>
                    <a:lumOff val="20000"/>
                    <a:shade val="95000"/>
                  </a:schemeClr>
                </a:solidFill>
                <a:round/>
              </a:ln>
              <a:effectLst/>
            </c:spPr>
            <c:extLst>
              <c:ext xmlns:c16="http://schemas.microsoft.com/office/drawing/2014/chart" uri="{C3380CC4-5D6E-409C-BE32-E72D297353CC}">
                <c16:uniqueId val="{0000001F-E107-4E9E-BAED-C3AA9F3A2A8C}"/>
              </c:ext>
            </c:extLst>
          </c:dPt>
          <c:dPt>
            <c:idx val="16"/>
            <c:bubble3D val="0"/>
            <c:spPr>
              <a:gradFill rotWithShape="1">
                <a:gsLst>
                  <a:gs pos="0">
                    <a:schemeClr val="accent5">
                      <a:lumMod val="80000"/>
                      <a:lumOff val="20000"/>
                      <a:lumMod val="110000"/>
                      <a:satMod val="105000"/>
                      <a:tint val="67000"/>
                    </a:schemeClr>
                  </a:gs>
                  <a:gs pos="50000">
                    <a:schemeClr val="accent5">
                      <a:lumMod val="80000"/>
                      <a:lumOff val="20000"/>
                      <a:lumMod val="105000"/>
                      <a:satMod val="103000"/>
                      <a:tint val="73000"/>
                    </a:schemeClr>
                  </a:gs>
                  <a:gs pos="100000">
                    <a:schemeClr val="accent5">
                      <a:lumMod val="80000"/>
                      <a:lumOff val="20000"/>
                      <a:lumMod val="105000"/>
                      <a:satMod val="109000"/>
                      <a:tint val="81000"/>
                    </a:schemeClr>
                  </a:gs>
                </a:gsLst>
                <a:lin ang="5400000" scaled="0"/>
              </a:gradFill>
              <a:ln w="9525" cap="flat" cmpd="sng" algn="ctr">
                <a:solidFill>
                  <a:schemeClr val="accent5">
                    <a:lumMod val="80000"/>
                    <a:lumOff val="20000"/>
                    <a:shade val="95000"/>
                  </a:schemeClr>
                </a:solidFill>
                <a:round/>
              </a:ln>
              <a:effectLst/>
            </c:spPr>
            <c:extLst>
              <c:ext xmlns:c16="http://schemas.microsoft.com/office/drawing/2014/chart" uri="{C3380CC4-5D6E-409C-BE32-E72D297353CC}">
                <c16:uniqueId val="{00000021-E107-4E9E-BAED-C3AA9F3A2A8C}"/>
              </c:ext>
            </c:extLst>
          </c:dPt>
          <c:dPt>
            <c:idx val="17"/>
            <c:bubble3D val="0"/>
            <c:spPr>
              <a:gradFill rotWithShape="1">
                <a:gsLst>
                  <a:gs pos="0">
                    <a:schemeClr val="accent6">
                      <a:lumMod val="80000"/>
                      <a:lumOff val="20000"/>
                      <a:lumMod val="110000"/>
                      <a:satMod val="105000"/>
                      <a:tint val="67000"/>
                    </a:schemeClr>
                  </a:gs>
                  <a:gs pos="50000">
                    <a:schemeClr val="accent6">
                      <a:lumMod val="80000"/>
                      <a:lumOff val="20000"/>
                      <a:lumMod val="105000"/>
                      <a:satMod val="103000"/>
                      <a:tint val="73000"/>
                    </a:schemeClr>
                  </a:gs>
                  <a:gs pos="100000">
                    <a:schemeClr val="accent6">
                      <a:lumMod val="80000"/>
                      <a:lumOff val="20000"/>
                      <a:lumMod val="105000"/>
                      <a:satMod val="109000"/>
                      <a:tint val="81000"/>
                    </a:schemeClr>
                  </a:gs>
                </a:gsLst>
                <a:lin ang="5400000" scaled="0"/>
              </a:gradFill>
              <a:ln w="9525" cap="flat" cmpd="sng" algn="ctr">
                <a:solidFill>
                  <a:schemeClr val="accent6">
                    <a:lumMod val="80000"/>
                    <a:lumOff val="20000"/>
                    <a:shade val="95000"/>
                  </a:schemeClr>
                </a:solidFill>
                <a:round/>
              </a:ln>
              <a:effectLst/>
            </c:spPr>
            <c:extLst>
              <c:ext xmlns:c16="http://schemas.microsoft.com/office/drawing/2014/chart" uri="{C3380CC4-5D6E-409C-BE32-E72D297353CC}">
                <c16:uniqueId val="{00000023-E107-4E9E-BAED-C3AA9F3A2A8C}"/>
              </c:ext>
            </c:extLst>
          </c:dPt>
          <c:dPt>
            <c:idx val="18"/>
            <c:bubble3D val="0"/>
            <c:spPr>
              <a:gradFill rotWithShape="1">
                <a:gsLst>
                  <a:gs pos="0">
                    <a:schemeClr val="accent1">
                      <a:lumMod val="80000"/>
                      <a:lumMod val="110000"/>
                      <a:satMod val="105000"/>
                      <a:tint val="67000"/>
                    </a:schemeClr>
                  </a:gs>
                  <a:gs pos="50000">
                    <a:schemeClr val="accent1">
                      <a:lumMod val="80000"/>
                      <a:lumMod val="105000"/>
                      <a:satMod val="103000"/>
                      <a:tint val="73000"/>
                    </a:schemeClr>
                  </a:gs>
                  <a:gs pos="100000">
                    <a:schemeClr val="accent1">
                      <a:lumMod val="80000"/>
                      <a:lumMod val="105000"/>
                      <a:satMod val="109000"/>
                      <a:tint val="81000"/>
                    </a:schemeClr>
                  </a:gs>
                </a:gsLst>
                <a:lin ang="5400000" scaled="0"/>
              </a:gradFill>
              <a:ln w="9525" cap="flat" cmpd="sng" algn="ctr">
                <a:solidFill>
                  <a:schemeClr val="accent1">
                    <a:lumMod val="80000"/>
                    <a:shade val="95000"/>
                  </a:schemeClr>
                </a:solidFill>
                <a:round/>
              </a:ln>
              <a:effectLst/>
            </c:spPr>
            <c:extLst>
              <c:ext xmlns:c16="http://schemas.microsoft.com/office/drawing/2014/chart" uri="{C3380CC4-5D6E-409C-BE32-E72D297353CC}">
                <c16:uniqueId val="{00000025-E107-4E9E-BAED-C3AA9F3A2A8C}"/>
              </c:ext>
            </c:extLst>
          </c:dPt>
          <c:dPt>
            <c:idx val="19"/>
            <c:bubble3D val="0"/>
            <c:spPr>
              <a:gradFill rotWithShape="1">
                <a:gsLst>
                  <a:gs pos="0">
                    <a:schemeClr val="accent2">
                      <a:lumMod val="80000"/>
                      <a:lumMod val="110000"/>
                      <a:satMod val="105000"/>
                      <a:tint val="67000"/>
                    </a:schemeClr>
                  </a:gs>
                  <a:gs pos="50000">
                    <a:schemeClr val="accent2">
                      <a:lumMod val="80000"/>
                      <a:lumMod val="105000"/>
                      <a:satMod val="103000"/>
                      <a:tint val="73000"/>
                    </a:schemeClr>
                  </a:gs>
                  <a:gs pos="100000">
                    <a:schemeClr val="accent2">
                      <a:lumMod val="80000"/>
                      <a:lumMod val="105000"/>
                      <a:satMod val="109000"/>
                      <a:tint val="81000"/>
                    </a:schemeClr>
                  </a:gs>
                </a:gsLst>
                <a:lin ang="5400000" scaled="0"/>
              </a:gradFill>
              <a:ln w="9525" cap="flat" cmpd="sng" algn="ctr">
                <a:solidFill>
                  <a:schemeClr val="accent2">
                    <a:lumMod val="80000"/>
                    <a:shade val="95000"/>
                  </a:schemeClr>
                </a:solidFill>
                <a:round/>
              </a:ln>
              <a:effectLst/>
            </c:spPr>
            <c:extLst>
              <c:ext xmlns:c16="http://schemas.microsoft.com/office/drawing/2014/chart" uri="{C3380CC4-5D6E-409C-BE32-E72D297353CC}">
                <c16:uniqueId val="{00000027-E107-4E9E-BAED-C3AA9F3A2A8C}"/>
              </c:ext>
            </c:extLst>
          </c:dPt>
          <c:dPt>
            <c:idx val="20"/>
            <c:bubble3D val="0"/>
            <c:spPr>
              <a:gradFill rotWithShape="1">
                <a:gsLst>
                  <a:gs pos="0">
                    <a:schemeClr val="accent3">
                      <a:lumMod val="80000"/>
                      <a:lumMod val="110000"/>
                      <a:satMod val="105000"/>
                      <a:tint val="67000"/>
                    </a:schemeClr>
                  </a:gs>
                  <a:gs pos="50000">
                    <a:schemeClr val="accent3">
                      <a:lumMod val="80000"/>
                      <a:lumMod val="105000"/>
                      <a:satMod val="103000"/>
                      <a:tint val="73000"/>
                    </a:schemeClr>
                  </a:gs>
                  <a:gs pos="100000">
                    <a:schemeClr val="accent3">
                      <a:lumMod val="80000"/>
                      <a:lumMod val="105000"/>
                      <a:satMod val="109000"/>
                      <a:tint val="81000"/>
                    </a:schemeClr>
                  </a:gs>
                </a:gsLst>
                <a:lin ang="5400000" scaled="0"/>
              </a:gradFill>
              <a:ln w="9525" cap="flat" cmpd="sng" algn="ctr">
                <a:solidFill>
                  <a:schemeClr val="accent3">
                    <a:lumMod val="80000"/>
                    <a:shade val="95000"/>
                  </a:schemeClr>
                </a:solidFill>
                <a:round/>
              </a:ln>
              <a:effectLst/>
            </c:spPr>
            <c:extLst>
              <c:ext xmlns:c16="http://schemas.microsoft.com/office/drawing/2014/chart" uri="{C3380CC4-5D6E-409C-BE32-E72D297353CC}">
                <c16:uniqueId val="{00000029-E107-4E9E-BAED-C3AA9F3A2A8C}"/>
              </c:ext>
            </c:extLst>
          </c:dPt>
          <c:dPt>
            <c:idx val="21"/>
            <c:bubble3D val="0"/>
            <c:spPr>
              <a:gradFill rotWithShape="1">
                <a:gsLst>
                  <a:gs pos="0">
                    <a:schemeClr val="accent4">
                      <a:lumMod val="80000"/>
                      <a:lumMod val="110000"/>
                      <a:satMod val="105000"/>
                      <a:tint val="67000"/>
                    </a:schemeClr>
                  </a:gs>
                  <a:gs pos="50000">
                    <a:schemeClr val="accent4">
                      <a:lumMod val="80000"/>
                      <a:lumMod val="105000"/>
                      <a:satMod val="103000"/>
                      <a:tint val="73000"/>
                    </a:schemeClr>
                  </a:gs>
                  <a:gs pos="100000">
                    <a:schemeClr val="accent4">
                      <a:lumMod val="80000"/>
                      <a:lumMod val="105000"/>
                      <a:satMod val="109000"/>
                      <a:tint val="81000"/>
                    </a:schemeClr>
                  </a:gs>
                </a:gsLst>
                <a:lin ang="5400000" scaled="0"/>
              </a:gradFill>
              <a:ln w="9525" cap="flat" cmpd="sng" algn="ctr">
                <a:solidFill>
                  <a:schemeClr val="accent4">
                    <a:lumMod val="80000"/>
                    <a:shade val="95000"/>
                  </a:schemeClr>
                </a:solidFill>
                <a:round/>
              </a:ln>
              <a:effectLst/>
            </c:spPr>
            <c:extLst>
              <c:ext xmlns:c16="http://schemas.microsoft.com/office/drawing/2014/chart" uri="{C3380CC4-5D6E-409C-BE32-E72D297353CC}">
                <c16:uniqueId val="{0000002B-E107-4E9E-BAED-C3AA9F3A2A8C}"/>
              </c:ext>
            </c:extLst>
          </c:dPt>
          <c:dPt>
            <c:idx val="22"/>
            <c:bubble3D val="0"/>
            <c:spPr>
              <a:gradFill rotWithShape="1">
                <a:gsLst>
                  <a:gs pos="0">
                    <a:schemeClr val="accent5">
                      <a:lumMod val="80000"/>
                      <a:lumMod val="110000"/>
                      <a:satMod val="105000"/>
                      <a:tint val="67000"/>
                    </a:schemeClr>
                  </a:gs>
                  <a:gs pos="50000">
                    <a:schemeClr val="accent5">
                      <a:lumMod val="80000"/>
                      <a:lumMod val="105000"/>
                      <a:satMod val="103000"/>
                      <a:tint val="73000"/>
                    </a:schemeClr>
                  </a:gs>
                  <a:gs pos="100000">
                    <a:schemeClr val="accent5">
                      <a:lumMod val="80000"/>
                      <a:lumMod val="105000"/>
                      <a:satMod val="109000"/>
                      <a:tint val="81000"/>
                    </a:schemeClr>
                  </a:gs>
                </a:gsLst>
                <a:lin ang="5400000" scaled="0"/>
              </a:gradFill>
              <a:ln w="9525" cap="flat" cmpd="sng" algn="ctr">
                <a:solidFill>
                  <a:schemeClr val="accent5">
                    <a:lumMod val="80000"/>
                    <a:shade val="95000"/>
                  </a:schemeClr>
                </a:solidFill>
                <a:round/>
              </a:ln>
              <a:effectLst/>
            </c:spPr>
            <c:extLst>
              <c:ext xmlns:c16="http://schemas.microsoft.com/office/drawing/2014/chart" uri="{C3380CC4-5D6E-409C-BE32-E72D297353CC}">
                <c16:uniqueId val="{0000002D-E107-4E9E-BAED-C3AA9F3A2A8C}"/>
              </c:ext>
            </c:extLst>
          </c:dPt>
          <c:dLbls>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65000"/>
                        <a:lumOff val="3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a:solidFill>
                    <a:schemeClr val="tx1">
                      <a:lumMod val="35000"/>
                      <a:lumOff val="65000"/>
                    </a:schemeClr>
                  </a:solidFill>
                </a:ln>
                <a:effectLst/>
              </c:spPr>
            </c:leaderLines>
            <c:extLst>
              <c:ext xmlns:c15="http://schemas.microsoft.com/office/drawing/2012/chart" uri="{CE6537A1-D6FC-4f65-9D91-7224C49458BB}">
                <c15:layout/>
              </c:ext>
            </c:extLst>
          </c:dLbls>
          <c:cat>
            <c:strRef>
              <c:f>Sheet3!$A$1:$A$23</c:f>
              <c:strCache>
                <c:ptCount val="23"/>
                <c:pt idx="0">
                  <c:v>Movies corner</c:v>
                </c:pt>
                <c:pt idx="1">
                  <c:v>Coffee Corner</c:v>
                </c:pt>
                <c:pt idx="2">
                  <c:v>Script writing workshops</c:v>
                </c:pt>
                <c:pt idx="3">
                  <c:v>Intergenerational activities</c:v>
                </c:pt>
                <c:pt idx="4">
                  <c:v>Volunteering at help lines for elderly</c:v>
                </c:pt>
                <c:pt idx="5">
                  <c:v>Senior citizens at police stations</c:v>
                </c:pt>
                <c:pt idx="6">
                  <c:v>Information Centre</c:v>
                </c:pt>
                <c:pt idx="7">
                  <c:v>Laughter Therapy</c:v>
                </c:pt>
                <c:pt idx="8">
                  <c:v>Registration for Volunteerism</c:v>
                </c:pt>
                <c:pt idx="9">
                  <c:v>Computer and Mobile Training</c:v>
                </c:pt>
                <c:pt idx="10">
                  <c:v>Legal aid</c:v>
                </c:pt>
                <c:pt idx="11">
                  <c:v>Arts, Crafts and activities</c:v>
                </c:pt>
                <c:pt idx="12">
                  <c:v>Counselling Sessions</c:v>
                </c:pt>
                <c:pt idx="13">
                  <c:v>Physiotherapy</c:v>
                </c:pt>
                <c:pt idx="14">
                  <c:v>Working with school</c:v>
                </c:pt>
                <c:pt idx="15">
                  <c:v>Teaching</c:v>
                </c:pt>
                <c:pt idx="16">
                  <c:v>Medical camps/hospital</c:v>
                </c:pt>
                <c:pt idx="17">
                  <c:v>Work Engagement</c:v>
                </c:pt>
                <c:pt idx="18">
                  <c:v>Library / Human Books</c:v>
                </c:pt>
                <c:pt idx="19">
                  <c:v>Indoor Games</c:v>
                </c:pt>
                <c:pt idx="20">
                  <c:v>Others</c:v>
                </c:pt>
                <c:pt idx="21">
                  <c:v>Yoga</c:v>
                </c:pt>
                <c:pt idx="22">
                  <c:v>Spiritual Classes</c:v>
                </c:pt>
              </c:strCache>
            </c:strRef>
          </c:cat>
          <c:val>
            <c:numRef>
              <c:f>Sheet3!$B$1:$B$23</c:f>
              <c:numCache>
                <c:formatCode>General</c:formatCode>
                <c:ptCount val="23"/>
                <c:pt idx="0">
                  <c:v>1</c:v>
                </c:pt>
                <c:pt idx="1">
                  <c:v>2</c:v>
                </c:pt>
                <c:pt idx="2">
                  <c:v>2</c:v>
                </c:pt>
                <c:pt idx="3">
                  <c:v>3</c:v>
                </c:pt>
                <c:pt idx="4">
                  <c:v>4</c:v>
                </c:pt>
                <c:pt idx="6">
                  <c:v>5</c:v>
                </c:pt>
                <c:pt idx="7">
                  <c:v>5</c:v>
                </c:pt>
                <c:pt idx="8">
                  <c:v>6</c:v>
                </c:pt>
                <c:pt idx="9">
                  <c:v>7</c:v>
                </c:pt>
                <c:pt idx="10">
                  <c:v>8</c:v>
                </c:pt>
                <c:pt idx="11">
                  <c:v>11</c:v>
                </c:pt>
                <c:pt idx="12">
                  <c:v>12</c:v>
                </c:pt>
                <c:pt idx="13">
                  <c:v>17</c:v>
                </c:pt>
                <c:pt idx="14">
                  <c:v>17</c:v>
                </c:pt>
                <c:pt idx="15">
                  <c:v>20</c:v>
                </c:pt>
                <c:pt idx="16">
                  <c:v>23</c:v>
                </c:pt>
                <c:pt idx="18">
                  <c:v>26</c:v>
                </c:pt>
                <c:pt idx="19">
                  <c:v>45</c:v>
                </c:pt>
                <c:pt idx="20">
                  <c:v>53</c:v>
                </c:pt>
                <c:pt idx="21">
                  <c:v>113</c:v>
                </c:pt>
                <c:pt idx="22">
                  <c:v>172</c:v>
                </c:pt>
              </c:numCache>
            </c:numRef>
          </c:val>
          <c:extLst>
            <c:ext xmlns:c16="http://schemas.microsoft.com/office/drawing/2014/chart" uri="{C3380CC4-5D6E-409C-BE32-E72D297353CC}">
              <c16:uniqueId val="{0000002E-E107-4E9E-BAED-C3AA9F3A2A8C}"/>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manualLayout>
          <c:xMode val="edge"/>
          <c:yMode val="edge"/>
          <c:x val="0"/>
          <c:y val="0.77052522991636263"/>
          <c:w val="0.97940067836348044"/>
          <c:h val="0.22945489846147812"/>
        </c:manualLayout>
      </c:layout>
      <c:overlay val="0"/>
      <c:spPr>
        <a:noFill/>
        <a:ln>
          <a:noFill/>
        </a:ln>
        <a:effectLst/>
      </c:spPr>
      <c:txPr>
        <a:bodyPr rot="0" spcFirstLastPara="1" vertOverflow="ellipsis" vert="horz" wrap="square" anchor="ctr" anchorCtr="1"/>
        <a:lstStyle/>
        <a:p>
          <a:pPr>
            <a:defRPr sz="800" b="1" i="0" u="none" strike="noStrike" kern="1200" baseline="0">
              <a:solidFill>
                <a:schemeClr val="tx1">
                  <a:lumMod val="50000"/>
                  <a:lumOff val="50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188A90-6108-4216-A2D8-9663F6DF8527}"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US"/>
        </a:p>
      </dgm:t>
    </dgm:pt>
    <dgm:pt modelId="{7D67103A-66D3-4B92-93E1-1E222F9B9A0F}">
      <dgm:prSet phldrT="[Text]" custT="1"/>
      <dgm:spPr>
        <a:solidFill>
          <a:schemeClr val="accent2">
            <a:lumMod val="75000"/>
          </a:schemeClr>
        </a:solidFill>
      </dgm:spPr>
      <dgm:t>
        <a:bodyPr/>
        <a:lstStyle/>
        <a:p>
          <a:r>
            <a:rPr lang="en-US" sz="2000" b="1" dirty="0" smtClean="0"/>
            <a:t>Civic activities</a:t>
          </a:r>
          <a:endParaRPr lang="en-US" sz="2000" b="1" dirty="0"/>
        </a:p>
      </dgm:t>
    </dgm:pt>
    <dgm:pt modelId="{59CEB19C-5900-43E7-8615-40CD57252356}" type="parTrans" cxnId="{08F0098E-03F8-43C7-8CAE-24726D0AD2F1}">
      <dgm:prSet/>
      <dgm:spPr/>
      <dgm:t>
        <a:bodyPr/>
        <a:lstStyle/>
        <a:p>
          <a:endParaRPr lang="en-US" sz="2000"/>
        </a:p>
      </dgm:t>
    </dgm:pt>
    <dgm:pt modelId="{E9FE73C2-F8CB-4E8F-9677-021021FE352A}" type="sibTrans" cxnId="{08F0098E-03F8-43C7-8CAE-24726D0AD2F1}">
      <dgm:prSet/>
      <dgm:spPr/>
      <dgm:t>
        <a:bodyPr/>
        <a:lstStyle/>
        <a:p>
          <a:endParaRPr lang="en-US" sz="2000"/>
        </a:p>
      </dgm:t>
    </dgm:pt>
    <dgm:pt modelId="{DCD7FF7A-69C9-407B-BF7A-04029C47EB32}">
      <dgm:prSet phldrT="[Text]" custT="1"/>
      <dgm:spPr/>
      <dgm:t>
        <a:bodyPr/>
        <a:lstStyle/>
        <a:p>
          <a:r>
            <a:rPr lang="en-US" sz="2000" dirty="0" smtClean="0"/>
            <a:t>voluntary work, meetings </a:t>
          </a:r>
          <a:r>
            <a:rPr lang="en-US" sz="2000" dirty="0" err="1" smtClean="0"/>
            <a:t>etc</a:t>
          </a:r>
          <a:endParaRPr lang="en-US" sz="2000" dirty="0"/>
        </a:p>
      </dgm:t>
    </dgm:pt>
    <dgm:pt modelId="{514433FF-8D5D-4BE9-9A36-E7F447BE37B3}" type="parTrans" cxnId="{648F5161-733E-48F1-876C-3370C212A5DA}">
      <dgm:prSet/>
      <dgm:spPr/>
      <dgm:t>
        <a:bodyPr/>
        <a:lstStyle/>
        <a:p>
          <a:endParaRPr lang="en-US" sz="2000"/>
        </a:p>
      </dgm:t>
    </dgm:pt>
    <dgm:pt modelId="{E4E7E8A5-A7F8-406D-B398-DBC53DCEE786}" type="sibTrans" cxnId="{648F5161-733E-48F1-876C-3370C212A5DA}">
      <dgm:prSet/>
      <dgm:spPr/>
      <dgm:t>
        <a:bodyPr/>
        <a:lstStyle/>
        <a:p>
          <a:endParaRPr lang="en-US" sz="2000"/>
        </a:p>
      </dgm:t>
    </dgm:pt>
    <dgm:pt modelId="{D2DAFAB2-A372-4775-AD43-AC282E7EF731}">
      <dgm:prSet phldrT="[Text]" custT="1"/>
      <dgm:spPr>
        <a:solidFill>
          <a:schemeClr val="accent5"/>
        </a:solidFill>
      </dgm:spPr>
      <dgm:t>
        <a:bodyPr/>
        <a:lstStyle/>
        <a:p>
          <a:r>
            <a:rPr lang="en-US" sz="2000" b="1" dirty="0" smtClean="0"/>
            <a:t>Material resources</a:t>
          </a:r>
          <a:endParaRPr lang="en-US" sz="2000" b="1" dirty="0"/>
        </a:p>
      </dgm:t>
    </dgm:pt>
    <dgm:pt modelId="{FCE4A9FE-F0CB-479F-8829-56C18DA3DFE7}" type="parTrans" cxnId="{2CC8D63A-461F-4D3B-ACC5-365E2231F9CF}">
      <dgm:prSet/>
      <dgm:spPr/>
      <dgm:t>
        <a:bodyPr/>
        <a:lstStyle/>
        <a:p>
          <a:endParaRPr lang="en-US" sz="2000"/>
        </a:p>
      </dgm:t>
    </dgm:pt>
    <dgm:pt modelId="{2F091B42-8741-4F22-9DEE-F0B9E232DBE1}" type="sibTrans" cxnId="{2CC8D63A-461F-4D3B-ACC5-365E2231F9CF}">
      <dgm:prSet/>
      <dgm:spPr/>
      <dgm:t>
        <a:bodyPr/>
        <a:lstStyle/>
        <a:p>
          <a:endParaRPr lang="en-US" sz="2000"/>
        </a:p>
      </dgm:t>
    </dgm:pt>
    <dgm:pt modelId="{C55851E9-55B1-4CD1-A366-0F3C6AF9849A}">
      <dgm:prSet phldrT="[Text]" custT="1"/>
      <dgm:spPr/>
      <dgm:t>
        <a:bodyPr/>
        <a:lstStyle/>
        <a:p>
          <a:r>
            <a:rPr lang="en-US" sz="2000" dirty="0" smtClean="0"/>
            <a:t>Income discomfort, prevent from doing things </a:t>
          </a:r>
          <a:r>
            <a:rPr lang="en-US" sz="2000" dirty="0" err="1" smtClean="0"/>
            <a:t>etc</a:t>
          </a:r>
          <a:endParaRPr lang="en-US" sz="2000" dirty="0"/>
        </a:p>
      </dgm:t>
    </dgm:pt>
    <dgm:pt modelId="{7496BF2F-29FA-48C7-8AAC-F03635BD6426}" type="parTrans" cxnId="{22C3794A-9FCD-40BB-9E0F-7154EA4A36C2}">
      <dgm:prSet/>
      <dgm:spPr/>
      <dgm:t>
        <a:bodyPr/>
        <a:lstStyle/>
        <a:p>
          <a:endParaRPr lang="en-US" sz="2000"/>
        </a:p>
      </dgm:t>
    </dgm:pt>
    <dgm:pt modelId="{712698CE-BB9D-43A5-BC93-039117DFE0AF}" type="sibTrans" cxnId="{22C3794A-9FCD-40BB-9E0F-7154EA4A36C2}">
      <dgm:prSet/>
      <dgm:spPr/>
      <dgm:t>
        <a:bodyPr/>
        <a:lstStyle/>
        <a:p>
          <a:endParaRPr lang="en-US" sz="2000"/>
        </a:p>
      </dgm:t>
    </dgm:pt>
    <dgm:pt modelId="{7D45002C-A6BA-4462-A514-F17146C55E8F}">
      <dgm:prSet phldrT="[Text]" custT="1"/>
      <dgm:spPr>
        <a:solidFill>
          <a:srgbClr val="FF0000"/>
        </a:solidFill>
      </dgm:spPr>
      <dgm:t>
        <a:bodyPr/>
        <a:lstStyle/>
        <a:p>
          <a:r>
            <a:rPr lang="en-US" sz="2000" b="1" dirty="0" smtClean="0"/>
            <a:t>Neighborhood </a:t>
          </a:r>
          <a:endParaRPr lang="en-US" sz="2000" b="1" dirty="0"/>
        </a:p>
      </dgm:t>
    </dgm:pt>
    <dgm:pt modelId="{B2F11218-5CD6-48A5-9A5C-8BA905D55C2C}" type="parTrans" cxnId="{16F79F0F-5097-443D-88A4-B2A69A304408}">
      <dgm:prSet/>
      <dgm:spPr/>
      <dgm:t>
        <a:bodyPr/>
        <a:lstStyle/>
        <a:p>
          <a:endParaRPr lang="en-US" sz="2000"/>
        </a:p>
      </dgm:t>
    </dgm:pt>
    <dgm:pt modelId="{20B7A0BE-4526-418E-9A35-1F83FD0BD258}" type="sibTrans" cxnId="{16F79F0F-5097-443D-88A4-B2A69A304408}">
      <dgm:prSet/>
      <dgm:spPr/>
      <dgm:t>
        <a:bodyPr/>
        <a:lstStyle/>
        <a:p>
          <a:endParaRPr lang="en-US" sz="2000"/>
        </a:p>
      </dgm:t>
    </dgm:pt>
    <dgm:pt modelId="{40D136B7-262E-45E8-B921-D3C6AEAC599E}">
      <dgm:prSet phldrT="[Text]" custT="1"/>
      <dgm:spPr/>
      <dgm:t>
        <a:bodyPr/>
        <a:lstStyle/>
        <a:p>
          <a:r>
            <a:rPr lang="en-US" sz="2000" dirty="0" smtClean="0"/>
            <a:t>20 min walk, visits </a:t>
          </a:r>
          <a:r>
            <a:rPr lang="en-US" sz="2000" dirty="0" err="1" smtClean="0"/>
            <a:t>etc</a:t>
          </a:r>
          <a:endParaRPr lang="en-US" sz="2000" dirty="0"/>
        </a:p>
      </dgm:t>
    </dgm:pt>
    <dgm:pt modelId="{BC0C5D75-F7A4-4D66-BA93-DFA708337C21}" type="parTrans" cxnId="{0CE64917-7B1E-459D-925B-86EE60E83542}">
      <dgm:prSet/>
      <dgm:spPr/>
      <dgm:t>
        <a:bodyPr/>
        <a:lstStyle/>
        <a:p>
          <a:endParaRPr lang="en-US" sz="2000"/>
        </a:p>
      </dgm:t>
    </dgm:pt>
    <dgm:pt modelId="{9F3A3AE8-CFC7-4EC7-ACBC-EA4E337A753F}" type="sibTrans" cxnId="{0CE64917-7B1E-459D-925B-86EE60E83542}">
      <dgm:prSet/>
      <dgm:spPr/>
      <dgm:t>
        <a:bodyPr/>
        <a:lstStyle/>
        <a:p>
          <a:endParaRPr lang="en-US" sz="2000"/>
        </a:p>
      </dgm:t>
    </dgm:pt>
    <dgm:pt modelId="{5B957A2A-CC7A-401C-8FBD-C9A1B965D8D6}">
      <dgm:prSet phldrT="[Text]" custT="1"/>
      <dgm:spPr>
        <a:solidFill>
          <a:srgbClr val="00B050"/>
        </a:solidFill>
      </dgm:spPr>
      <dgm:t>
        <a:bodyPr/>
        <a:lstStyle/>
        <a:p>
          <a:r>
            <a:rPr lang="en-US" sz="2000" b="1" dirty="0" smtClean="0"/>
            <a:t>Social relation</a:t>
          </a:r>
          <a:endParaRPr lang="en-US" sz="2000" b="1" dirty="0"/>
        </a:p>
      </dgm:t>
    </dgm:pt>
    <dgm:pt modelId="{7180FDF1-DBAF-4BA6-8E1D-954B9B368569}" type="parTrans" cxnId="{A8B4030F-953F-42C2-AA75-277E00247035}">
      <dgm:prSet/>
      <dgm:spPr/>
      <dgm:t>
        <a:bodyPr/>
        <a:lstStyle/>
        <a:p>
          <a:endParaRPr lang="en-US" sz="2000"/>
        </a:p>
      </dgm:t>
    </dgm:pt>
    <dgm:pt modelId="{50CE5DB9-234E-4664-956C-9FF2E8660CDA}" type="sibTrans" cxnId="{A8B4030F-953F-42C2-AA75-277E00247035}">
      <dgm:prSet/>
      <dgm:spPr/>
      <dgm:t>
        <a:bodyPr/>
        <a:lstStyle/>
        <a:p>
          <a:endParaRPr lang="en-US" sz="2000"/>
        </a:p>
      </dgm:t>
    </dgm:pt>
    <dgm:pt modelId="{B6A1A0DC-23C1-4C5A-82C0-CD9246382AA4}">
      <dgm:prSet phldrT="[Text]" custT="1"/>
      <dgm:spPr/>
      <dgm:t>
        <a:bodyPr/>
        <a:lstStyle/>
        <a:p>
          <a:r>
            <a:rPr lang="en-US" sz="2000" dirty="0" smtClean="0"/>
            <a:t>Living with anyone </a:t>
          </a:r>
          <a:r>
            <a:rPr lang="en-US" sz="2000" dirty="0" err="1" smtClean="0"/>
            <a:t>etc</a:t>
          </a:r>
          <a:endParaRPr lang="en-US" sz="2000" dirty="0"/>
        </a:p>
      </dgm:t>
    </dgm:pt>
    <dgm:pt modelId="{AE246D62-0421-49A6-AC2A-468FFB558201}" type="parTrans" cxnId="{A684B010-DFC1-4BD8-AC49-8C5C93F5E377}">
      <dgm:prSet/>
      <dgm:spPr/>
      <dgm:t>
        <a:bodyPr/>
        <a:lstStyle/>
        <a:p>
          <a:endParaRPr lang="en-US" sz="2000"/>
        </a:p>
      </dgm:t>
    </dgm:pt>
    <dgm:pt modelId="{934434BD-3B2B-42E9-A254-06B86A2CE014}" type="sibTrans" cxnId="{A684B010-DFC1-4BD8-AC49-8C5C93F5E377}">
      <dgm:prSet/>
      <dgm:spPr/>
      <dgm:t>
        <a:bodyPr/>
        <a:lstStyle/>
        <a:p>
          <a:endParaRPr lang="en-US" sz="2000"/>
        </a:p>
      </dgm:t>
    </dgm:pt>
    <dgm:pt modelId="{CD1D22F2-0DC5-428D-9C1B-1859A9CA19D4}">
      <dgm:prSet phldrT="[Text]" custT="1"/>
      <dgm:spPr>
        <a:solidFill>
          <a:srgbClr val="FF3399"/>
        </a:solidFill>
      </dgm:spPr>
      <dgm:t>
        <a:bodyPr/>
        <a:lstStyle/>
        <a:p>
          <a:r>
            <a:rPr lang="en-US" sz="2000" b="1" dirty="0" smtClean="0"/>
            <a:t>Services</a:t>
          </a:r>
          <a:endParaRPr lang="en-US" sz="2000" b="1" dirty="0"/>
        </a:p>
      </dgm:t>
    </dgm:pt>
    <dgm:pt modelId="{44823FE2-9E9A-479D-90EF-BBBF624F7D68}" type="parTrans" cxnId="{6921B84B-0DAB-4DF5-9CC5-9CBDED508470}">
      <dgm:prSet/>
      <dgm:spPr/>
      <dgm:t>
        <a:bodyPr/>
        <a:lstStyle/>
        <a:p>
          <a:endParaRPr lang="en-US" sz="2000"/>
        </a:p>
      </dgm:t>
    </dgm:pt>
    <dgm:pt modelId="{C6DBCBB6-96AF-4CB0-A7B2-0A22405A383B}" type="sibTrans" cxnId="{6921B84B-0DAB-4DF5-9CC5-9CBDED508470}">
      <dgm:prSet/>
      <dgm:spPr/>
      <dgm:t>
        <a:bodyPr/>
        <a:lstStyle/>
        <a:p>
          <a:endParaRPr lang="en-US" sz="2000"/>
        </a:p>
      </dgm:t>
    </dgm:pt>
    <dgm:pt modelId="{94CC45F2-DBA9-49BC-95FC-DE2A83BF89F2}">
      <dgm:prSet phldrT="[Text]" custT="1"/>
      <dgm:spPr/>
      <dgm:t>
        <a:bodyPr/>
        <a:lstStyle/>
        <a:p>
          <a:r>
            <a:rPr lang="en-US" sz="2000" dirty="0" smtClean="0"/>
            <a:t>Access to facilities, medical care </a:t>
          </a:r>
          <a:r>
            <a:rPr lang="en-US" sz="2000" dirty="0" err="1" smtClean="0"/>
            <a:t>etc</a:t>
          </a:r>
          <a:endParaRPr lang="en-US" sz="2000" dirty="0"/>
        </a:p>
      </dgm:t>
    </dgm:pt>
    <dgm:pt modelId="{B702DDC7-70F6-4D26-B22B-D532A1F04094}" type="parTrans" cxnId="{7DF16493-D092-4C7A-A6CA-D47A0D4143AC}">
      <dgm:prSet/>
      <dgm:spPr/>
      <dgm:t>
        <a:bodyPr/>
        <a:lstStyle/>
        <a:p>
          <a:endParaRPr lang="en-US" sz="2000"/>
        </a:p>
      </dgm:t>
    </dgm:pt>
    <dgm:pt modelId="{93A31BF3-1BF2-4E2D-BE0D-B75AA12DA07F}" type="sibTrans" cxnId="{7DF16493-D092-4C7A-A6CA-D47A0D4143AC}">
      <dgm:prSet/>
      <dgm:spPr/>
      <dgm:t>
        <a:bodyPr/>
        <a:lstStyle/>
        <a:p>
          <a:endParaRPr lang="en-US" sz="2000"/>
        </a:p>
      </dgm:t>
    </dgm:pt>
    <dgm:pt modelId="{E05C5CC4-E39C-47B2-8D46-6AA92D388F34}" type="pres">
      <dgm:prSet presAssocID="{0A188A90-6108-4216-A2D8-9663F6DF8527}" presName="rootnode" presStyleCnt="0">
        <dgm:presLayoutVars>
          <dgm:chMax/>
          <dgm:chPref/>
          <dgm:dir/>
          <dgm:animLvl val="lvl"/>
        </dgm:presLayoutVars>
      </dgm:prSet>
      <dgm:spPr/>
    </dgm:pt>
    <dgm:pt modelId="{81A4A4AD-17F7-4622-BB16-377D95DF3C12}" type="pres">
      <dgm:prSet presAssocID="{7D67103A-66D3-4B92-93E1-1E222F9B9A0F}" presName="composite" presStyleCnt="0"/>
      <dgm:spPr/>
    </dgm:pt>
    <dgm:pt modelId="{E27F5BD2-B615-41C6-A5B1-B0EE21C13E0F}" type="pres">
      <dgm:prSet presAssocID="{7D67103A-66D3-4B92-93E1-1E222F9B9A0F}" presName="bentUpArrow1" presStyleLbl="alignImgPlace1" presStyleIdx="0" presStyleCnt="4"/>
      <dgm:spPr/>
    </dgm:pt>
    <dgm:pt modelId="{30BDE385-2A6F-4AD1-87CD-5EC96B78BC20}" type="pres">
      <dgm:prSet presAssocID="{7D67103A-66D3-4B92-93E1-1E222F9B9A0F}" presName="ParentText" presStyleLbl="node1" presStyleIdx="0" presStyleCnt="5" custLinFactNeighborX="-11728" custLinFactNeighborY="-11638">
        <dgm:presLayoutVars>
          <dgm:chMax val="1"/>
          <dgm:chPref val="1"/>
          <dgm:bulletEnabled val="1"/>
        </dgm:presLayoutVars>
      </dgm:prSet>
      <dgm:spPr/>
    </dgm:pt>
    <dgm:pt modelId="{8752584D-C996-4DC3-9B9C-62D4FEDBEE2D}" type="pres">
      <dgm:prSet presAssocID="{7D67103A-66D3-4B92-93E1-1E222F9B9A0F}" presName="ChildText" presStyleLbl="revTx" presStyleIdx="0" presStyleCnt="5" custScaleX="370625" custLinFactX="36384" custLinFactNeighborX="100000" custLinFactNeighborY="-5815">
        <dgm:presLayoutVars>
          <dgm:chMax val="0"/>
          <dgm:chPref val="0"/>
          <dgm:bulletEnabled val="1"/>
        </dgm:presLayoutVars>
      </dgm:prSet>
      <dgm:spPr/>
      <dgm:t>
        <a:bodyPr/>
        <a:lstStyle/>
        <a:p>
          <a:endParaRPr lang="en-US"/>
        </a:p>
      </dgm:t>
    </dgm:pt>
    <dgm:pt modelId="{11B4B457-CD1A-4BE7-8855-EDA05041E39B}" type="pres">
      <dgm:prSet presAssocID="{E9FE73C2-F8CB-4E8F-9677-021021FE352A}" presName="sibTrans" presStyleCnt="0"/>
      <dgm:spPr/>
    </dgm:pt>
    <dgm:pt modelId="{321B4E78-E45D-42E2-AFFF-3F0967F517B1}" type="pres">
      <dgm:prSet presAssocID="{D2DAFAB2-A372-4775-AD43-AC282E7EF731}" presName="composite" presStyleCnt="0"/>
      <dgm:spPr/>
    </dgm:pt>
    <dgm:pt modelId="{32A27060-5A63-453C-AD48-6D122E570186}" type="pres">
      <dgm:prSet presAssocID="{D2DAFAB2-A372-4775-AD43-AC282E7EF731}" presName="bentUpArrow1" presStyleLbl="alignImgPlace1" presStyleIdx="1" presStyleCnt="4" custLinFactNeighborX="-49901" custLinFactNeighborY="-9795"/>
      <dgm:spPr/>
    </dgm:pt>
    <dgm:pt modelId="{95ED4A9B-A127-42EC-B6A9-F475CA75C395}" type="pres">
      <dgm:prSet presAssocID="{D2DAFAB2-A372-4775-AD43-AC282E7EF731}" presName="ParentText" presStyleLbl="node1" presStyleIdx="1" presStyleCnt="5" custScaleX="148768" custLinFactNeighborX="-57461" custLinFactNeighborY="-8048">
        <dgm:presLayoutVars>
          <dgm:chMax val="1"/>
          <dgm:chPref val="1"/>
          <dgm:bulletEnabled val="1"/>
        </dgm:presLayoutVars>
      </dgm:prSet>
      <dgm:spPr/>
    </dgm:pt>
    <dgm:pt modelId="{FBDD8353-A82F-4878-AB18-392253A9420C}" type="pres">
      <dgm:prSet presAssocID="{D2DAFAB2-A372-4775-AD43-AC282E7EF731}" presName="ChildText" presStyleLbl="revTx" presStyleIdx="1" presStyleCnt="5" custScaleX="357288" custLinFactNeighborX="86713" custLinFactNeighborY="-21569">
        <dgm:presLayoutVars>
          <dgm:chMax val="0"/>
          <dgm:chPref val="0"/>
          <dgm:bulletEnabled val="1"/>
        </dgm:presLayoutVars>
      </dgm:prSet>
      <dgm:spPr/>
    </dgm:pt>
    <dgm:pt modelId="{70368DAC-1034-492A-B2D8-4E4BAFEC0904}" type="pres">
      <dgm:prSet presAssocID="{2F091B42-8741-4F22-9DEE-F0B9E232DBE1}" presName="sibTrans" presStyleCnt="0"/>
      <dgm:spPr/>
    </dgm:pt>
    <dgm:pt modelId="{C05A0BCA-93FF-4372-84F3-34D53BFD62AB}" type="pres">
      <dgm:prSet presAssocID="{7D45002C-A6BA-4462-A514-F17146C55E8F}" presName="composite" presStyleCnt="0"/>
      <dgm:spPr/>
    </dgm:pt>
    <dgm:pt modelId="{18928869-F6CB-4663-8A42-CEC64DB14DC7}" type="pres">
      <dgm:prSet presAssocID="{7D45002C-A6BA-4462-A514-F17146C55E8F}" presName="bentUpArrow1" presStyleLbl="alignImgPlace1" presStyleIdx="2" presStyleCnt="4" custLinFactNeighborX="-60225" custLinFactNeighborY="-3918"/>
      <dgm:spPr/>
    </dgm:pt>
    <dgm:pt modelId="{61B76D88-51E5-4F4A-95B9-8774494E19FE}" type="pres">
      <dgm:prSet presAssocID="{7D45002C-A6BA-4462-A514-F17146C55E8F}" presName="ParentText" presStyleLbl="node1" presStyleIdx="2" presStyleCnt="5" custScaleX="168311" custLinFactNeighborX="-66384" custLinFactNeighborY="-1610">
        <dgm:presLayoutVars>
          <dgm:chMax val="1"/>
          <dgm:chPref val="1"/>
          <dgm:bulletEnabled val="1"/>
        </dgm:presLayoutVars>
      </dgm:prSet>
      <dgm:spPr/>
      <dgm:t>
        <a:bodyPr/>
        <a:lstStyle/>
        <a:p>
          <a:endParaRPr lang="en-US"/>
        </a:p>
      </dgm:t>
    </dgm:pt>
    <dgm:pt modelId="{99FA3FE7-0F5E-4DF3-8EBA-A15FC439A30C}" type="pres">
      <dgm:prSet presAssocID="{7D45002C-A6BA-4462-A514-F17146C55E8F}" presName="ChildText" presStyleLbl="revTx" presStyleIdx="2" presStyleCnt="5" custScaleX="324941" custScaleY="53170" custLinFactNeighborX="61326" custLinFactNeighborY="618">
        <dgm:presLayoutVars>
          <dgm:chMax val="0"/>
          <dgm:chPref val="0"/>
          <dgm:bulletEnabled val="1"/>
        </dgm:presLayoutVars>
      </dgm:prSet>
      <dgm:spPr/>
    </dgm:pt>
    <dgm:pt modelId="{BC0CD167-1116-4DE8-88D2-2FD4397BB6F0}" type="pres">
      <dgm:prSet presAssocID="{20B7A0BE-4526-418E-9A35-1F83FD0BD258}" presName="sibTrans" presStyleCnt="0"/>
      <dgm:spPr/>
    </dgm:pt>
    <dgm:pt modelId="{B36323F8-E274-46D7-AAF4-F23DD75C4304}" type="pres">
      <dgm:prSet presAssocID="{5B957A2A-CC7A-401C-8FBD-C9A1B965D8D6}" presName="composite" presStyleCnt="0"/>
      <dgm:spPr/>
    </dgm:pt>
    <dgm:pt modelId="{6FC7B2F5-F25D-4ECB-8440-CD18DD32E399}" type="pres">
      <dgm:prSet presAssocID="{5B957A2A-CC7A-401C-8FBD-C9A1B965D8D6}" presName="bentUpArrow1" presStyleLbl="alignImgPlace1" presStyleIdx="3" presStyleCnt="4" custLinFactNeighborX="-43018" custLinFactNeighborY="-1959"/>
      <dgm:spPr/>
    </dgm:pt>
    <dgm:pt modelId="{693F5807-DE93-49F9-B0C4-5AE8D11AA114}" type="pres">
      <dgm:prSet presAssocID="{5B957A2A-CC7A-401C-8FBD-C9A1B965D8D6}" presName="ParentText" presStyleLbl="node1" presStyleIdx="3" presStyleCnt="5" custScaleX="128558" custLinFactNeighborX="-59809" custLinFactNeighborY="53">
        <dgm:presLayoutVars>
          <dgm:chMax val="1"/>
          <dgm:chPref val="1"/>
          <dgm:bulletEnabled val="1"/>
        </dgm:presLayoutVars>
      </dgm:prSet>
      <dgm:spPr/>
    </dgm:pt>
    <dgm:pt modelId="{E4D822C6-39F2-43A1-91A9-DBFC64E5BE73}" type="pres">
      <dgm:prSet presAssocID="{5B957A2A-CC7A-401C-8FBD-C9A1B965D8D6}" presName="ChildText" presStyleLbl="revTx" presStyleIdx="3" presStyleCnt="5" custScaleX="345081" custScaleY="63688" custLinFactNeighborX="60912" custLinFactNeighborY="-1861">
        <dgm:presLayoutVars>
          <dgm:chMax val="0"/>
          <dgm:chPref val="0"/>
          <dgm:bulletEnabled val="1"/>
        </dgm:presLayoutVars>
      </dgm:prSet>
      <dgm:spPr/>
    </dgm:pt>
    <dgm:pt modelId="{9002EF7C-AA35-43EA-8CAD-21F8D8B8C242}" type="pres">
      <dgm:prSet presAssocID="{50CE5DB9-234E-4664-956C-9FF2E8660CDA}" presName="sibTrans" presStyleCnt="0"/>
      <dgm:spPr/>
    </dgm:pt>
    <dgm:pt modelId="{1D5CECF9-3557-42E4-98B3-CCE6B5CD439F}" type="pres">
      <dgm:prSet presAssocID="{CD1D22F2-0DC5-428D-9C1B-1859A9CA19D4}" presName="composite" presStyleCnt="0"/>
      <dgm:spPr/>
    </dgm:pt>
    <dgm:pt modelId="{C540A48A-008F-4ADB-A78B-5C17CE57C78E}" type="pres">
      <dgm:prSet presAssocID="{CD1D22F2-0DC5-428D-9C1B-1859A9CA19D4}" presName="ParentText" presStyleLbl="node1" presStyleIdx="4" presStyleCnt="5" custLinFactNeighborX="-70816" custLinFactNeighborY="8207">
        <dgm:presLayoutVars>
          <dgm:chMax val="1"/>
          <dgm:chPref val="1"/>
          <dgm:bulletEnabled val="1"/>
        </dgm:presLayoutVars>
      </dgm:prSet>
      <dgm:spPr/>
    </dgm:pt>
    <dgm:pt modelId="{64C0DDEE-4171-4843-901B-B79AE2BD116F}" type="pres">
      <dgm:prSet presAssocID="{CD1D22F2-0DC5-428D-9C1B-1859A9CA19D4}" presName="FinalChildText" presStyleLbl="revTx" presStyleIdx="4" presStyleCnt="5" custScaleX="272953" custScaleY="90026" custLinFactNeighborX="-17474" custLinFactNeighborY="19579">
        <dgm:presLayoutVars>
          <dgm:chMax val="0"/>
          <dgm:chPref val="0"/>
          <dgm:bulletEnabled val="1"/>
        </dgm:presLayoutVars>
      </dgm:prSet>
      <dgm:spPr/>
    </dgm:pt>
  </dgm:ptLst>
  <dgm:cxnLst>
    <dgm:cxn modelId="{7DF16493-D092-4C7A-A6CA-D47A0D4143AC}" srcId="{CD1D22F2-0DC5-428D-9C1B-1859A9CA19D4}" destId="{94CC45F2-DBA9-49BC-95FC-DE2A83BF89F2}" srcOrd="0" destOrd="0" parTransId="{B702DDC7-70F6-4D26-B22B-D532A1F04094}" sibTransId="{93A31BF3-1BF2-4E2D-BE0D-B75AA12DA07F}"/>
    <dgm:cxn modelId="{22C3794A-9FCD-40BB-9E0F-7154EA4A36C2}" srcId="{D2DAFAB2-A372-4775-AD43-AC282E7EF731}" destId="{C55851E9-55B1-4CD1-A366-0F3C6AF9849A}" srcOrd="0" destOrd="0" parTransId="{7496BF2F-29FA-48C7-8AAC-F03635BD6426}" sibTransId="{712698CE-BB9D-43A5-BC93-039117DFE0AF}"/>
    <dgm:cxn modelId="{16F79F0F-5097-443D-88A4-B2A69A304408}" srcId="{0A188A90-6108-4216-A2D8-9663F6DF8527}" destId="{7D45002C-A6BA-4462-A514-F17146C55E8F}" srcOrd="2" destOrd="0" parTransId="{B2F11218-5CD6-48A5-9A5C-8BA905D55C2C}" sibTransId="{20B7A0BE-4526-418E-9A35-1F83FD0BD258}"/>
    <dgm:cxn modelId="{382ABBB3-CAD2-4311-BCAF-396E0B9FF1F2}" type="presOf" srcId="{40D136B7-262E-45E8-B921-D3C6AEAC599E}" destId="{99FA3FE7-0F5E-4DF3-8EBA-A15FC439A30C}" srcOrd="0" destOrd="0" presId="urn:microsoft.com/office/officeart/2005/8/layout/StepDownProcess"/>
    <dgm:cxn modelId="{08F0098E-03F8-43C7-8CAE-24726D0AD2F1}" srcId="{0A188A90-6108-4216-A2D8-9663F6DF8527}" destId="{7D67103A-66D3-4B92-93E1-1E222F9B9A0F}" srcOrd="0" destOrd="0" parTransId="{59CEB19C-5900-43E7-8615-40CD57252356}" sibTransId="{E9FE73C2-F8CB-4E8F-9677-021021FE352A}"/>
    <dgm:cxn modelId="{05B39E12-9B8B-41FA-AE9D-EFD7486DF710}" type="presOf" srcId="{7D45002C-A6BA-4462-A514-F17146C55E8F}" destId="{61B76D88-51E5-4F4A-95B9-8774494E19FE}" srcOrd="0" destOrd="0" presId="urn:microsoft.com/office/officeart/2005/8/layout/StepDownProcess"/>
    <dgm:cxn modelId="{A684B010-DFC1-4BD8-AC49-8C5C93F5E377}" srcId="{5B957A2A-CC7A-401C-8FBD-C9A1B965D8D6}" destId="{B6A1A0DC-23C1-4C5A-82C0-CD9246382AA4}" srcOrd="0" destOrd="0" parTransId="{AE246D62-0421-49A6-AC2A-468FFB558201}" sibTransId="{934434BD-3B2B-42E9-A254-06B86A2CE014}"/>
    <dgm:cxn modelId="{2CC8D63A-461F-4D3B-ACC5-365E2231F9CF}" srcId="{0A188A90-6108-4216-A2D8-9663F6DF8527}" destId="{D2DAFAB2-A372-4775-AD43-AC282E7EF731}" srcOrd="1" destOrd="0" parTransId="{FCE4A9FE-F0CB-479F-8829-56C18DA3DFE7}" sibTransId="{2F091B42-8741-4F22-9DEE-F0B9E232DBE1}"/>
    <dgm:cxn modelId="{3E4B9451-6920-4BD6-A4B1-875E7CE55692}" type="presOf" srcId="{5B957A2A-CC7A-401C-8FBD-C9A1B965D8D6}" destId="{693F5807-DE93-49F9-B0C4-5AE8D11AA114}" srcOrd="0" destOrd="0" presId="urn:microsoft.com/office/officeart/2005/8/layout/StepDownProcess"/>
    <dgm:cxn modelId="{6921B84B-0DAB-4DF5-9CC5-9CBDED508470}" srcId="{0A188A90-6108-4216-A2D8-9663F6DF8527}" destId="{CD1D22F2-0DC5-428D-9C1B-1859A9CA19D4}" srcOrd="4" destOrd="0" parTransId="{44823FE2-9E9A-479D-90EF-BBBF624F7D68}" sibTransId="{C6DBCBB6-96AF-4CB0-A7B2-0A22405A383B}"/>
    <dgm:cxn modelId="{79752CD0-7B75-48A2-AA29-979062DBE45C}" type="presOf" srcId="{CD1D22F2-0DC5-428D-9C1B-1859A9CA19D4}" destId="{C540A48A-008F-4ADB-A78B-5C17CE57C78E}" srcOrd="0" destOrd="0" presId="urn:microsoft.com/office/officeart/2005/8/layout/StepDownProcess"/>
    <dgm:cxn modelId="{648F5161-733E-48F1-876C-3370C212A5DA}" srcId="{7D67103A-66D3-4B92-93E1-1E222F9B9A0F}" destId="{DCD7FF7A-69C9-407B-BF7A-04029C47EB32}" srcOrd="0" destOrd="0" parTransId="{514433FF-8D5D-4BE9-9A36-E7F447BE37B3}" sibTransId="{E4E7E8A5-A7F8-406D-B398-DBC53DCEE786}"/>
    <dgm:cxn modelId="{C1FD157A-8BED-4E05-9489-C29B7F474CB8}" type="presOf" srcId="{94CC45F2-DBA9-49BC-95FC-DE2A83BF89F2}" destId="{64C0DDEE-4171-4843-901B-B79AE2BD116F}" srcOrd="0" destOrd="0" presId="urn:microsoft.com/office/officeart/2005/8/layout/StepDownProcess"/>
    <dgm:cxn modelId="{93E55C02-0E90-45A5-9159-B1E5E4347231}" type="presOf" srcId="{D2DAFAB2-A372-4775-AD43-AC282E7EF731}" destId="{95ED4A9B-A127-42EC-B6A9-F475CA75C395}" srcOrd="0" destOrd="0" presId="urn:microsoft.com/office/officeart/2005/8/layout/StepDownProcess"/>
    <dgm:cxn modelId="{5BDAFB5D-3234-4B48-9BD6-DBBDEF1811FE}" type="presOf" srcId="{C55851E9-55B1-4CD1-A366-0F3C6AF9849A}" destId="{FBDD8353-A82F-4878-AB18-392253A9420C}" srcOrd="0" destOrd="0" presId="urn:microsoft.com/office/officeart/2005/8/layout/StepDownProcess"/>
    <dgm:cxn modelId="{A8B4030F-953F-42C2-AA75-277E00247035}" srcId="{0A188A90-6108-4216-A2D8-9663F6DF8527}" destId="{5B957A2A-CC7A-401C-8FBD-C9A1B965D8D6}" srcOrd="3" destOrd="0" parTransId="{7180FDF1-DBAF-4BA6-8E1D-954B9B368569}" sibTransId="{50CE5DB9-234E-4664-956C-9FF2E8660CDA}"/>
    <dgm:cxn modelId="{A6B20FF7-93C3-4D41-AFC8-BA545C788172}" type="presOf" srcId="{7D67103A-66D3-4B92-93E1-1E222F9B9A0F}" destId="{30BDE385-2A6F-4AD1-87CD-5EC96B78BC20}" srcOrd="0" destOrd="0" presId="urn:microsoft.com/office/officeart/2005/8/layout/StepDownProcess"/>
    <dgm:cxn modelId="{0CE64917-7B1E-459D-925B-86EE60E83542}" srcId="{7D45002C-A6BA-4462-A514-F17146C55E8F}" destId="{40D136B7-262E-45E8-B921-D3C6AEAC599E}" srcOrd="0" destOrd="0" parTransId="{BC0C5D75-F7A4-4D66-BA93-DFA708337C21}" sibTransId="{9F3A3AE8-CFC7-4EC7-ACBC-EA4E337A753F}"/>
    <dgm:cxn modelId="{5D1A5F2D-C178-4D31-9766-8B970860C463}" type="presOf" srcId="{DCD7FF7A-69C9-407B-BF7A-04029C47EB32}" destId="{8752584D-C996-4DC3-9B9C-62D4FEDBEE2D}" srcOrd="0" destOrd="0" presId="urn:microsoft.com/office/officeart/2005/8/layout/StepDownProcess"/>
    <dgm:cxn modelId="{DC8DA403-F547-49FE-854D-AA3073CA0691}" type="presOf" srcId="{B6A1A0DC-23C1-4C5A-82C0-CD9246382AA4}" destId="{E4D822C6-39F2-43A1-91A9-DBFC64E5BE73}" srcOrd="0" destOrd="0" presId="urn:microsoft.com/office/officeart/2005/8/layout/StepDownProcess"/>
    <dgm:cxn modelId="{B9B5E8D7-0ED3-40BB-8200-088104E88DD2}" type="presOf" srcId="{0A188A90-6108-4216-A2D8-9663F6DF8527}" destId="{E05C5CC4-E39C-47B2-8D46-6AA92D388F34}" srcOrd="0" destOrd="0" presId="urn:microsoft.com/office/officeart/2005/8/layout/StepDownProcess"/>
    <dgm:cxn modelId="{19F69DE2-4CC1-47DD-A924-38EC7393C1CE}" type="presParOf" srcId="{E05C5CC4-E39C-47B2-8D46-6AA92D388F34}" destId="{81A4A4AD-17F7-4622-BB16-377D95DF3C12}" srcOrd="0" destOrd="0" presId="urn:microsoft.com/office/officeart/2005/8/layout/StepDownProcess"/>
    <dgm:cxn modelId="{5B2717B4-5CED-47F8-837A-FB45D16CB2A8}" type="presParOf" srcId="{81A4A4AD-17F7-4622-BB16-377D95DF3C12}" destId="{E27F5BD2-B615-41C6-A5B1-B0EE21C13E0F}" srcOrd="0" destOrd="0" presId="urn:microsoft.com/office/officeart/2005/8/layout/StepDownProcess"/>
    <dgm:cxn modelId="{41922852-8950-4B7B-A163-3330D01C83E9}" type="presParOf" srcId="{81A4A4AD-17F7-4622-BB16-377D95DF3C12}" destId="{30BDE385-2A6F-4AD1-87CD-5EC96B78BC20}" srcOrd="1" destOrd="0" presId="urn:microsoft.com/office/officeart/2005/8/layout/StepDownProcess"/>
    <dgm:cxn modelId="{413FD412-D000-4F6A-AC37-F373CE79EA97}" type="presParOf" srcId="{81A4A4AD-17F7-4622-BB16-377D95DF3C12}" destId="{8752584D-C996-4DC3-9B9C-62D4FEDBEE2D}" srcOrd="2" destOrd="0" presId="urn:microsoft.com/office/officeart/2005/8/layout/StepDownProcess"/>
    <dgm:cxn modelId="{23180CE1-F7C2-4E39-BE31-B04E4FE64B2B}" type="presParOf" srcId="{E05C5CC4-E39C-47B2-8D46-6AA92D388F34}" destId="{11B4B457-CD1A-4BE7-8855-EDA05041E39B}" srcOrd="1" destOrd="0" presId="urn:microsoft.com/office/officeart/2005/8/layout/StepDownProcess"/>
    <dgm:cxn modelId="{14ADBA44-FDED-42DA-AEED-4DDCF8E64C4B}" type="presParOf" srcId="{E05C5CC4-E39C-47B2-8D46-6AA92D388F34}" destId="{321B4E78-E45D-42E2-AFFF-3F0967F517B1}" srcOrd="2" destOrd="0" presId="urn:microsoft.com/office/officeart/2005/8/layout/StepDownProcess"/>
    <dgm:cxn modelId="{1AB581C5-D496-43B4-B40C-FA6C064D3FF5}" type="presParOf" srcId="{321B4E78-E45D-42E2-AFFF-3F0967F517B1}" destId="{32A27060-5A63-453C-AD48-6D122E570186}" srcOrd="0" destOrd="0" presId="urn:microsoft.com/office/officeart/2005/8/layout/StepDownProcess"/>
    <dgm:cxn modelId="{6E7A1D23-DC98-460C-BA63-EA788982EADB}" type="presParOf" srcId="{321B4E78-E45D-42E2-AFFF-3F0967F517B1}" destId="{95ED4A9B-A127-42EC-B6A9-F475CA75C395}" srcOrd="1" destOrd="0" presId="urn:microsoft.com/office/officeart/2005/8/layout/StepDownProcess"/>
    <dgm:cxn modelId="{91B55970-408B-40BB-9484-A53E2BE13D13}" type="presParOf" srcId="{321B4E78-E45D-42E2-AFFF-3F0967F517B1}" destId="{FBDD8353-A82F-4878-AB18-392253A9420C}" srcOrd="2" destOrd="0" presId="urn:microsoft.com/office/officeart/2005/8/layout/StepDownProcess"/>
    <dgm:cxn modelId="{EEB54449-9478-42CC-BFCC-C647189441F7}" type="presParOf" srcId="{E05C5CC4-E39C-47B2-8D46-6AA92D388F34}" destId="{70368DAC-1034-492A-B2D8-4E4BAFEC0904}" srcOrd="3" destOrd="0" presId="urn:microsoft.com/office/officeart/2005/8/layout/StepDownProcess"/>
    <dgm:cxn modelId="{4F209FEC-7DC1-43EC-8758-ED058BE5576D}" type="presParOf" srcId="{E05C5CC4-E39C-47B2-8D46-6AA92D388F34}" destId="{C05A0BCA-93FF-4372-84F3-34D53BFD62AB}" srcOrd="4" destOrd="0" presId="urn:microsoft.com/office/officeart/2005/8/layout/StepDownProcess"/>
    <dgm:cxn modelId="{DB1AF36F-45AE-461E-AFAF-CF8D96115BBC}" type="presParOf" srcId="{C05A0BCA-93FF-4372-84F3-34D53BFD62AB}" destId="{18928869-F6CB-4663-8A42-CEC64DB14DC7}" srcOrd="0" destOrd="0" presId="urn:microsoft.com/office/officeart/2005/8/layout/StepDownProcess"/>
    <dgm:cxn modelId="{72849427-89D9-44C1-82B0-D8E829E923B1}" type="presParOf" srcId="{C05A0BCA-93FF-4372-84F3-34D53BFD62AB}" destId="{61B76D88-51E5-4F4A-95B9-8774494E19FE}" srcOrd="1" destOrd="0" presId="urn:microsoft.com/office/officeart/2005/8/layout/StepDownProcess"/>
    <dgm:cxn modelId="{2F373209-4830-492B-9184-C92E9E66267D}" type="presParOf" srcId="{C05A0BCA-93FF-4372-84F3-34D53BFD62AB}" destId="{99FA3FE7-0F5E-4DF3-8EBA-A15FC439A30C}" srcOrd="2" destOrd="0" presId="urn:microsoft.com/office/officeart/2005/8/layout/StepDownProcess"/>
    <dgm:cxn modelId="{544008B0-BE21-47D6-9282-FEB038C84D1A}" type="presParOf" srcId="{E05C5CC4-E39C-47B2-8D46-6AA92D388F34}" destId="{BC0CD167-1116-4DE8-88D2-2FD4397BB6F0}" srcOrd="5" destOrd="0" presId="urn:microsoft.com/office/officeart/2005/8/layout/StepDownProcess"/>
    <dgm:cxn modelId="{34CCF51D-9ACE-4214-8D34-70FB22695A3B}" type="presParOf" srcId="{E05C5CC4-E39C-47B2-8D46-6AA92D388F34}" destId="{B36323F8-E274-46D7-AAF4-F23DD75C4304}" srcOrd="6" destOrd="0" presId="urn:microsoft.com/office/officeart/2005/8/layout/StepDownProcess"/>
    <dgm:cxn modelId="{8168F7B0-AABA-439E-9CFF-E42D1AB03AD2}" type="presParOf" srcId="{B36323F8-E274-46D7-AAF4-F23DD75C4304}" destId="{6FC7B2F5-F25D-4ECB-8440-CD18DD32E399}" srcOrd="0" destOrd="0" presId="urn:microsoft.com/office/officeart/2005/8/layout/StepDownProcess"/>
    <dgm:cxn modelId="{C2D792C1-B404-411A-9731-23AEED62E015}" type="presParOf" srcId="{B36323F8-E274-46D7-AAF4-F23DD75C4304}" destId="{693F5807-DE93-49F9-B0C4-5AE8D11AA114}" srcOrd="1" destOrd="0" presId="urn:microsoft.com/office/officeart/2005/8/layout/StepDownProcess"/>
    <dgm:cxn modelId="{1303A56E-6C29-4FD7-9D34-E8A3E2E31263}" type="presParOf" srcId="{B36323F8-E274-46D7-AAF4-F23DD75C4304}" destId="{E4D822C6-39F2-43A1-91A9-DBFC64E5BE73}" srcOrd="2" destOrd="0" presId="urn:microsoft.com/office/officeart/2005/8/layout/StepDownProcess"/>
    <dgm:cxn modelId="{F27A04B1-9C5A-4A37-9590-9EB227A07316}" type="presParOf" srcId="{E05C5CC4-E39C-47B2-8D46-6AA92D388F34}" destId="{9002EF7C-AA35-43EA-8CAD-21F8D8B8C242}" srcOrd="7" destOrd="0" presId="urn:microsoft.com/office/officeart/2005/8/layout/StepDownProcess"/>
    <dgm:cxn modelId="{DED8D9F2-FF7A-4F2D-9F39-8276E89038D1}" type="presParOf" srcId="{E05C5CC4-E39C-47B2-8D46-6AA92D388F34}" destId="{1D5CECF9-3557-42E4-98B3-CCE6B5CD439F}" srcOrd="8" destOrd="0" presId="urn:microsoft.com/office/officeart/2005/8/layout/StepDownProcess"/>
    <dgm:cxn modelId="{312179D3-C0AE-4680-B95F-6AB5BAEC7E95}" type="presParOf" srcId="{1D5CECF9-3557-42E4-98B3-CCE6B5CD439F}" destId="{C540A48A-008F-4ADB-A78B-5C17CE57C78E}" srcOrd="0" destOrd="0" presId="urn:microsoft.com/office/officeart/2005/8/layout/StepDownProcess"/>
    <dgm:cxn modelId="{FF38B4DE-31B6-4B37-9300-CF4DAF8983EF}" type="presParOf" srcId="{1D5CECF9-3557-42E4-98B3-CCE6B5CD439F}" destId="{64C0DDEE-4171-4843-901B-B79AE2BD116F}"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F5BD2-B615-41C6-A5B1-B0EE21C13E0F}">
      <dsp:nvSpPr>
        <dsp:cNvPr id="0" name=""/>
        <dsp:cNvSpPr/>
      </dsp:nvSpPr>
      <dsp:spPr>
        <a:xfrm rot="5400000">
          <a:off x="188462" y="1530773"/>
          <a:ext cx="707231" cy="80515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0BDE385-2A6F-4AD1-87CD-5EC96B78BC20}">
      <dsp:nvSpPr>
        <dsp:cNvPr id="0" name=""/>
        <dsp:cNvSpPr/>
      </dsp:nvSpPr>
      <dsp:spPr>
        <a:xfrm>
          <a:off x="0" y="649807"/>
          <a:ext cx="1190560" cy="833353"/>
        </a:xfrm>
        <a:prstGeom prst="roundRect">
          <a:avLst>
            <a:gd name="adj" fmla="val 16670"/>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Civic activities</a:t>
          </a:r>
          <a:endParaRPr lang="en-US" sz="2000" b="1" kern="1200" dirty="0"/>
        </a:p>
      </dsp:txBody>
      <dsp:txXfrm>
        <a:off x="40688" y="690495"/>
        <a:ext cx="1109184" cy="751977"/>
      </dsp:txXfrm>
    </dsp:sp>
    <dsp:sp modelId="{8752584D-C996-4DC3-9B9C-62D4FEDBEE2D}">
      <dsp:nvSpPr>
        <dsp:cNvPr id="0" name=""/>
        <dsp:cNvSpPr/>
      </dsp:nvSpPr>
      <dsp:spPr>
        <a:xfrm>
          <a:off x="1200928" y="787105"/>
          <a:ext cx="3209243" cy="673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voluntary work, meetings </a:t>
          </a:r>
          <a:r>
            <a:rPr lang="en-US" sz="2000" kern="1200" dirty="0" err="1" smtClean="0"/>
            <a:t>etc</a:t>
          </a:r>
          <a:endParaRPr lang="en-US" sz="2000" kern="1200" dirty="0"/>
        </a:p>
      </dsp:txBody>
      <dsp:txXfrm>
        <a:off x="1200928" y="787105"/>
        <a:ext cx="3209243" cy="673553"/>
      </dsp:txXfrm>
    </dsp:sp>
    <dsp:sp modelId="{32A27060-5A63-453C-AD48-6D122E570186}">
      <dsp:nvSpPr>
        <dsp:cNvPr id="0" name=""/>
        <dsp:cNvSpPr/>
      </dsp:nvSpPr>
      <dsp:spPr>
        <a:xfrm rot="5400000">
          <a:off x="1626490" y="2397631"/>
          <a:ext cx="707231" cy="80515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5ED4A9B-A127-42EC-B6A9-F475CA75C395}">
      <dsp:nvSpPr>
        <dsp:cNvPr id="0" name=""/>
        <dsp:cNvSpPr/>
      </dsp:nvSpPr>
      <dsp:spPr>
        <a:xfrm>
          <a:off x="866484" y="1615856"/>
          <a:ext cx="1771173" cy="833353"/>
        </a:xfrm>
        <a:prstGeom prst="roundRect">
          <a:avLst>
            <a:gd name="adj" fmla="val 16670"/>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Material resources</a:t>
          </a:r>
          <a:endParaRPr lang="en-US" sz="2000" b="1" kern="1200" dirty="0"/>
        </a:p>
      </dsp:txBody>
      <dsp:txXfrm>
        <a:off x="907172" y="1656544"/>
        <a:ext cx="1689797" cy="751977"/>
      </dsp:txXfrm>
    </dsp:sp>
    <dsp:sp modelId="{FBDD8353-A82F-4878-AB18-392253A9420C}">
      <dsp:nvSpPr>
        <dsp:cNvPr id="0" name=""/>
        <dsp:cNvSpPr/>
      </dsp:nvSpPr>
      <dsp:spPr>
        <a:xfrm>
          <a:off x="2668379" y="1617125"/>
          <a:ext cx="3093758" cy="6735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Income discomfort, prevent from doing things </a:t>
          </a:r>
          <a:r>
            <a:rPr lang="en-US" sz="2000" kern="1200" dirty="0" err="1" smtClean="0"/>
            <a:t>etc</a:t>
          </a:r>
          <a:endParaRPr lang="en-US" sz="2000" kern="1200" dirty="0"/>
        </a:p>
      </dsp:txBody>
      <dsp:txXfrm>
        <a:off x="2668379" y="1617125"/>
        <a:ext cx="3093758" cy="673553"/>
      </dsp:txXfrm>
    </dsp:sp>
    <dsp:sp modelId="{18928869-F6CB-4663-8A42-CEC64DB14DC7}">
      <dsp:nvSpPr>
        <dsp:cNvPr id="0" name=""/>
        <dsp:cNvSpPr/>
      </dsp:nvSpPr>
      <dsp:spPr>
        <a:xfrm rot="5400000">
          <a:off x="3209205" y="3375327"/>
          <a:ext cx="707231" cy="80515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1B76D88-51E5-4F4A-95B9-8774494E19FE}">
      <dsp:nvSpPr>
        <dsp:cNvPr id="0" name=""/>
        <dsp:cNvSpPr/>
      </dsp:nvSpPr>
      <dsp:spPr>
        <a:xfrm>
          <a:off x="2309754" y="2605639"/>
          <a:ext cx="2003844" cy="833353"/>
        </a:xfrm>
        <a:prstGeom prst="roundRect">
          <a:avLst>
            <a:gd name="adj" fmla="val 166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Neighborhood </a:t>
          </a:r>
          <a:endParaRPr lang="en-US" sz="2000" b="1" kern="1200" dirty="0"/>
        </a:p>
      </dsp:txBody>
      <dsp:txXfrm>
        <a:off x="2350442" y="2646327"/>
        <a:ext cx="1922468" cy="751977"/>
      </dsp:txXfrm>
    </dsp:sp>
    <dsp:sp modelId="{99FA3FE7-0F5E-4DF3-8EBA-A15FC439A30C}">
      <dsp:nvSpPr>
        <dsp:cNvPr id="0" name=""/>
        <dsp:cNvSpPr/>
      </dsp:nvSpPr>
      <dsp:spPr>
        <a:xfrm>
          <a:off x="4254438" y="2860410"/>
          <a:ext cx="2813665" cy="35812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20 min walk, visits </a:t>
          </a:r>
          <a:r>
            <a:rPr lang="en-US" sz="2000" kern="1200" dirty="0" err="1" smtClean="0"/>
            <a:t>etc</a:t>
          </a:r>
          <a:endParaRPr lang="en-US" sz="2000" kern="1200" dirty="0"/>
        </a:p>
      </dsp:txBody>
      <dsp:txXfrm>
        <a:off x="4254438" y="2860410"/>
        <a:ext cx="2813665" cy="358128"/>
      </dsp:txXfrm>
    </dsp:sp>
    <dsp:sp modelId="{6FC7B2F5-F25D-4ECB-8440-CD18DD32E399}">
      <dsp:nvSpPr>
        <dsp:cNvPr id="0" name=""/>
        <dsp:cNvSpPr/>
      </dsp:nvSpPr>
      <dsp:spPr>
        <a:xfrm rot="5400000">
          <a:off x="4660611" y="4325313"/>
          <a:ext cx="707231" cy="805157"/>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3F5807-DE93-49F9-B0C4-5AE8D11AA114}">
      <dsp:nvSpPr>
        <dsp:cNvPr id="0" name=""/>
        <dsp:cNvSpPr/>
      </dsp:nvSpPr>
      <dsp:spPr>
        <a:xfrm>
          <a:off x="3937537" y="3555629"/>
          <a:ext cx="1530561" cy="833353"/>
        </a:xfrm>
        <a:prstGeom prst="roundRect">
          <a:avLst>
            <a:gd name="adj" fmla="val 16670"/>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Social relation</a:t>
          </a:r>
          <a:endParaRPr lang="en-US" sz="2000" b="1" kern="1200" dirty="0"/>
        </a:p>
      </dsp:txBody>
      <dsp:txXfrm>
        <a:off x="3978225" y="3596317"/>
        <a:ext cx="1449185" cy="751977"/>
      </dsp:txXfrm>
    </dsp:sp>
    <dsp:sp modelId="{E4D822C6-39F2-43A1-91A9-DBFC64E5BE73}">
      <dsp:nvSpPr>
        <dsp:cNvPr id="0" name=""/>
        <dsp:cNvSpPr/>
      </dsp:nvSpPr>
      <dsp:spPr>
        <a:xfrm>
          <a:off x="5476519" y="3744422"/>
          <a:ext cx="2988057" cy="4289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Living with anyone </a:t>
          </a:r>
          <a:r>
            <a:rPr lang="en-US" sz="2000" kern="1200" dirty="0" err="1" smtClean="0"/>
            <a:t>etc</a:t>
          </a:r>
          <a:endParaRPr lang="en-US" sz="2000" kern="1200" dirty="0"/>
        </a:p>
      </dsp:txBody>
      <dsp:txXfrm>
        <a:off x="5476519" y="3744422"/>
        <a:ext cx="2988057" cy="428972"/>
      </dsp:txXfrm>
    </dsp:sp>
    <dsp:sp modelId="{C540A48A-008F-4ADB-A78B-5C17CE57C78E}">
      <dsp:nvSpPr>
        <dsp:cNvPr id="0" name=""/>
        <dsp:cNvSpPr/>
      </dsp:nvSpPr>
      <dsp:spPr>
        <a:xfrm>
          <a:off x="5355996" y="4559712"/>
          <a:ext cx="1190560" cy="833353"/>
        </a:xfrm>
        <a:prstGeom prst="roundRect">
          <a:avLst>
            <a:gd name="adj" fmla="val 16670"/>
          </a:avLst>
        </a:prstGeom>
        <a:solidFill>
          <a:srgbClr val="FF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b="1" kern="1200" dirty="0" smtClean="0"/>
            <a:t>Services</a:t>
          </a:r>
          <a:endParaRPr lang="en-US" sz="2000" b="1" kern="1200" dirty="0"/>
        </a:p>
      </dsp:txBody>
      <dsp:txXfrm>
        <a:off x="5396684" y="4600400"/>
        <a:ext cx="1109184" cy="751977"/>
      </dsp:txXfrm>
    </dsp:sp>
    <dsp:sp modelId="{64C0DDEE-4171-4843-901B-B79AE2BD116F}">
      <dsp:nvSpPr>
        <dsp:cNvPr id="0" name=""/>
        <dsp:cNvSpPr/>
      </dsp:nvSpPr>
      <dsp:spPr>
        <a:xfrm>
          <a:off x="6489557" y="4736263"/>
          <a:ext cx="2363501" cy="6063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ctr" anchorCtr="0">
          <a:noAutofit/>
        </a:bodyPr>
        <a:lstStyle/>
        <a:p>
          <a:pPr marL="228600" lvl="1" indent="-228600" algn="l" defTabSz="889000">
            <a:lnSpc>
              <a:spcPct val="90000"/>
            </a:lnSpc>
            <a:spcBef>
              <a:spcPct val="0"/>
            </a:spcBef>
            <a:spcAft>
              <a:spcPct val="15000"/>
            </a:spcAft>
            <a:buChar char="••"/>
          </a:pPr>
          <a:r>
            <a:rPr lang="en-US" sz="2000" kern="1200" dirty="0" smtClean="0"/>
            <a:t>Access to facilities, medical care </a:t>
          </a:r>
          <a:r>
            <a:rPr lang="en-US" sz="2000" kern="1200" dirty="0" err="1" smtClean="0"/>
            <a:t>etc</a:t>
          </a:r>
          <a:endParaRPr lang="en-US" sz="2000" kern="1200" dirty="0"/>
        </a:p>
      </dsp:txBody>
      <dsp:txXfrm>
        <a:off x="6489557" y="4736263"/>
        <a:ext cx="2363501" cy="606373"/>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8E107F-F4C0-4A5A-BE3C-1874196BB592}" type="datetimeFigureOut">
              <a:rPr lang="en-US" smtClean="0"/>
              <a:t>11/7/2019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90FA2A-E20A-44A7-BC85-2EC4CE2BB6DE}" type="slidenum">
              <a:rPr lang="en-US" smtClean="0"/>
              <a:t>‹#›</a:t>
            </a:fld>
            <a:endParaRPr lang="en-US"/>
          </a:p>
        </p:txBody>
      </p:sp>
    </p:spTree>
    <p:extLst>
      <p:ext uri="{BB962C8B-B14F-4D97-AF65-F5344CB8AC3E}">
        <p14:creationId xmlns:p14="http://schemas.microsoft.com/office/powerpoint/2010/main" val="1426521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30045BD-D350-4C52-A3BD-722CF9C2A819}"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1495253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0045BD-D350-4C52-A3BD-722CF9C2A819}"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529440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0045BD-D350-4C52-A3BD-722CF9C2A819}"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3178088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30045BD-D350-4C52-A3BD-722CF9C2A819}"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2859930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30045BD-D350-4C52-A3BD-722CF9C2A819}"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13956929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30045BD-D350-4C52-A3BD-722CF9C2A819}"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254514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30045BD-D350-4C52-A3BD-722CF9C2A819}"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185872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30045BD-D350-4C52-A3BD-722CF9C2A819}"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551446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0045BD-D350-4C52-A3BD-722CF9C2A819}" type="datetimeFigureOut">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99171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0045BD-D350-4C52-A3BD-722CF9C2A819}"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2389048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30045BD-D350-4C52-A3BD-722CF9C2A819}"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E21652-EABA-49F8-938A-B83FC6258F36}" type="slidenum">
              <a:rPr lang="en-US" smtClean="0"/>
              <a:t>‹#›</a:t>
            </a:fld>
            <a:endParaRPr lang="en-US"/>
          </a:p>
        </p:txBody>
      </p:sp>
    </p:spTree>
    <p:extLst>
      <p:ext uri="{BB962C8B-B14F-4D97-AF65-F5344CB8AC3E}">
        <p14:creationId xmlns:p14="http://schemas.microsoft.com/office/powerpoint/2010/main" val="577615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0045BD-D350-4C52-A3BD-722CF9C2A819}" type="datetimeFigureOut">
              <a:rPr lang="en-US" smtClean="0"/>
              <a:t>11/7/2019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E21652-EABA-49F8-938A-B83FC6258F36}" type="slidenum">
              <a:rPr lang="en-US" smtClean="0"/>
              <a:t>‹#›</a:t>
            </a:fld>
            <a:endParaRPr lang="en-US"/>
          </a:p>
        </p:txBody>
      </p:sp>
    </p:spTree>
    <p:extLst>
      <p:ext uri="{BB962C8B-B14F-4D97-AF65-F5344CB8AC3E}">
        <p14:creationId xmlns:p14="http://schemas.microsoft.com/office/powerpoint/2010/main" val="750898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arget="../media/image6.jpeg" Type="http://schemas.openxmlformats.org/officeDocument/2006/relationships/image"/><Relationship Id="rId2" Target="../media/image5.jpeg" Type="http://schemas.openxmlformats.org/officeDocument/2006/relationships/image"/><Relationship Id="rId1" Target="../slideLayouts/slideLayout2.xml" Type="http://schemas.openxmlformats.org/officeDocument/2006/relationships/slideLayout"/><Relationship Id="rId5" Target="../media/hdphoto1.wdp" Type="http://schemas.microsoft.com/office/2007/relationships/hdphoto"/><Relationship Id="rId4" Target="../media/image7.jpeg" Type="http://schemas.openxmlformats.org/officeDocument/2006/relationships/image"/></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arget="../media/image8.png" Type="http://schemas.openxmlformats.org/officeDocument/2006/relationships/image"/><Relationship Id="rId1" Target="../slideLayouts/slideLayout2.xml" Type="http://schemas.openxmlformats.org/officeDocument/2006/relationships/slideLayout"/></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77635"/>
            <a:ext cx="7772400" cy="1953491"/>
          </a:xfrm>
        </p:spPr>
        <p:txBody>
          <a:bodyPr>
            <a:normAutofit/>
          </a:bodyPr>
          <a:lstStyle/>
          <a:p>
            <a:r>
              <a:rPr lang="en-US" sz="4400" b="1" dirty="0"/>
              <a:t>Engagement and </a:t>
            </a:r>
            <a:r>
              <a:rPr lang="en-US" sz="4400" b="1" dirty="0" smtClean="0"/>
              <a:t>Wellness: Creating future possibilities for </a:t>
            </a:r>
            <a:r>
              <a:rPr lang="en-US" sz="4400" b="1" dirty="0"/>
              <a:t>social </a:t>
            </a:r>
            <a:r>
              <a:rPr lang="en-US" sz="4400" b="1" dirty="0" smtClean="0"/>
              <a:t>inclusion and happy ageing</a:t>
            </a:r>
            <a:endParaRPr lang="en-US" sz="4400" dirty="0"/>
          </a:p>
        </p:txBody>
      </p:sp>
      <p:sp>
        <p:nvSpPr>
          <p:cNvPr id="3" name="Subtitle 2"/>
          <p:cNvSpPr>
            <a:spLocks noGrp="1"/>
          </p:cNvSpPr>
          <p:nvPr>
            <p:ph type="subTitle" idx="1"/>
          </p:nvPr>
        </p:nvSpPr>
        <p:spPr>
          <a:xfrm>
            <a:off x="1233054" y="3449639"/>
            <a:ext cx="6858000" cy="1219344"/>
          </a:xfrm>
        </p:spPr>
        <p:txBody>
          <a:bodyPr>
            <a:normAutofit fontScale="92500" lnSpcReduction="10000"/>
          </a:bodyPr>
          <a:lstStyle/>
          <a:p>
            <a:r>
              <a:rPr lang="en-US" b="1" dirty="0" err="1" smtClean="0"/>
              <a:t>Dr</a:t>
            </a:r>
            <a:r>
              <a:rPr lang="en-US" b="1" dirty="0" smtClean="0"/>
              <a:t> Sharvari Shukla</a:t>
            </a:r>
          </a:p>
          <a:p>
            <a:r>
              <a:rPr lang="en-US" b="1" dirty="0" smtClean="0"/>
              <a:t>Director and Professor</a:t>
            </a:r>
          </a:p>
          <a:p>
            <a:r>
              <a:rPr lang="en-US" b="1" dirty="0" smtClean="0"/>
              <a:t>Symbiosis Statistical Institute, Pune</a:t>
            </a:r>
            <a:endParaRPr lang="en-US" b="1"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2195944" y="5956473"/>
            <a:ext cx="4114800" cy="542290"/>
          </a:xfrm>
          <a:prstGeom prst="rect">
            <a:avLst/>
          </a:prstGeom>
        </p:spPr>
      </p:pic>
      <p:sp>
        <p:nvSpPr>
          <p:cNvPr id="5" name="Rectangle 4"/>
          <p:cNvSpPr/>
          <p:nvPr/>
        </p:nvSpPr>
        <p:spPr>
          <a:xfrm>
            <a:off x="2359237" y="4879171"/>
            <a:ext cx="4705134" cy="646331"/>
          </a:xfrm>
          <a:prstGeom prst="rect">
            <a:avLst/>
          </a:prstGeom>
        </p:spPr>
        <p:txBody>
          <a:bodyPr wrap="none">
            <a:spAutoFit/>
          </a:bodyPr>
          <a:lstStyle/>
          <a:p>
            <a:pPr algn="ctr"/>
            <a:r>
              <a:rPr lang="en-US" b="1" dirty="0" smtClean="0">
                <a:solidFill>
                  <a:srgbClr val="000000"/>
                </a:solidFill>
                <a:latin typeface="Times New Roman" panose="02020603050405020304" pitchFamily="18" charset="0"/>
                <a:ea typeface="FZYaoTi"/>
              </a:rPr>
              <a:t>And</a:t>
            </a:r>
          </a:p>
          <a:p>
            <a:pPr algn="ctr"/>
            <a:r>
              <a:rPr lang="en-US" b="1" dirty="0" err="1" smtClean="0">
                <a:solidFill>
                  <a:srgbClr val="000000"/>
                </a:solidFill>
                <a:latin typeface="Times New Roman" panose="02020603050405020304" pitchFamily="18" charset="0"/>
                <a:ea typeface="FZYaoTi"/>
              </a:rPr>
              <a:t>Biranchi</a:t>
            </a:r>
            <a:r>
              <a:rPr lang="en-US" b="1" dirty="0" smtClean="0">
                <a:solidFill>
                  <a:srgbClr val="000000"/>
                </a:solidFill>
                <a:latin typeface="Times New Roman" panose="02020603050405020304" pitchFamily="18" charset="0"/>
                <a:ea typeface="FZYaoTi"/>
              </a:rPr>
              <a:t> Jena,</a:t>
            </a:r>
            <a:r>
              <a:rPr lang="en-US" b="1" baseline="30000" dirty="0" smtClean="0">
                <a:solidFill>
                  <a:srgbClr val="000000"/>
                </a:solidFill>
                <a:latin typeface="Times New Roman" panose="02020603050405020304" pitchFamily="18" charset="0"/>
                <a:ea typeface="FZYaoTi"/>
              </a:rPr>
              <a:t> </a:t>
            </a:r>
            <a:r>
              <a:rPr lang="en-US" b="1" dirty="0" err="1">
                <a:solidFill>
                  <a:srgbClr val="000000"/>
                </a:solidFill>
                <a:latin typeface="Times New Roman" panose="02020603050405020304" pitchFamily="18" charset="0"/>
                <a:ea typeface="FZYaoTi"/>
              </a:rPr>
              <a:t>Seema</a:t>
            </a:r>
            <a:r>
              <a:rPr lang="en-US" b="1" dirty="0">
                <a:solidFill>
                  <a:srgbClr val="000000"/>
                </a:solidFill>
                <a:latin typeface="Times New Roman" panose="02020603050405020304" pitchFamily="18" charset="0"/>
                <a:ea typeface="FZYaoTi"/>
              </a:rPr>
              <a:t> Gupta, </a:t>
            </a:r>
            <a:r>
              <a:rPr lang="en-US" b="1" dirty="0" err="1">
                <a:solidFill>
                  <a:srgbClr val="000000"/>
                </a:solidFill>
                <a:latin typeface="Times New Roman" panose="02020603050405020304" pitchFamily="18" charset="0"/>
                <a:ea typeface="FZYaoTi"/>
              </a:rPr>
              <a:t>Sugandhi</a:t>
            </a:r>
            <a:r>
              <a:rPr lang="en-US" b="1" dirty="0">
                <a:solidFill>
                  <a:srgbClr val="000000"/>
                </a:solidFill>
                <a:latin typeface="Times New Roman" panose="02020603050405020304" pitchFamily="18" charset="0"/>
                <a:ea typeface="FZYaoTi"/>
              </a:rPr>
              <a:t> </a:t>
            </a:r>
            <a:r>
              <a:rPr lang="en-US" b="1" dirty="0" err="1" smtClean="0">
                <a:solidFill>
                  <a:srgbClr val="000000"/>
                </a:solidFill>
                <a:latin typeface="Times New Roman" panose="02020603050405020304" pitchFamily="18" charset="0"/>
                <a:ea typeface="FZYaoTi"/>
              </a:rPr>
              <a:t>Baliga</a:t>
            </a:r>
            <a:endParaRPr lang="en-US" b="1" dirty="0"/>
          </a:p>
        </p:txBody>
      </p:sp>
      <p:pic>
        <p:nvPicPr>
          <p:cNvPr id="6" name="Picture 5" descr="https://tse4.mm.bing.net/th?id=OIP.vHBPhCC2vnrl06xRQbOMLwHaBO&amp;pid=15.1&amp;P=0&amp;w=498&amp;h=83"/>
          <p:cNvPicPr/>
          <p:nvPr/>
        </p:nvPicPr>
        <p:blipFill>
          <a:blip r:embed="rId3">
            <a:extLst>
              <a:ext uri="{28A0092B-C50C-407E-A947-70E740481C1C}">
                <a14:useLocalDpi xmlns:a14="http://schemas.microsoft.com/office/drawing/2010/main" val="0"/>
              </a:ext>
            </a:extLst>
          </a:blip>
          <a:srcRect/>
          <a:stretch>
            <a:fillRect/>
          </a:stretch>
        </p:blipFill>
        <p:spPr bwMode="auto">
          <a:xfrm>
            <a:off x="6764279" y="6019886"/>
            <a:ext cx="2182495" cy="360045"/>
          </a:xfrm>
          <a:prstGeom prst="rect">
            <a:avLst/>
          </a:prstGeom>
          <a:noFill/>
          <a:ln>
            <a:noFill/>
          </a:ln>
        </p:spPr>
      </p:pic>
      <p:pic>
        <p:nvPicPr>
          <p:cNvPr id="7" name="Picture 6"/>
          <p:cNvPicPr/>
          <p:nvPr/>
        </p:nvPicPr>
        <p:blipFill>
          <a:blip r:embed="rId4" cstate="print">
            <a:extLst>
              <a:ext uri="{28A0092B-C50C-407E-A947-70E740481C1C}">
                <a14:useLocalDpi xmlns:a14="http://schemas.microsoft.com/office/drawing/2010/main" val="0"/>
              </a:ext>
            </a:extLst>
          </a:blip>
          <a:stretch>
            <a:fillRect/>
          </a:stretch>
        </p:blipFill>
        <p:spPr>
          <a:xfrm>
            <a:off x="577792" y="5550794"/>
            <a:ext cx="839470" cy="1104265"/>
          </a:xfrm>
          <a:prstGeom prst="rect">
            <a:avLst/>
          </a:prstGeom>
        </p:spPr>
      </p:pic>
    </p:spTree>
    <p:extLst>
      <p:ext uri="{BB962C8B-B14F-4D97-AF65-F5344CB8AC3E}">
        <p14:creationId xmlns:p14="http://schemas.microsoft.com/office/powerpoint/2010/main" val="17558737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4775" y="116933"/>
            <a:ext cx="7886700" cy="457834"/>
          </a:xfrm>
        </p:spPr>
        <p:txBody>
          <a:bodyPr>
            <a:normAutofit fontScale="90000"/>
          </a:bodyPr>
          <a:lstStyle/>
          <a:p>
            <a:pPr algn="ctr"/>
            <a:r>
              <a:rPr lang="en-US" b="1" dirty="0" smtClean="0"/>
              <a:t>Work and activity</a:t>
            </a:r>
            <a:endParaRPr lang="en-US" b="1" dirty="0"/>
          </a:p>
        </p:txBody>
      </p:sp>
      <p:graphicFrame>
        <p:nvGraphicFramePr>
          <p:cNvPr id="6" name="Content Placeholder 5"/>
          <p:cNvGraphicFramePr>
            <a:graphicFrameLocks noGrp="1"/>
          </p:cNvGraphicFramePr>
          <p:nvPr>
            <p:ph idx="1"/>
            <p:extLst/>
          </p:nvPr>
        </p:nvGraphicFramePr>
        <p:xfrm>
          <a:off x="182881" y="600889"/>
          <a:ext cx="4258490" cy="28874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5"/>
          <p:cNvGraphicFramePr>
            <a:graphicFrameLocks/>
          </p:cNvGraphicFramePr>
          <p:nvPr>
            <p:extLst/>
          </p:nvPr>
        </p:nvGraphicFramePr>
        <p:xfrm>
          <a:off x="4473825" y="613951"/>
          <a:ext cx="4330539" cy="31742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Table 2"/>
          <p:cNvGraphicFramePr>
            <a:graphicFrameLocks noGrp="1"/>
          </p:cNvGraphicFramePr>
          <p:nvPr>
            <p:extLst/>
          </p:nvPr>
        </p:nvGraphicFramePr>
        <p:xfrm>
          <a:off x="169817" y="3724876"/>
          <a:ext cx="8791301" cy="3120061"/>
        </p:xfrm>
        <a:graphic>
          <a:graphicData uri="http://schemas.openxmlformats.org/drawingml/2006/table">
            <a:tbl>
              <a:tblPr firstRow="1" firstCol="1" bandRow="1">
                <a:tableStyleId>{5C22544A-7EE6-4342-B048-85BDC9FD1C3A}</a:tableStyleId>
              </a:tblPr>
              <a:tblGrid>
                <a:gridCol w="5590902">
                  <a:extLst>
                    <a:ext uri="{9D8B030D-6E8A-4147-A177-3AD203B41FA5}">
                      <a16:colId xmlns:a16="http://schemas.microsoft.com/office/drawing/2014/main" val="3416546558"/>
                    </a:ext>
                  </a:extLst>
                </a:gridCol>
                <a:gridCol w="1014494">
                  <a:extLst>
                    <a:ext uri="{9D8B030D-6E8A-4147-A177-3AD203B41FA5}">
                      <a16:colId xmlns:a16="http://schemas.microsoft.com/office/drawing/2014/main" val="3817862929"/>
                    </a:ext>
                  </a:extLst>
                </a:gridCol>
                <a:gridCol w="1055289">
                  <a:extLst>
                    <a:ext uri="{9D8B030D-6E8A-4147-A177-3AD203B41FA5}">
                      <a16:colId xmlns:a16="http://schemas.microsoft.com/office/drawing/2014/main" val="920333421"/>
                    </a:ext>
                  </a:extLst>
                </a:gridCol>
                <a:gridCol w="1130616">
                  <a:extLst>
                    <a:ext uri="{9D8B030D-6E8A-4147-A177-3AD203B41FA5}">
                      <a16:colId xmlns:a16="http://schemas.microsoft.com/office/drawing/2014/main" val="620559115"/>
                    </a:ext>
                  </a:extLst>
                </a:gridCol>
              </a:tblGrid>
              <a:tr h="315901">
                <a:tc>
                  <a:txBody>
                    <a:bodyPr/>
                    <a:lstStyle/>
                    <a:p>
                      <a:pPr marL="0" marR="0" algn="l">
                        <a:lnSpc>
                          <a:spcPct val="115000"/>
                        </a:lnSpc>
                        <a:spcBef>
                          <a:spcPts val="0"/>
                        </a:spcBef>
                        <a:spcAft>
                          <a:spcPts val="0"/>
                        </a:spcAft>
                      </a:pPr>
                      <a:r>
                        <a:rPr lang="en-US" sz="1600" b="1">
                          <a:effectLst/>
                        </a:rPr>
                        <a:t>Which main specific skill you accrued during your employment?</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dirty="0" smtClean="0">
                          <a:effectLst/>
                        </a:rPr>
                        <a:t>Male</a:t>
                      </a:r>
                      <a:r>
                        <a:rPr lang="en-US" sz="1600" b="1" dirty="0">
                          <a:effectLst/>
                        </a:rPr>
                        <a:t> </a:t>
                      </a:r>
                      <a:endParaRPr lang="en-US" sz="9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dirty="0" smtClean="0">
                          <a:effectLst/>
                        </a:rPr>
                        <a:t>Female</a:t>
                      </a:r>
                      <a:endParaRPr lang="en-US" sz="9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dirty="0" smtClean="0">
                          <a:effectLst/>
                        </a:rPr>
                        <a:t>Total</a:t>
                      </a:r>
                      <a:endParaRPr lang="en-US" sz="9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528306137"/>
                  </a:ext>
                </a:extLst>
              </a:tr>
              <a:tr h="278870">
                <a:tc>
                  <a:txBody>
                    <a:bodyPr/>
                    <a:lstStyle/>
                    <a:p>
                      <a:pPr marL="0" marR="0" algn="l">
                        <a:lnSpc>
                          <a:spcPct val="115000"/>
                        </a:lnSpc>
                        <a:spcBef>
                          <a:spcPts val="0"/>
                        </a:spcBef>
                        <a:spcAft>
                          <a:spcPts val="0"/>
                        </a:spcAft>
                      </a:pPr>
                      <a:r>
                        <a:rPr lang="en-US" sz="1600" b="1">
                          <a:effectLst/>
                        </a:rPr>
                        <a:t>Nothing</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235 (42.8)</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463 (89.7)</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698(65.5)</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39640423"/>
                  </a:ext>
                </a:extLst>
              </a:tr>
              <a:tr h="278870">
                <a:tc>
                  <a:txBody>
                    <a:bodyPr/>
                    <a:lstStyle/>
                    <a:p>
                      <a:pPr marL="0" marR="0" algn="l">
                        <a:lnSpc>
                          <a:spcPct val="115000"/>
                        </a:lnSpc>
                        <a:spcBef>
                          <a:spcPts val="0"/>
                        </a:spcBef>
                        <a:spcAft>
                          <a:spcPts val="0"/>
                        </a:spcAft>
                      </a:pPr>
                      <a:r>
                        <a:rPr lang="en-US" sz="1600" b="1" dirty="0">
                          <a:effectLst/>
                        </a:rPr>
                        <a:t>Legislators, Senior officials and Managers</a:t>
                      </a:r>
                      <a:endParaRPr lang="en-US" sz="9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112 (20.4)</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8 (1.6)</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120 (11.3)</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3460404846"/>
                  </a:ext>
                </a:extLst>
              </a:tr>
              <a:tr h="278870">
                <a:tc>
                  <a:txBody>
                    <a:bodyPr/>
                    <a:lstStyle/>
                    <a:p>
                      <a:pPr marL="0" marR="0" algn="l">
                        <a:lnSpc>
                          <a:spcPct val="115000"/>
                        </a:lnSpc>
                        <a:spcBef>
                          <a:spcPts val="0"/>
                        </a:spcBef>
                        <a:spcAft>
                          <a:spcPts val="0"/>
                        </a:spcAft>
                      </a:pPr>
                      <a:r>
                        <a:rPr lang="en-US" sz="1600" b="1">
                          <a:effectLst/>
                        </a:rPr>
                        <a:t>Professionals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46 (8.4)</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5 (1.0)</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51 (4.8)</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343342862"/>
                  </a:ext>
                </a:extLst>
              </a:tr>
              <a:tr h="278870">
                <a:tc>
                  <a:txBody>
                    <a:bodyPr/>
                    <a:lstStyle/>
                    <a:p>
                      <a:pPr marL="0" marR="0" algn="l">
                        <a:lnSpc>
                          <a:spcPct val="115000"/>
                        </a:lnSpc>
                        <a:spcBef>
                          <a:spcPts val="0"/>
                        </a:spcBef>
                        <a:spcAft>
                          <a:spcPts val="0"/>
                        </a:spcAft>
                      </a:pPr>
                      <a:r>
                        <a:rPr lang="en-US" sz="1600" b="1">
                          <a:effectLst/>
                        </a:rPr>
                        <a:t>Technicians, associate professionals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28 (5.1)</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2 (0.4)</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30 (2.8)</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4042261614"/>
                  </a:ext>
                </a:extLst>
              </a:tr>
              <a:tr h="278870">
                <a:tc>
                  <a:txBody>
                    <a:bodyPr/>
                    <a:lstStyle/>
                    <a:p>
                      <a:pPr marL="0" marR="0" algn="l">
                        <a:lnSpc>
                          <a:spcPct val="115000"/>
                        </a:lnSpc>
                        <a:spcBef>
                          <a:spcPts val="0"/>
                        </a:spcBef>
                        <a:spcAft>
                          <a:spcPts val="0"/>
                        </a:spcAft>
                      </a:pPr>
                      <a:r>
                        <a:rPr lang="en-US" sz="1600" b="1">
                          <a:effectLst/>
                        </a:rPr>
                        <a:t>Clerks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19 (3.5)</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2 (0.4)</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21 (2)</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998623346"/>
                  </a:ext>
                </a:extLst>
              </a:tr>
              <a:tr h="278870">
                <a:tc>
                  <a:txBody>
                    <a:bodyPr/>
                    <a:lstStyle/>
                    <a:p>
                      <a:pPr marL="0" marR="0" algn="l">
                        <a:lnSpc>
                          <a:spcPct val="115000"/>
                        </a:lnSpc>
                        <a:spcBef>
                          <a:spcPts val="0"/>
                        </a:spcBef>
                        <a:spcAft>
                          <a:spcPts val="0"/>
                        </a:spcAft>
                      </a:pPr>
                      <a:r>
                        <a:rPr lang="en-US" sz="1600" b="1">
                          <a:effectLst/>
                        </a:rPr>
                        <a:t>Service workers and Shop &amp; Market Sales workers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34 (6.2)</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5 (1.0)</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39 (3.7)</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107580121"/>
                  </a:ext>
                </a:extLst>
              </a:tr>
              <a:tr h="278870">
                <a:tc>
                  <a:txBody>
                    <a:bodyPr/>
                    <a:lstStyle/>
                    <a:p>
                      <a:pPr marL="0" marR="0" algn="l">
                        <a:lnSpc>
                          <a:spcPct val="115000"/>
                        </a:lnSpc>
                        <a:spcBef>
                          <a:spcPts val="0"/>
                        </a:spcBef>
                        <a:spcAft>
                          <a:spcPts val="0"/>
                        </a:spcAft>
                      </a:pPr>
                      <a:r>
                        <a:rPr lang="en-US" sz="1600" b="1">
                          <a:effectLst/>
                        </a:rPr>
                        <a:t>Skilled agricultural and fishery workers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10 (1.8)</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3 (6.0)</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13 (1.2)</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803676582"/>
                  </a:ext>
                </a:extLst>
              </a:tr>
              <a:tr h="278870">
                <a:tc>
                  <a:txBody>
                    <a:bodyPr/>
                    <a:lstStyle/>
                    <a:p>
                      <a:pPr marL="0" marR="0" algn="l">
                        <a:lnSpc>
                          <a:spcPct val="115000"/>
                        </a:lnSpc>
                        <a:spcBef>
                          <a:spcPts val="0"/>
                        </a:spcBef>
                        <a:spcAft>
                          <a:spcPts val="0"/>
                        </a:spcAft>
                      </a:pPr>
                      <a:r>
                        <a:rPr lang="en-US" sz="1600" b="1">
                          <a:effectLst/>
                        </a:rPr>
                        <a:t>Plant and machine operators and assemblers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7 (1.3)</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0 (0.0)</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7 (7.0)</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392158698"/>
                  </a:ext>
                </a:extLst>
              </a:tr>
              <a:tr h="278870">
                <a:tc>
                  <a:txBody>
                    <a:bodyPr/>
                    <a:lstStyle/>
                    <a:p>
                      <a:pPr marL="0" marR="0" algn="l">
                        <a:lnSpc>
                          <a:spcPct val="115000"/>
                        </a:lnSpc>
                        <a:spcBef>
                          <a:spcPts val="0"/>
                        </a:spcBef>
                        <a:spcAft>
                          <a:spcPts val="0"/>
                        </a:spcAft>
                      </a:pPr>
                      <a:r>
                        <a:rPr lang="en-US" sz="1600" b="1">
                          <a:effectLst/>
                        </a:rPr>
                        <a:t>Elementary occupations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14 (2.6)</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3 (0.6)</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17 (1.6)</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1454382853"/>
                  </a:ext>
                </a:extLst>
              </a:tr>
              <a:tr h="278870">
                <a:tc>
                  <a:txBody>
                    <a:bodyPr/>
                    <a:lstStyle/>
                    <a:p>
                      <a:pPr marL="0" marR="0" algn="l">
                        <a:lnSpc>
                          <a:spcPct val="115000"/>
                        </a:lnSpc>
                        <a:spcBef>
                          <a:spcPts val="0"/>
                        </a:spcBef>
                        <a:spcAft>
                          <a:spcPts val="0"/>
                        </a:spcAft>
                      </a:pPr>
                      <a:r>
                        <a:rPr lang="en-US" sz="1600" b="1">
                          <a:effectLst/>
                        </a:rPr>
                        <a:t>Workers not classified by occupations</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44 (8.0)</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a:effectLst/>
                        </a:rPr>
                        <a:t>25 (4.8)</a:t>
                      </a:r>
                      <a:endParaRPr lang="en-US" sz="9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600" b="1" dirty="0">
                          <a:effectLst/>
                        </a:rPr>
                        <a:t>69 (6.5)</a:t>
                      </a:r>
                      <a:endParaRPr lang="en-US" sz="9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166959474"/>
                  </a:ext>
                </a:extLst>
              </a:tr>
            </a:tbl>
          </a:graphicData>
        </a:graphic>
      </p:graphicFrame>
    </p:spTree>
    <p:extLst>
      <p:ext uri="{BB962C8B-B14F-4D97-AF65-F5344CB8AC3E}">
        <p14:creationId xmlns:p14="http://schemas.microsoft.com/office/powerpoint/2010/main" val="2161934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5632" y="101890"/>
            <a:ext cx="7886700" cy="679903"/>
          </a:xfrm>
        </p:spPr>
        <p:txBody>
          <a:bodyPr>
            <a:normAutofit fontScale="90000"/>
          </a:bodyPr>
          <a:lstStyle/>
          <a:p>
            <a:pPr algn="ctr"/>
            <a:r>
              <a:rPr lang="en-US" b="1" dirty="0" smtClean="0"/>
              <a:t>Work engagement</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87682747"/>
              </p:ext>
            </p:extLst>
          </p:nvPr>
        </p:nvGraphicFramePr>
        <p:xfrm>
          <a:off x="172240" y="950419"/>
          <a:ext cx="8789671" cy="4498314"/>
        </p:xfrm>
        <a:graphic>
          <a:graphicData uri="http://schemas.openxmlformats.org/drawingml/2006/table">
            <a:tbl>
              <a:tblPr firstRow="1" firstCol="1" bandRow="1">
                <a:tableStyleId>{5C22544A-7EE6-4342-B048-85BDC9FD1C3A}</a:tableStyleId>
              </a:tblPr>
              <a:tblGrid>
                <a:gridCol w="3986837">
                  <a:extLst>
                    <a:ext uri="{9D8B030D-6E8A-4147-A177-3AD203B41FA5}">
                      <a16:colId xmlns:a16="http://schemas.microsoft.com/office/drawing/2014/main" val="461187127"/>
                    </a:ext>
                  </a:extLst>
                </a:gridCol>
                <a:gridCol w="1103977">
                  <a:extLst>
                    <a:ext uri="{9D8B030D-6E8A-4147-A177-3AD203B41FA5}">
                      <a16:colId xmlns:a16="http://schemas.microsoft.com/office/drawing/2014/main" val="3171387521"/>
                    </a:ext>
                  </a:extLst>
                </a:gridCol>
                <a:gridCol w="1146125">
                  <a:extLst>
                    <a:ext uri="{9D8B030D-6E8A-4147-A177-3AD203B41FA5}">
                      <a16:colId xmlns:a16="http://schemas.microsoft.com/office/drawing/2014/main" val="2948530033"/>
                    </a:ext>
                  </a:extLst>
                </a:gridCol>
                <a:gridCol w="1224269">
                  <a:extLst>
                    <a:ext uri="{9D8B030D-6E8A-4147-A177-3AD203B41FA5}">
                      <a16:colId xmlns:a16="http://schemas.microsoft.com/office/drawing/2014/main" val="3065963970"/>
                    </a:ext>
                  </a:extLst>
                </a:gridCol>
                <a:gridCol w="1328463">
                  <a:extLst>
                    <a:ext uri="{9D8B030D-6E8A-4147-A177-3AD203B41FA5}">
                      <a16:colId xmlns:a16="http://schemas.microsoft.com/office/drawing/2014/main" val="1996771492"/>
                    </a:ext>
                  </a:extLst>
                </a:gridCol>
              </a:tblGrid>
              <a:tr h="642552">
                <a:tc>
                  <a:txBody>
                    <a:bodyPr/>
                    <a:lstStyle/>
                    <a:p>
                      <a:pPr marL="0" marR="0" algn="l">
                        <a:lnSpc>
                          <a:spcPct val="115000"/>
                        </a:lnSpc>
                        <a:spcBef>
                          <a:spcPts val="0"/>
                        </a:spcBef>
                        <a:spcAft>
                          <a:spcPts val="0"/>
                        </a:spcAft>
                      </a:pPr>
                      <a:r>
                        <a:rPr lang="en-US" sz="1800" b="1">
                          <a:effectLst/>
                        </a:rPr>
                        <a:t>Given an opportunity would you like to work?</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smtClean="0">
                          <a:effectLst/>
                        </a:rPr>
                        <a:t>Male</a:t>
                      </a:r>
                      <a:r>
                        <a:rPr lang="en-US" sz="1800" b="1" dirty="0">
                          <a:effectLst/>
                        </a:rPr>
                        <a:t> </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smtClean="0">
                          <a:effectLst/>
                        </a:rPr>
                        <a:t>Female</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smtClean="0">
                          <a:effectLst/>
                        </a:rPr>
                        <a:t>Total</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smtClean="0">
                          <a:effectLst/>
                        </a:rPr>
                        <a:t>P-value</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4019066769"/>
                  </a:ext>
                </a:extLst>
              </a:tr>
              <a:tr h="454731">
                <a:tc>
                  <a:txBody>
                    <a:bodyPr/>
                    <a:lstStyle/>
                    <a:p>
                      <a:pPr marL="0" marR="0" algn="l">
                        <a:lnSpc>
                          <a:spcPct val="115000"/>
                        </a:lnSpc>
                        <a:spcBef>
                          <a:spcPts val="0"/>
                        </a:spcBef>
                        <a:spcAft>
                          <a:spcPts val="0"/>
                        </a:spcAft>
                      </a:pPr>
                      <a:r>
                        <a:rPr lang="en-US" sz="1800" b="1">
                          <a:effectLst/>
                        </a:rPr>
                        <a:t>Yes</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238 (40.4)</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129 (24.4)</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a:effectLst/>
                        </a:rPr>
                        <a:t>367 (32.9)</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solidFill>
                      <a:schemeClr val="accent4">
                        <a:lumMod val="40000"/>
                        <a:lumOff val="60000"/>
                      </a:schemeClr>
                    </a:solidFill>
                  </a:tcPr>
                </a:tc>
                <a:tc>
                  <a:txBody>
                    <a:bodyPr/>
                    <a:lstStyle/>
                    <a:p>
                      <a:pPr marL="0" marR="0" algn="r">
                        <a:lnSpc>
                          <a:spcPct val="115000"/>
                        </a:lnSpc>
                        <a:spcBef>
                          <a:spcPts val="0"/>
                        </a:spcBef>
                        <a:spcAft>
                          <a:spcPts val="0"/>
                        </a:spcAft>
                      </a:pPr>
                      <a:r>
                        <a:rPr lang="en-US" sz="1800" b="1">
                          <a:effectLst/>
                        </a:rPr>
                        <a:t>0.0001</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1652470088"/>
                  </a:ext>
                </a:extLst>
              </a:tr>
              <a:tr h="418012">
                <a:tc>
                  <a:txBody>
                    <a:bodyPr/>
                    <a:lstStyle/>
                    <a:p>
                      <a:pPr marL="0" marR="0" algn="l">
                        <a:lnSpc>
                          <a:spcPct val="115000"/>
                        </a:lnSpc>
                        <a:spcBef>
                          <a:spcPts val="0"/>
                        </a:spcBef>
                        <a:spcAft>
                          <a:spcPts val="0"/>
                        </a:spcAft>
                      </a:pPr>
                      <a:r>
                        <a:rPr lang="en-US" sz="1800" b="1">
                          <a:effectLst/>
                        </a:rPr>
                        <a:t>No</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351 (59.6)</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399 (15.6)</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750 (67.1)</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676438950"/>
                  </a:ext>
                </a:extLst>
              </a:tr>
              <a:tr h="642552">
                <a:tc>
                  <a:txBody>
                    <a:bodyPr/>
                    <a:lstStyle/>
                    <a:p>
                      <a:pPr marL="0" marR="0" algn="l">
                        <a:lnSpc>
                          <a:spcPct val="115000"/>
                        </a:lnSpc>
                        <a:spcBef>
                          <a:spcPts val="0"/>
                        </a:spcBef>
                        <a:spcAft>
                          <a:spcPts val="0"/>
                        </a:spcAft>
                      </a:pPr>
                      <a:r>
                        <a:rPr lang="en-US" sz="1800" b="1">
                          <a:effectLst/>
                        </a:rPr>
                        <a:t>Do you expect any compensation for above-mentioned activity?</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a:effectLst/>
                        </a:rPr>
                        <a:t> </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949631534"/>
                  </a:ext>
                </a:extLst>
              </a:tr>
              <a:tr h="271848">
                <a:tc>
                  <a:txBody>
                    <a:bodyPr/>
                    <a:lstStyle/>
                    <a:p>
                      <a:pPr marL="0" marR="0" algn="l">
                        <a:lnSpc>
                          <a:spcPct val="115000"/>
                        </a:lnSpc>
                        <a:spcBef>
                          <a:spcPts val="0"/>
                        </a:spcBef>
                        <a:spcAft>
                          <a:spcPts val="0"/>
                        </a:spcAft>
                      </a:pPr>
                      <a:r>
                        <a:rPr lang="en-US" sz="1800" b="1">
                          <a:effectLst/>
                        </a:rPr>
                        <a:t>Yes</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174 (73.1)</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91 (70.5)</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265 (72.2)</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0.6</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721882602"/>
                  </a:ext>
                </a:extLst>
              </a:tr>
              <a:tr h="321276">
                <a:tc>
                  <a:txBody>
                    <a:bodyPr/>
                    <a:lstStyle/>
                    <a:p>
                      <a:pPr marL="0" marR="0" algn="l">
                        <a:lnSpc>
                          <a:spcPct val="115000"/>
                        </a:lnSpc>
                        <a:spcBef>
                          <a:spcPts val="0"/>
                        </a:spcBef>
                        <a:spcAft>
                          <a:spcPts val="0"/>
                        </a:spcAft>
                      </a:pPr>
                      <a:r>
                        <a:rPr lang="en-US" sz="1800" b="1">
                          <a:effectLst/>
                        </a:rPr>
                        <a:t>No</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64 (26.9)</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38 (29.5)</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102 (27.8)</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200300054"/>
                  </a:ext>
                </a:extLst>
              </a:tr>
              <a:tr h="141779">
                <a:tc>
                  <a:txBody>
                    <a:bodyPr/>
                    <a:lstStyle/>
                    <a:p>
                      <a:pPr marL="0" marR="0" algn="l">
                        <a:lnSpc>
                          <a:spcPct val="115000"/>
                        </a:lnSpc>
                        <a:spcBef>
                          <a:spcPts val="0"/>
                        </a:spcBef>
                        <a:spcAft>
                          <a:spcPts val="0"/>
                        </a:spcAft>
                      </a:pPr>
                      <a:r>
                        <a:rPr lang="en-US" sz="1800" b="1" dirty="0">
                          <a:effectLst/>
                        </a:rPr>
                        <a:t>Monthly income expectation </a:t>
                      </a:r>
                      <a:r>
                        <a:rPr lang="en-US" sz="1800" b="1" dirty="0" smtClean="0">
                          <a:effectLst/>
                        </a:rPr>
                        <a:t>(</a:t>
                      </a:r>
                      <a:r>
                        <a:rPr lang="en-US" sz="1800" b="1" dirty="0" err="1">
                          <a:effectLst/>
                        </a:rPr>
                        <a:t>Rs</a:t>
                      </a:r>
                      <a:r>
                        <a:rPr lang="en-US" sz="1800" b="1" dirty="0">
                          <a:effectLst/>
                        </a:rPr>
                        <a:t>)</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767212380"/>
                  </a:ext>
                </a:extLst>
              </a:tr>
              <a:tr h="424427">
                <a:tc>
                  <a:txBody>
                    <a:bodyPr/>
                    <a:lstStyle/>
                    <a:p>
                      <a:pPr marL="0" marR="0" algn="l">
                        <a:lnSpc>
                          <a:spcPct val="115000"/>
                        </a:lnSpc>
                        <a:spcBef>
                          <a:spcPts val="0"/>
                        </a:spcBef>
                        <a:spcAft>
                          <a:spcPts val="0"/>
                        </a:spcAft>
                      </a:pPr>
                      <a:r>
                        <a:rPr lang="en-US" sz="1800" b="1">
                          <a:effectLst/>
                        </a:rPr>
                        <a:t>Up to 2000 Rs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26 (15.0)</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15(16.5)</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41 (15.5)</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0.003</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3838459124"/>
                  </a:ext>
                </a:extLst>
              </a:tr>
              <a:tr h="321276">
                <a:tc>
                  <a:txBody>
                    <a:bodyPr/>
                    <a:lstStyle/>
                    <a:p>
                      <a:pPr marL="0" marR="0" algn="l">
                        <a:lnSpc>
                          <a:spcPct val="115000"/>
                        </a:lnSpc>
                        <a:spcBef>
                          <a:spcPts val="0"/>
                        </a:spcBef>
                        <a:spcAft>
                          <a:spcPts val="0"/>
                        </a:spcAft>
                      </a:pPr>
                      <a:r>
                        <a:rPr lang="en-US" sz="1800" b="1">
                          <a:effectLst/>
                        </a:rPr>
                        <a:t>2000-5000 Rs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72 (41.6)</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54 (59.3)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a:effectLst/>
                        </a:rPr>
                        <a:t>126 (47.7)</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solidFill>
                      <a:schemeClr val="accent4">
                        <a:lumMod val="40000"/>
                        <a:lumOff val="60000"/>
                      </a:schemeClr>
                    </a:solidFill>
                  </a:tcPr>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2894516717"/>
                  </a:ext>
                </a:extLst>
              </a:tr>
              <a:tr h="321276">
                <a:tc>
                  <a:txBody>
                    <a:bodyPr/>
                    <a:lstStyle/>
                    <a:p>
                      <a:pPr marL="0" marR="0" algn="l">
                        <a:lnSpc>
                          <a:spcPct val="115000"/>
                        </a:lnSpc>
                        <a:spcBef>
                          <a:spcPts val="0"/>
                        </a:spcBef>
                        <a:spcAft>
                          <a:spcPts val="0"/>
                        </a:spcAft>
                      </a:pPr>
                      <a:r>
                        <a:rPr lang="en-US" sz="1800" b="1">
                          <a:effectLst/>
                        </a:rPr>
                        <a:t>5000-10000 Rs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55 (31.8)</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21 (23.1)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76 (28.8)</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1145967037"/>
                  </a:ext>
                </a:extLst>
              </a:tr>
              <a:tr h="321276">
                <a:tc>
                  <a:txBody>
                    <a:bodyPr/>
                    <a:lstStyle/>
                    <a:p>
                      <a:pPr marL="0" marR="0" algn="l">
                        <a:lnSpc>
                          <a:spcPct val="115000"/>
                        </a:lnSpc>
                        <a:spcBef>
                          <a:spcPts val="0"/>
                        </a:spcBef>
                        <a:spcAft>
                          <a:spcPts val="0"/>
                        </a:spcAft>
                      </a:pPr>
                      <a:r>
                        <a:rPr lang="en-US" sz="1800" b="1" dirty="0">
                          <a:effectLst/>
                        </a:rPr>
                        <a:t>&gt;10000 </a:t>
                      </a:r>
                      <a:r>
                        <a:rPr lang="en-US" sz="1800" b="1" dirty="0" err="1">
                          <a:effectLst/>
                        </a:rPr>
                        <a:t>Rs</a:t>
                      </a:r>
                      <a:r>
                        <a:rPr lang="en-US" sz="1800" b="1" dirty="0">
                          <a:effectLst/>
                        </a:rPr>
                        <a:t> </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20 (11.6)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1 (1.1)</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a:effectLst/>
                        </a:rPr>
                        <a:t>21 (8.0)</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tc>
                  <a:txBody>
                    <a:bodyPr/>
                    <a:lstStyle/>
                    <a:p>
                      <a:pPr marL="0" marR="0" algn="r">
                        <a:lnSpc>
                          <a:spcPct val="115000"/>
                        </a:lnSpc>
                        <a:spcBef>
                          <a:spcPts val="0"/>
                        </a:spcBef>
                        <a:spcAft>
                          <a:spcPts val="0"/>
                        </a:spcAft>
                      </a:pPr>
                      <a:r>
                        <a:rPr lang="en-US" sz="1800" b="1" dirty="0">
                          <a:effectLst/>
                        </a:rPr>
                        <a:t> </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60714" marR="60714" marT="0" marB="0"/>
                </a:tc>
                <a:extLst>
                  <a:ext uri="{0D108BD9-81ED-4DB2-BD59-A6C34878D82A}">
                    <a16:rowId xmlns:a16="http://schemas.microsoft.com/office/drawing/2014/main" val="1312643170"/>
                  </a:ext>
                </a:extLst>
              </a:tr>
            </a:tbl>
          </a:graphicData>
        </a:graphic>
      </p:graphicFrame>
      <p:sp>
        <p:nvSpPr>
          <p:cNvPr id="5" name="Rectangle 4"/>
          <p:cNvSpPr/>
          <p:nvPr/>
        </p:nvSpPr>
        <p:spPr>
          <a:xfrm>
            <a:off x="174819" y="5460078"/>
            <a:ext cx="3633944" cy="410882"/>
          </a:xfrm>
          <a:prstGeom prst="rect">
            <a:avLst/>
          </a:prstGeom>
        </p:spPr>
        <p:txBody>
          <a:bodyPr wrap="none">
            <a:spAutoFit/>
          </a:bodyPr>
          <a:lstStyle/>
          <a:p>
            <a:pPr>
              <a:lnSpc>
                <a:spcPct val="115000"/>
              </a:lnSpc>
            </a:pPr>
            <a:r>
              <a:rPr lang="en-US" b="1" dirty="0" smtClean="0"/>
              <a:t>Time: 4h per day or 3 days per week</a:t>
            </a:r>
            <a:endParaRPr lang="en-US" sz="1000" b="1" dirty="0">
              <a:solidFill>
                <a:srgbClr val="000000"/>
              </a:solidFill>
              <a:latin typeface="Courier New" panose="02070309020205020404" pitchFamily="49" charset="0"/>
              <a:ea typeface="Times New Roman" panose="02020603050405020304" pitchFamily="18" charset="0"/>
              <a:cs typeface="Times New Roman" panose="02020603050405020304" pitchFamily="18" charset="0"/>
            </a:endParaRPr>
          </a:p>
        </p:txBody>
      </p:sp>
      <p:sp>
        <p:nvSpPr>
          <p:cNvPr id="3" name="Rectangle 2"/>
          <p:cNvSpPr/>
          <p:nvPr/>
        </p:nvSpPr>
        <p:spPr>
          <a:xfrm>
            <a:off x="221672" y="5801918"/>
            <a:ext cx="8659091" cy="954107"/>
          </a:xfrm>
          <a:prstGeom prst="rect">
            <a:avLst/>
          </a:prstGeom>
        </p:spPr>
        <p:txBody>
          <a:bodyPr wrap="square">
            <a:spAutoFit/>
          </a:bodyPr>
          <a:lstStyle/>
          <a:p>
            <a:pPr algn="just">
              <a:spcBef>
                <a:spcPts val="1200"/>
              </a:spcBef>
              <a:spcAft>
                <a:spcPts val="1000"/>
              </a:spcAft>
            </a:pPr>
            <a:r>
              <a:rPr lang="en-US" sz="1400" b="1" dirty="0">
                <a:solidFill>
                  <a:srgbClr val="000000"/>
                </a:solidFill>
                <a:latin typeface="Trebuchet MS" panose="020B0603020202020204" pitchFamily="34" charset="0"/>
                <a:ea typeface="Trebuchet MS" panose="020B0603020202020204" pitchFamily="34" charset="0"/>
                <a:cs typeface="Times New Roman" panose="02020603050405020304" pitchFamily="18" charset="0"/>
              </a:rPr>
              <a:t>Even though, half of the respondents prompted that old age discouraged them from taking up any of the activities or interests, given an opportunity, one third of the respondents were still interested to </a:t>
            </a:r>
            <a:r>
              <a:rPr lang="en-US" sz="1400" b="1" dirty="0" smtClean="0">
                <a:solidFill>
                  <a:srgbClr val="000000"/>
                </a:solidFill>
                <a:latin typeface="Trebuchet MS" panose="020B0603020202020204" pitchFamily="34" charset="0"/>
                <a:ea typeface="Trebuchet MS" panose="020B0603020202020204" pitchFamily="34" charset="0"/>
                <a:cs typeface="Times New Roman" panose="02020603050405020304" pitchFamily="18" charset="0"/>
              </a:rPr>
              <a:t>work. This </a:t>
            </a:r>
            <a:r>
              <a:rPr lang="en-US" sz="1400" b="1" dirty="0">
                <a:solidFill>
                  <a:srgbClr val="000000"/>
                </a:solidFill>
                <a:latin typeface="Trebuchet MS" panose="020B0603020202020204" pitchFamily="34" charset="0"/>
                <a:ea typeface="Trebuchet MS" panose="020B0603020202020204" pitchFamily="34" charset="0"/>
                <a:cs typeface="Times New Roman" panose="02020603050405020304" pitchFamily="18" charset="0"/>
              </a:rPr>
              <a:t>was more evident with the younger old age groups (around 40 percent among 60-69 years) of the elderly and among men (40 percent</a:t>
            </a:r>
            <a:r>
              <a:rPr lang="en-US" sz="1400" b="1" dirty="0" smtClean="0">
                <a:solidFill>
                  <a:srgbClr val="000000"/>
                </a:solidFill>
                <a:latin typeface="Trebuchet MS" panose="020B0603020202020204" pitchFamily="34" charset="0"/>
                <a:ea typeface="Trebuchet MS" panose="020B0603020202020204" pitchFamily="34" charset="0"/>
                <a:cs typeface="Times New Roman" panose="02020603050405020304" pitchFamily="18" charset="0"/>
              </a:rPr>
              <a:t>).</a:t>
            </a:r>
            <a:endParaRPr lang="en-US" sz="1200" b="1" dirty="0" smtClean="0">
              <a:solidFill>
                <a:srgbClr val="5A5A5A"/>
              </a:solidFill>
              <a:effectLst/>
              <a:latin typeface="Trebuchet MS" panose="020B0603020202020204" pitchFamily="34" charset="0"/>
              <a:ea typeface="Trebuchet MS" panose="020B0603020202020204" pitchFamily="34" charset="0"/>
              <a:cs typeface="Times New Roman" panose="02020603050405020304" pitchFamily="18" charset="0"/>
            </a:endParaRPr>
          </a:p>
        </p:txBody>
      </p:sp>
    </p:spTree>
    <p:extLst>
      <p:ext uri="{BB962C8B-B14F-4D97-AF65-F5344CB8AC3E}">
        <p14:creationId xmlns:p14="http://schemas.microsoft.com/office/powerpoint/2010/main" val="35452189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232" y="226582"/>
            <a:ext cx="8307532" cy="757092"/>
          </a:xfrm>
        </p:spPr>
        <p:txBody>
          <a:bodyPr>
            <a:normAutofit/>
          </a:bodyPr>
          <a:lstStyle/>
          <a:p>
            <a:r>
              <a:rPr lang="en-US" b="1" dirty="0" smtClean="0"/>
              <a:t>Activity center: Activities </a:t>
            </a:r>
            <a:r>
              <a:rPr lang="en-US" b="1" dirty="0"/>
              <a:t>of </a:t>
            </a:r>
            <a:r>
              <a:rPr lang="en-US" b="1" dirty="0" smtClean="0"/>
              <a:t>Interest</a:t>
            </a:r>
            <a:endParaRPr lang="en-US" dirty="0"/>
          </a:p>
        </p:txBody>
      </p:sp>
      <p:sp>
        <p:nvSpPr>
          <p:cNvPr id="3" name="Content Placeholder 2"/>
          <p:cNvSpPr>
            <a:spLocks noGrp="1"/>
          </p:cNvSpPr>
          <p:nvPr>
            <p:ph idx="1"/>
          </p:nvPr>
        </p:nvSpPr>
        <p:spPr/>
        <p:txBody>
          <a:bodyPr/>
          <a:lstStyle/>
          <a:p>
            <a:endParaRPr lang="en-US" dirty="0"/>
          </a:p>
        </p:txBody>
      </p:sp>
      <p:graphicFrame>
        <p:nvGraphicFramePr>
          <p:cNvPr id="4" name="Chart 3">
            <a:extLst>
              <a:ext uri="{FF2B5EF4-FFF2-40B4-BE49-F238E27FC236}">
                <a16:creationId xmlns:a16="http://schemas.microsoft.com/office/drawing/2014/main" id="{CA7841E9-C0B7-4B90-AA19-2E4CCA26E3F3}"/>
              </a:ext>
            </a:extLst>
          </p:cNvPr>
          <p:cNvGraphicFramePr/>
          <p:nvPr>
            <p:extLst>
              <p:ext uri="{D42A27DB-BD31-4B8C-83A1-F6EECF244321}">
                <p14:modId xmlns:p14="http://schemas.microsoft.com/office/powerpoint/2010/main" val="3188537597"/>
              </p:ext>
            </p:extLst>
          </p:nvPr>
        </p:nvGraphicFramePr>
        <p:xfrm>
          <a:off x="1205346" y="1080655"/>
          <a:ext cx="6456218" cy="483523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p:cNvSpPr/>
          <p:nvPr/>
        </p:nvSpPr>
        <p:spPr>
          <a:xfrm>
            <a:off x="885800" y="5895321"/>
            <a:ext cx="7858149" cy="830997"/>
          </a:xfrm>
          <a:prstGeom prst="rect">
            <a:avLst/>
          </a:prstGeom>
          <a:solidFill>
            <a:srgbClr val="CCFF33"/>
          </a:solidFill>
        </p:spPr>
        <p:txBody>
          <a:bodyPr wrap="square">
            <a:spAutoFit/>
          </a:bodyPr>
          <a:lstStyle/>
          <a:p>
            <a:r>
              <a:rPr lang="en-US" sz="2400" b="1" dirty="0" smtClean="0"/>
              <a:t>Spiritual, Yoga, packaging, help health camps, health talks and welfare activities, working in school and hospital</a:t>
            </a:r>
            <a:endParaRPr lang="en-US" sz="2400" b="1" dirty="0"/>
          </a:p>
        </p:txBody>
      </p:sp>
    </p:spTree>
    <p:extLst>
      <p:ext uri="{BB962C8B-B14F-4D97-AF65-F5344CB8AC3E}">
        <p14:creationId xmlns:p14="http://schemas.microsoft.com/office/powerpoint/2010/main" val="7856734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982" y="337417"/>
            <a:ext cx="9144000" cy="627651"/>
          </a:xfrm>
        </p:spPr>
        <p:txBody>
          <a:bodyPr>
            <a:normAutofit fontScale="90000"/>
          </a:bodyPr>
          <a:lstStyle/>
          <a:p>
            <a:pPr algn="ctr"/>
            <a:r>
              <a:rPr lang="en-US" b="1" dirty="0" smtClean="0"/>
              <a:t>Activity </a:t>
            </a:r>
            <a:r>
              <a:rPr lang="en-US" b="1" dirty="0" smtClean="0"/>
              <a:t>center: Membership, distance, time</a:t>
            </a:r>
            <a:endParaRPr lang="en-US" b="1" dirty="0"/>
          </a:p>
        </p:txBody>
      </p:sp>
      <p:sp>
        <p:nvSpPr>
          <p:cNvPr id="3" name="Content Placeholder 2"/>
          <p:cNvSpPr>
            <a:spLocks noGrp="1"/>
          </p:cNvSpPr>
          <p:nvPr>
            <p:ph idx="1"/>
          </p:nvPr>
        </p:nvSpPr>
        <p:spPr>
          <a:xfrm>
            <a:off x="484909" y="1332412"/>
            <a:ext cx="8463148" cy="4971406"/>
          </a:xfrm>
        </p:spPr>
        <p:txBody>
          <a:bodyPr>
            <a:noAutofit/>
          </a:bodyPr>
          <a:lstStyle/>
          <a:p>
            <a:r>
              <a:rPr lang="en-US" sz="3200" dirty="0"/>
              <a:t>47% elderly would like to retrain them for some skill based training for performing activities</a:t>
            </a:r>
          </a:p>
          <a:p>
            <a:r>
              <a:rPr lang="en-US" sz="3200" dirty="0"/>
              <a:t>70% elderly would like to take membership in an activity center specially designed for </a:t>
            </a:r>
            <a:r>
              <a:rPr lang="en-US" sz="3200" dirty="0" smtClean="0"/>
              <a:t>elderly </a:t>
            </a:r>
            <a:endParaRPr lang="en-US" sz="3200" dirty="0" smtClean="0"/>
          </a:p>
          <a:p>
            <a:r>
              <a:rPr lang="en-US" sz="3200" dirty="0" smtClean="0"/>
              <a:t>On </a:t>
            </a:r>
            <a:r>
              <a:rPr lang="en-US" sz="3200" dirty="0"/>
              <a:t>average they would like to pay </a:t>
            </a:r>
            <a:r>
              <a:rPr lang="en-US" sz="3200" dirty="0" smtClean="0"/>
              <a:t>200 INR </a:t>
            </a:r>
            <a:r>
              <a:rPr lang="en-US" sz="3200" dirty="0"/>
              <a:t>for </a:t>
            </a:r>
            <a:r>
              <a:rPr lang="en-US" sz="3200" dirty="0" smtClean="0"/>
              <a:t>membership</a:t>
            </a:r>
          </a:p>
          <a:p>
            <a:r>
              <a:rPr lang="en-US" sz="3200" dirty="0"/>
              <a:t>Almost half (48%) of the elderly preferred to commute only &lt;1km distance to avail activities </a:t>
            </a:r>
            <a:endParaRPr lang="en-US" sz="3200" dirty="0" smtClean="0"/>
          </a:p>
          <a:p>
            <a:r>
              <a:rPr lang="en-US" sz="3200" dirty="0"/>
              <a:t>And they will either prefer morning (39%) or evening (36%) time to spend at activity center.</a:t>
            </a:r>
          </a:p>
          <a:p>
            <a:endParaRPr lang="en-US" sz="3200" dirty="0"/>
          </a:p>
          <a:p>
            <a:endParaRPr lang="en-US" sz="3200" dirty="0"/>
          </a:p>
        </p:txBody>
      </p:sp>
    </p:spTree>
    <p:extLst>
      <p:ext uri="{BB962C8B-B14F-4D97-AF65-F5344CB8AC3E}">
        <p14:creationId xmlns:p14="http://schemas.microsoft.com/office/powerpoint/2010/main" val="26214427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358" y="124692"/>
            <a:ext cx="8224405" cy="845127"/>
          </a:xfrm>
        </p:spPr>
        <p:txBody>
          <a:bodyPr>
            <a:normAutofit fontScale="90000"/>
          </a:bodyPr>
          <a:lstStyle/>
          <a:p>
            <a:r>
              <a:rPr lang="en-US" sz="3200" b="1" dirty="0" smtClean="0"/>
              <a:t>Determinants </a:t>
            </a:r>
            <a:r>
              <a:rPr lang="en-US" sz="3200" b="1" dirty="0"/>
              <a:t>of elderly activity engagement and willingness for skill retraining</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119741102"/>
              </p:ext>
            </p:extLst>
          </p:nvPr>
        </p:nvGraphicFramePr>
        <p:xfrm>
          <a:off x="969819" y="1126127"/>
          <a:ext cx="7218218" cy="5464197"/>
        </p:xfrm>
        <a:graphic>
          <a:graphicData uri="http://schemas.openxmlformats.org/drawingml/2006/table">
            <a:tbl>
              <a:tblPr/>
              <a:tblGrid>
                <a:gridCol w="3756189">
                  <a:extLst>
                    <a:ext uri="{9D8B030D-6E8A-4147-A177-3AD203B41FA5}">
                      <a16:colId xmlns:a16="http://schemas.microsoft.com/office/drawing/2014/main" val="2647852422"/>
                    </a:ext>
                  </a:extLst>
                </a:gridCol>
                <a:gridCol w="1706246">
                  <a:extLst>
                    <a:ext uri="{9D8B030D-6E8A-4147-A177-3AD203B41FA5}">
                      <a16:colId xmlns:a16="http://schemas.microsoft.com/office/drawing/2014/main" val="1852061121"/>
                    </a:ext>
                  </a:extLst>
                </a:gridCol>
                <a:gridCol w="1755783">
                  <a:extLst>
                    <a:ext uri="{9D8B030D-6E8A-4147-A177-3AD203B41FA5}">
                      <a16:colId xmlns:a16="http://schemas.microsoft.com/office/drawing/2014/main" val="2351809786"/>
                    </a:ext>
                  </a:extLst>
                </a:gridCol>
              </a:tblGrid>
              <a:tr h="301329">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marL="0" marR="0" algn="ctr">
                        <a:lnSpc>
                          <a:spcPct val="100000"/>
                        </a:lnSpc>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Willing for work engagement </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extLst>
                  <a:ext uri="{0D108BD9-81ED-4DB2-BD59-A6C34878D82A}">
                    <a16:rowId xmlns:a16="http://schemas.microsoft.com/office/drawing/2014/main" val="2134719240"/>
                  </a:ext>
                </a:extLst>
              </a:tr>
              <a:tr h="301329">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ß (95%CI)</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056063"/>
                  </a:ext>
                </a:extLst>
              </a:tr>
              <a:tr h="301329">
                <a:tc>
                  <a:txBody>
                    <a:bodyPr/>
                    <a:lstStyle/>
                    <a:p>
                      <a:pPr marL="0" marR="0">
                        <a:lnSpc>
                          <a:spcPct val="100000"/>
                        </a:lnSpc>
                        <a:spcBef>
                          <a:spcPts val="0"/>
                        </a:spcBef>
                        <a:spcAft>
                          <a:spcPts val="0"/>
                        </a:spcAft>
                      </a:pPr>
                      <a:r>
                        <a:rPr lang="en-US" sz="1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Age: </a:t>
                      </a:r>
                      <a:r>
                        <a:rPr lang="en-US"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&gt;70</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697133097"/>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&lt;=70</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1.44 (1.134-1.853)</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0.003</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2995380"/>
                  </a:ext>
                </a:extLst>
              </a:tr>
              <a:tr h="242734">
                <a:tc>
                  <a:txBody>
                    <a:bodyPr/>
                    <a:lstStyle/>
                    <a:p>
                      <a:pPr marL="0" marR="0">
                        <a:lnSpc>
                          <a:spcPct val="100000"/>
                        </a:lnSpc>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Literate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2.726 (2.090-3.556)</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0309029"/>
                  </a:ext>
                </a:extLst>
              </a:tr>
              <a:tr h="301329">
                <a:tc>
                  <a:txBody>
                    <a:bodyPr/>
                    <a:lstStyle/>
                    <a:p>
                      <a:pPr marL="0" marR="0">
                        <a:lnSpc>
                          <a:spcPct val="100000"/>
                        </a:lnSpc>
                        <a:spcBef>
                          <a:spcPts val="0"/>
                        </a:spcBef>
                        <a:spcAft>
                          <a:spcPts val="0"/>
                        </a:spcAft>
                      </a:pPr>
                      <a:r>
                        <a:rPr lang="en-US" sz="1600" b="1"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Gender:</a:t>
                      </a:r>
                      <a:r>
                        <a:rPr lang="en-US" sz="1600" b="1" baseline="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600" dirty="0" smtClea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Female</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534413923"/>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Male</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1.833 (1.445-2.326)</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7143259"/>
                  </a:ext>
                </a:extLst>
              </a:tr>
              <a:tr h="301329">
                <a:tc>
                  <a:txBody>
                    <a:bodyPr/>
                    <a:lstStyle/>
                    <a:p>
                      <a:pPr marL="0" marR="0">
                        <a:lnSpc>
                          <a:spcPct val="100000"/>
                        </a:lnSpc>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Marital Status</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52686855"/>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Widow-Widower-Divorced-Separated</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420212633"/>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Currently married</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1.907(1.483-2.452)</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1944410"/>
                  </a:ext>
                </a:extLst>
              </a:tr>
              <a:tr h="301329">
                <a:tc>
                  <a:txBody>
                    <a:bodyPr/>
                    <a:lstStyle/>
                    <a:p>
                      <a:pPr marL="0" marR="0">
                        <a:lnSpc>
                          <a:spcPct val="100000"/>
                        </a:lnSpc>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Income</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&lt;=5000</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035476082"/>
                  </a:ext>
                </a:extLst>
              </a:tr>
              <a:tr h="256347">
                <a:tc>
                  <a:txBody>
                    <a:bodyPr/>
                    <a:lstStyle/>
                    <a:p>
                      <a:pPr marL="0" marR="0">
                        <a:lnSpc>
                          <a:spcPct val="100000"/>
                        </a:lnSpc>
                        <a:spcBef>
                          <a:spcPts val="0"/>
                        </a:spcBef>
                        <a:spcAft>
                          <a:spcPts val="0"/>
                        </a:spcAft>
                      </a:pP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Income&gt;5000 </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1.968(1.531-2.529)</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990719814"/>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 income</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1.017(0.788-1.311)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0.900</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0732066"/>
                  </a:ext>
                </a:extLst>
              </a:tr>
              <a:tr h="301329">
                <a:tc>
                  <a:txBody>
                    <a:bodyPr/>
                    <a:lstStyle/>
                    <a:p>
                      <a:pPr marL="0" marR="0">
                        <a:lnSpc>
                          <a:spcPct val="100000"/>
                        </a:lnSpc>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Currently working</a:t>
                      </a:r>
                      <a:endParaRPr lang="en-US" sz="12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715022561"/>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Currently not working</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1.268(0.940-1.710)</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0.120</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3572893"/>
                  </a:ext>
                </a:extLst>
              </a:tr>
              <a:tr h="301329">
                <a:tc>
                  <a:txBody>
                    <a:bodyPr/>
                    <a:lstStyle/>
                    <a:p>
                      <a:pPr marL="0" marR="0">
                        <a:lnSpc>
                          <a:spcPct val="100000"/>
                        </a:lnSpc>
                        <a:spcBef>
                          <a:spcPts val="0"/>
                        </a:spcBef>
                        <a:spcAft>
                          <a:spcPts val="0"/>
                        </a:spcAft>
                      </a:pPr>
                      <a:r>
                        <a:rPr lang="en-US" sz="16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Living</a:t>
                      </a: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alone/only with spouse</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207137079"/>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Living with family</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1.037(0.738-1.456)</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0.835</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8838115"/>
                  </a:ext>
                </a:extLst>
              </a:tr>
              <a:tr h="301329">
                <a:tc>
                  <a:txBody>
                    <a:bodyPr/>
                    <a:lstStyle/>
                    <a:p>
                      <a:pPr marL="0" marR="0">
                        <a:lnSpc>
                          <a:spcPct val="100000"/>
                        </a:lnSpc>
                        <a:spcBef>
                          <a:spcPts val="0"/>
                        </a:spcBef>
                        <a:spcAft>
                          <a:spcPts val="0"/>
                        </a:spcAft>
                      </a:pPr>
                      <a:r>
                        <a:rPr lang="en-US" sz="1600" b="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Financial dependency</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763607644"/>
                  </a:ext>
                </a:extLst>
              </a:tr>
              <a:tr h="301329">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Not dependent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07678315"/>
                  </a:ext>
                </a:extLst>
              </a:tr>
              <a:tr h="242734">
                <a:tc>
                  <a:txBody>
                    <a:bodyPr/>
                    <a:lstStyle/>
                    <a:p>
                      <a:pPr marL="0" marR="0">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Partially/fully depend on family </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2.200(1.688-2.867)</a:t>
                      </a:r>
                      <a:endParaRPr lang="en-US" sz="120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1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0.0001</a:t>
                      </a:r>
                      <a:endParaRPr lang="en-US" sz="1200"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24174" marR="24174"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46469239"/>
                  </a:ext>
                </a:extLst>
              </a:tr>
            </a:tbl>
          </a:graphicData>
        </a:graphic>
      </p:graphicFrame>
    </p:spTree>
    <p:extLst>
      <p:ext uri="{BB962C8B-B14F-4D97-AF65-F5344CB8AC3E}">
        <p14:creationId xmlns:p14="http://schemas.microsoft.com/office/powerpoint/2010/main" val="11000680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959" y="281999"/>
            <a:ext cx="7886700" cy="701674"/>
          </a:xfrm>
        </p:spPr>
        <p:txBody>
          <a:bodyPr/>
          <a:lstStyle/>
          <a:p>
            <a:pPr algn="ctr"/>
            <a:r>
              <a:rPr lang="en-US" b="1" dirty="0" smtClean="0"/>
              <a:t>Summary</a:t>
            </a:r>
            <a:endParaRPr lang="en-US" b="1" dirty="0"/>
          </a:p>
        </p:txBody>
      </p:sp>
      <p:sp>
        <p:nvSpPr>
          <p:cNvPr id="3" name="Content Placeholder 2"/>
          <p:cNvSpPr>
            <a:spLocks noGrp="1"/>
          </p:cNvSpPr>
          <p:nvPr>
            <p:ph idx="1"/>
          </p:nvPr>
        </p:nvSpPr>
        <p:spPr>
          <a:xfrm>
            <a:off x="282286" y="1132897"/>
            <a:ext cx="8750877" cy="4686012"/>
          </a:xfrm>
        </p:spPr>
        <p:txBody>
          <a:bodyPr>
            <a:noAutofit/>
          </a:bodyPr>
          <a:lstStyle/>
          <a:p>
            <a:r>
              <a:rPr lang="en-US" u="sng" dirty="0" smtClean="0"/>
              <a:t>Male</a:t>
            </a:r>
            <a:r>
              <a:rPr lang="en-US" dirty="0" smtClean="0"/>
              <a:t> </a:t>
            </a:r>
            <a:r>
              <a:rPr lang="en-US" dirty="0"/>
              <a:t>elderly (β=1.833, CI=1.445-2.326), </a:t>
            </a:r>
            <a:r>
              <a:rPr lang="en-US" dirty="0"/>
              <a:t> </a:t>
            </a:r>
            <a:r>
              <a:rPr lang="en-US" dirty="0" smtClean="0"/>
              <a:t>who </a:t>
            </a:r>
            <a:r>
              <a:rPr lang="en-US" dirty="0"/>
              <a:t>are </a:t>
            </a:r>
            <a:r>
              <a:rPr lang="en-US" u="sng" dirty="0"/>
              <a:t>currently married</a:t>
            </a:r>
            <a:r>
              <a:rPr lang="en-US" dirty="0"/>
              <a:t> (β=1.907, CI=1.483-2.452) and literate (β=2.726, CI=2.090-3.556) with age </a:t>
            </a:r>
            <a:r>
              <a:rPr lang="en-US" u="sng" dirty="0"/>
              <a:t>less than 70 years </a:t>
            </a:r>
            <a:r>
              <a:rPr lang="en-US" dirty="0"/>
              <a:t>(β=1.44, CI=1.134-1.853) are more willing to participate in work </a:t>
            </a:r>
            <a:r>
              <a:rPr lang="en-US" dirty="0" smtClean="0"/>
              <a:t>engagement</a:t>
            </a:r>
          </a:p>
          <a:p>
            <a:r>
              <a:rPr lang="en-US" dirty="0" smtClean="0"/>
              <a:t>Also </a:t>
            </a:r>
            <a:r>
              <a:rPr lang="en-US" dirty="0"/>
              <a:t>elderly who are </a:t>
            </a:r>
            <a:r>
              <a:rPr lang="en-US" u="sng" dirty="0"/>
              <a:t>partially or fully </a:t>
            </a:r>
            <a:r>
              <a:rPr lang="en-US" dirty="0"/>
              <a:t>dependent on their family (β=2.200, CI=1.688-2.867) and who </a:t>
            </a:r>
            <a:r>
              <a:rPr lang="en-US" u="sng" dirty="0"/>
              <a:t>prefer to go out </a:t>
            </a:r>
            <a:r>
              <a:rPr lang="en-US" dirty="0"/>
              <a:t>(β=1.565, CI=1.235-1.984) and don’t feel that their situation in household is </a:t>
            </a:r>
            <a:r>
              <a:rPr lang="en-US" u="sng" dirty="0" smtClean="0"/>
              <a:t>redundant </a:t>
            </a:r>
            <a:r>
              <a:rPr lang="en-US" dirty="0"/>
              <a:t>(β=3.406, CI=2.174-5.334) are about three </a:t>
            </a:r>
            <a:r>
              <a:rPr lang="en-US" dirty="0" smtClean="0"/>
              <a:t>times more </a:t>
            </a:r>
            <a:r>
              <a:rPr lang="en-US" dirty="0"/>
              <a:t>willing </a:t>
            </a:r>
            <a:r>
              <a:rPr lang="en-US" dirty="0" smtClean="0"/>
              <a:t>to </a:t>
            </a:r>
            <a:r>
              <a:rPr lang="en-US" dirty="0"/>
              <a:t>participate in work engagement compared to their </a:t>
            </a:r>
            <a:r>
              <a:rPr lang="en-US" dirty="0" smtClean="0"/>
              <a:t>counterparts</a:t>
            </a:r>
          </a:p>
          <a:p>
            <a:r>
              <a:rPr lang="en-US" dirty="0" smtClean="0"/>
              <a:t>This </a:t>
            </a:r>
            <a:r>
              <a:rPr lang="en-US" dirty="0"/>
              <a:t>is independent of their current working status and living arrangements</a:t>
            </a:r>
            <a:endParaRPr lang="en-US" dirty="0"/>
          </a:p>
        </p:txBody>
      </p:sp>
    </p:spTree>
    <p:extLst>
      <p:ext uri="{BB962C8B-B14F-4D97-AF65-F5344CB8AC3E}">
        <p14:creationId xmlns:p14="http://schemas.microsoft.com/office/powerpoint/2010/main" val="26741540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4834" y="0"/>
            <a:ext cx="7886700" cy="849720"/>
          </a:xfrm>
        </p:spPr>
        <p:txBody>
          <a:bodyPr/>
          <a:lstStyle/>
          <a:p>
            <a:pPr algn="ctr"/>
            <a:r>
              <a:rPr lang="en-US" b="1" dirty="0" smtClean="0"/>
              <a:t>Suggestions</a:t>
            </a:r>
            <a:endParaRPr lang="en-US" b="1" dirty="0"/>
          </a:p>
        </p:txBody>
      </p:sp>
      <p:sp>
        <p:nvSpPr>
          <p:cNvPr id="3" name="Content Placeholder 2"/>
          <p:cNvSpPr>
            <a:spLocks noGrp="1"/>
          </p:cNvSpPr>
          <p:nvPr>
            <p:ph idx="1"/>
          </p:nvPr>
        </p:nvSpPr>
        <p:spPr>
          <a:xfrm>
            <a:off x="149681" y="1055312"/>
            <a:ext cx="8994319" cy="5373198"/>
          </a:xfrm>
        </p:spPr>
        <p:txBody>
          <a:bodyPr>
            <a:noAutofit/>
          </a:bodyPr>
          <a:lstStyle/>
          <a:p>
            <a:r>
              <a:rPr lang="en-US" sz="3000" dirty="0" smtClean="0"/>
              <a:t>Attributes of aware of activity are: Male, Educated, Not economically dependent, pensioners</a:t>
            </a:r>
          </a:p>
          <a:p>
            <a:r>
              <a:rPr lang="en-US" sz="3000" dirty="0" smtClean="0"/>
              <a:t>May be approached for activity center</a:t>
            </a:r>
          </a:p>
          <a:p>
            <a:r>
              <a:rPr lang="en-US" sz="3000" dirty="0"/>
              <a:t>Considering </a:t>
            </a:r>
            <a:r>
              <a:rPr lang="en-US" sz="3000" dirty="0" smtClean="0"/>
              <a:t>48</a:t>
            </a:r>
            <a:r>
              <a:rPr lang="en-US" sz="3000" dirty="0"/>
              <a:t>% of the elderly do not prefer to commute more than </a:t>
            </a:r>
            <a:r>
              <a:rPr lang="en-US" sz="3000" dirty="0" smtClean="0"/>
              <a:t>1km</a:t>
            </a:r>
          </a:p>
          <a:p>
            <a:r>
              <a:rPr lang="en-US" sz="3000" dirty="0" smtClean="0"/>
              <a:t>So setting </a:t>
            </a:r>
            <a:r>
              <a:rPr lang="en-US" sz="3000" dirty="0"/>
              <a:t>up of decentralized activity centers around the </a:t>
            </a:r>
            <a:r>
              <a:rPr lang="en-US" sz="3000" dirty="0" smtClean="0"/>
              <a:t>city, </a:t>
            </a:r>
            <a:r>
              <a:rPr lang="en-US" sz="3000" dirty="0"/>
              <a:t>based on the density of the elderly situated </a:t>
            </a:r>
            <a:r>
              <a:rPr lang="en-US" sz="3000" dirty="0" smtClean="0"/>
              <a:t>at</a:t>
            </a:r>
          </a:p>
          <a:p>
            <a:r>
              <a:rPr lang="en-US" sz="3000" dirty="0"/>
              <a:t>70% elderly would like to take membership in an activity center </a:t>
            </a:r>
            <a:endParaRPr lang="en-US" sz="3000" dirty="0" smtClean="0"/>
          </a:p>
          <a:p>
            <a:r>
              <a:rPr lang="en-US" sz="3000" dirty="0" smtClean="0"/>
              <a:t>About </a:t>
            </a:r>
            <a:r>
              <a:rPr lang="en-US" sz="3000" dirty="0"/>
              <a:t>31% of the elderly are willing to pay </a:t>
            </a:r>
            <a:r>
              <a:rPr lang="en-US" sz="3000" dirty="0" err="1" smtClean="0"/>
              <a:t>upto</a:t>
            </a:r>
            <a:r>
              <a:rPr lang="en-US" sz="3000" dirty="0" smtClean="0"/>
              <a:t> Rs.100-200 </a:t>
            </a:r>
            <a:r>
              <a:rPr lang="en-US" sz="3000" dirty="0" smtClean="0"/>
              <a:t>as </a:t>
            </a:r>
            <a:r>
              <a:rPr lang="en-US" sz="3000" dirty="0"/>
              <a:t>membership </a:t>
            </a:r>
            <a:r>
              <a:rPr lang="en-US" sz="3000" dirty="0" smtClean="0"/>
              <a:t>fee</a:t>
            </a:r>
            <a:r>
              <a:rPr lang="en-US" sz="3000" dirty="0" smtClean="0"/>
              <a:t>.</a:t>
            </a:r>
          </a:p>
          <a:p>
            <a:endParaRPr lang="en-US" sz="3000" dirty="0" smtClean="0"/>
          </a:p>
          <a:p>
            <a:endParaRPr lang="en-US" sz="3000" dirty="0" smtClean="0"/>
          </a:p>
          <a:p>
            <a:endParaRPr lang="en-US" sz="3000" dirty="0"/>
          </a:p>
        </p:txBody>
      </p:sp>
    </p:spTree>
    <p:extLst>
      <p:ext uri="{BB962C8B-B14F-4D97-AF65-F5344CB8AC3E}">
        <p14:creationId xmlns:p14="http://schemas.microsoft.com/office/powerpoint/2010/main" val="2585378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655" y="157309"/>
            <a:ext cx="8700653" cy="951056"/>
          </a:xfrm>
        </p:spPr>
        <p:txBody>
          <a:bodyPr/>
          <a:lstStyle/>
          <a:p>
            <a:r>
              <a:rPr lang="en-US" b="1" dirty="0" smtClean="0"/>
              <a:t>Translational Research to Intervention</a:t>
            </a:r>
            <a:endParaRPr lang="en-US" dirty="0"/>
          </a:p>
        </p:txBody>
      </p:sp>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6831" y="1299153"/>
            <a:ext cx="4930053" cy="3286702"/>
          </a:xfrm>
        </p:spPr>
      </p:pic>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67645" y="3775364"/>
            <a:ext cx="4623954" cy="3082636"/>
          </a:xfrm>
          <a:prstGeom prst="rect">
            <a:avLst/>
          </a:prstGeom>
        </p:spPr>
      </p:pic>
      <p:pic>
        <p:nvPicPr>
          <p:cNvPr id="7" name="Picture 6"/>
          <p:cNvPicPr/>
          <p:nvPr/>
        </p:nvPicPr>
        <p:blipFill rotWithShape="1">
          <a:blip r:embed="rId4" cstate="print">
            <a:extLst>
              <a:ext uri="{BEBA8EAE-BF5A-486C-A8C5-ECC9F3942E4B}">
                <a14:imgProps xmlns:a14="http://schemas.microsoft.com/office/drawing/2010/main">
                  <a14:imgLayer r:embed="rId5">
                    <a14:imgEffect>
                      <a14:sharpenSoften amount="25000"/>
                    </a14:imgEffect>
                    <a14:imgEffect>
                      <a14:saturation sat="200000"/>
                    </a14:imgEffect>
                  </a14:imgLayer>
                </a14:imgProps>
              </a:ext>
              <a:ext uri="{28A0092B-C50C-407E-A947-70E740481C1C}">
                <a14:useLocalDpi xmlns:a14="http://schemas.microsoft.com/office/drawing/2010/main" val="0"/>
              </a:ext>
            </a:extLst>
          </a:blip>
          <a:srcRect t="11580" r="3302" b="11578"/>
          <a:stretch/>
        </p:blipFill>
        <p:spPr bwMode="auto">
          <a:xfrm>
            <a:off x="5840122" y="1931410"/>
            <a:ext cx="1952625" cy="69532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592915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711777" y="240435"/>
            <a:ext cx="7886700" cy="673965"/>
          </a:xfrm>
        </p:spPr>
        <p:txBody>
          <a:bodyPr>
            <a:normAutofit fontScale="90000"/>
          </a:bodyPr>
          <a:lstStyle/>
          <a:p>
            <a:r>
              <a:rPr lang="en-US" b="1" dirty="0" smtClean="0"/>
              <a:t>Conclusions </a:t>
            </a:r>
            <a:endParaRPr lang="en-US" b="1" dirty="0"/>
          </a:p>
        </p:txBody>
      </p:sp>
      <p:sp>
        <p:nvSpPr>
          <p:cNvPr id="3" name="Content Placeholder 2"/>
          <p:cNvSpPr>
            <a:spLocks noGrp="1"/>
          </p:cNvSpPr>
          <p:nvPr>
            <p:ph idx="1"/>
          </p:nvPr>
        </p:nvSpPr>
        <p:spPr>
          <a:xfrm>
            <a:off x="420831" y="1243735"/>
            <a:ext cx="7886700" cy="4351338"/>
          </a:xfrm>
        </p:spPr>
        <p:txBody>
          <a:bodyPr>
            <a:normAutofit fontScale="77500" lnSpcReduction="20000"/>
          </a:bodyPr>
          <a:lstStyle/>
          <a:p>
            <a:r>
              <a:rPr lang="en-US" dirty="0"/>
              <a:t>As we step towards the better future we all want, ‘leaving no one behind’ will mean making space for the contributions of older persons. </a:t>
            </a:r>
            <a:endParaRPr lang="en-US" dirty="0" smtClean="0"/>
          </a:p>
          <a:p>
            <a:r>
              <a:rPr lang="en-US" dirty="0" smtClean="0"/>
              <a:t>By </a:t>
            </a:r>
            <a:r>
              <a:rPr lang="en-US" dirty="0"/>
              <a:t>providing them platform to contribute and keeping oneself </a:t>
            </a:r>
            <a:r>
              <a:rPr lang="en-US" dirty="0" smtClean="0"/>
              <a:t>engaged</a:t>
            </a:r>
          </a:p>
          <a:p>
            <a:r>
              <a:rPr lang="en-US" dirty="0" smtClean="0"/>
              <a:t>After </a:t>
            </a:r>
            <a:r>
              <a:rPr lang="en-US" dirty="0" err="1" smtClean="0"/>
              <a:t>identifing</a:t>
            </a:r>
            <a:r>
              <a:rPr lang="en-US" dirty="0" smtClean="0"/>
              <a:t> </a:t>
            </a:r>
            <a:r>
              <a:rPr lang="en-US" dirty="0"/>
              <a:t>the unmet needs of elderly and to assess the willingness of elderly in work engagement and provide opportunities to use their skills and experience with forum and exchange of information</a:t>
            </a:r>
            <a:r>
              <a:rPr lang="en-US" dirty="0" smtClean="0"/>
              <a:t>.</a:t>
            </a:r>
          </a:p>
          <a:p>
            <a:r>
              <a:rPr lang="en-US" dirty="0" smtClean="0"/>
              <a:t>Older </a:t>
            </a:r>
            <a:r>
              <a:rPr lang="en-US" dirty="0"/>
              <a:t>adults’ contributions to our society are many, because they play multiple roles including critical contribution in workforce. </a:t>
            </a:r>
            <a:endParaRPr lang="en-US" dirty="0" smtClean="0"/>
          </a:p>
          <a:p>
            <a:r>
              <a:rPr lang="en-US" dirty="0" smtClean="0"/>
              <a:t>As </a:t>
            </a:r>
            <a:r>
              <a:rPr lang="en-US" dirty="0"/>
              <a:t>stated by UN, our communities are stronger when everyone has the opportunity to contribute their talents. </a:t>
            </a:r>
            <a:endParaRPr lang="en-US" dirty="0" smtClean="0"/>
          </a:p>
          <a:p>
            <a:r>
              <a:rPr lang="en-US" dirty="0" smtClean="0"/>
              <a:t>Let </a:t>
            </a:r>
            <a:r>
              <a:rPr lang="en-US" dirty="0"/>
              <a:t>us will promote the rights and ensure the full participation of older persons to build better societies for all ages.</a:t>
            </a:r>
          </a:p>
        </p:txBody>
      </p:sp>
    </p:spTree>
    <p:extLst>
      <p:ext uri="{BB962C8B-B14F-4D97-AF65-F5344CB8AC3E}">
        <p14:creationId xmlns:p14="http://schemas.microsoft.com/office/powerpoint/2010/main" val="17472973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5" name="Picture 4"/>
          <p:cNvPicPr>
            <a:picLocks noChangeAspect="1"/>
          </p:cNvPicPr>
          <p:nvPr/>
        </p:nvPicPr>
        <p:blipFill>
          <a:blip r:embed="rId2"/>
          <a:stretch>
            <a:fillRect/>
          </a:stretch>
        </p:blipFill>
        <p:spPr>
          <a:xfrm>
            <a:off x="914403" y="589585"/>
            <a:ext cx="7218216" cy="6143723"/>
          </a:xfrm>
          <a:prstGeom prst="rect">
            <a:avLst/>
          </a:prstGeom>
        </p:spPr>
      </p:pic>
    </p:spTree>
    <p:extLst>
      <p:ext uri="{BB962C8B-B14F-4D97-AF65-F5344CB8AC3E}">
        <p14:creationId xmlns:p14="http://schemas.microsoft.com/office/powerpoint/2010/main" val="13805012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3232" y="171164"/>
            <a:ext cx="7886700" cy="604692"/>
          </a:xfrm>
        </p:spPr>
        <p:txBody>
          <a:bodyPr>
            <a:normAutofit fontScale="90000"/>
          </a:bodyPr>
          <a:lstStyle/>
          <a:p>
            <a:pPr algn="ctr"/>
            <a:r>
              <a:rPr lang="en-US" b="1" dirty="0" smtClean="0"/>
              <a:t>Background</a:t>
            </a:r>
            <a:endParaRPr lang="en-US" b="1" dirty="0"/>
          </a:p>
        </p:txBody>
      </p:sp>
      <p:sp>
        <p:nvSpPr>
          <p:cNvPr id="3" name="Content Placeholder 2"/>
          <p:cNvSpPr>
            <a:spLocks noGrp="1"/>
          </p:cNvSpPr>
          <p:nvPr>
            <p:ph idx="1"/>
          </p:nvPr>
        </p:nvSpPr>
        <p:spPr>
          <a:xfrm>
            <a:off x="102176" y="883516"/>
            <a:ext cx="9041824" cy="5794376"/>
          </a:xfrm>
        </p:spPr>
        <p:txBody>
          <a:bodyPr>
            <a:noAutofit/>
          </a:bodyPr>
          <a:lstStyle/>
          <a:p>
            <a:r>
              <a:rPr lang="en-US" sz="2600" dirty="0" smtClean="0"/>
              <a:t>United </a:t>
            </a:r>
            <a:r>
              <a:rPr lang="en-US" sz="2600" dirty="0"/>
              <a:t>Nations </a:t>
            </a:r>
            <a:r>
              <a:rPr lang="en-US" sz="2600" dirty="0" smtClean="0"/>
              <a:t>(2007) aptly described </a:t>
            </a:r>
            <a:r>
              <a:rPr lang="en-US" sz="2600" dirty="0"/>
              <a:t>the aging process as unprecedented in human history, a global phenomenon, affecting every man, woman and </a:t>
            </a:r>
            <a:r>
              <a:rPr lang="en-US" sz="2600" dirty="0" smtClean="0"/>
              <a:t>child</a:t>
            </a:r>
          </a:p>
          <a:p>
            <a:r>
              <a:rPr lang="en-US" sz="2600" dirty="0" smtClean="0"/>
              <a:t>In </a:t>
            </a:r>
            <a:r>
              <a:rPr lang="en-US" sz="2600" dirty="0"/>
              <a:t>Asia, ageing is an emerging issue as more and more countries are experiencing sharper fertility decline and increase in life </a:t>
            </a:r>
            <a:r>
              <a:rPr lang="en-US" sz="2600" dirty="0" smtClean="0"/>
              <a:t>expectancy</a:t>
            </a:r>
          </a:p>
          <a:p>
            <a:r>
              <a:rPr lang="en-US" sz="2600" dirty="0" smtClean="0"/>
              <a:t>Getting reflected </a:t>
            </a:r>
            <a:r>
              <a:rPr lang="en-US" sz="2600" dirty="0"/>
              <a:t>with a shift in </a:t>
            </a:r>
            <a:r>
              <a:rPr lang="en-US" sz="2600" dirty="0" smtClean="0"/>
              <a:t>age structure from </a:t>
            </a:r>
            <a:r>
              <a:rPr lang="en-US" sz="2600" dirty="0"/>
              <a:t>young to </a:t>
            </a:r>
            <a:r>
              <a:rPr lang="en-US" sz="2600" dirty="0" smtClean="0"/>
              <a:t>old </a:t>
            </a:r>
            <a:endParaRPr lang="en-US" sz="2600" dirty="0"/>
          </a:p>
          <a:p>
            <a:r>
              <a:rPr lang="en-US" sz="2600" dirty="0" smtClean="0"/>
              <a:t>At </a:t>
            </a:r>
            <a:r>
              <a:rPr lang="en-US" sz="2600" dirty="0"/>
              <a:t>present 8.6% of India’s population comprises of the </a:t>
            </a:r>
            <a:r>
              <a:rPr lang="en-US" sz="2600" dirty="0" smtClean="0"/>
              <a:t>elderly</a:t>
            </a:r>
          </a:p>
          <a:p>
            <a:r>
              <a:rPr lang="en-US" sz="2600" dirty="0"/>
              <a:t>Odisha is no exception to the demographic transition of population </a:t>
            </a:r>
            <a:r>
              <a:rPr lang="en-US" sz="2600" dirty="0" smtClean="0"/>
              <a:t>ageing</a:t>
            </a:r>
          </a:p>
          <a:p>
            <a:r>
              <a:rPr lang="en-US" sz="2600" dirty="0" smtClean="0"/>
              <a:t>The state of Odisha is in 9</a:t>
            </a:r>
            <a:r>
              <a:rPr lang="en-US" sz="2600" baseline="30000" dirty="0" smtClean="0"/>
              <a:t>th</a:t>
            </a:r>
            <a:r>
              <a:rPr lang="en-US" sz="2600" dirty="0" smtClean="0"/>
              <a:t> position with respect to the senior citizen population</a:t>
            </a:r>
          </a:p>
          <a:p>
            <a:r>
              <a:rPr lang="en-US" sz="2600" dirty="0" smtClean="0"/>
              <a:t>In Odisha, the elderly constitutes 9.5% of the state population</a:t>
            </a:r>
            <a:endParaRPr lang="en-US" sz="2600" dirty="0"/>
          </a:p>
        </p:txBody>
      </p:sp>
    </p:spTree>
    <p:extLst>
      <p:ext uri="{BB962C8B-B14F-4D97-AF65-F5344CB8AC3E}">
        <p14:creationId xmlns:p14="http://schemas.microsoft.com/office/powerpoint/2010/main" val="2492277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lstStyle/>
          <a:p>
            <a:pPr algn="ctr"/>
            <a:r>
              <a:rPr lang="en-US" dirty="0"/>
              <a:t>Acknowledgement</a:t>
            </a:r>
            <a:endParaRPr lang="en-US" b="1" dirty="0"/>
          </a:p>
        </p:txBody>
      </p:sp>
      <p:sp>
        <p:nvSpPr>
          <p:cNvPr id="3" name="Content Placeholder 2"/>
          <p:cNvSpPr>
            <a:spLocks noGrp="1"/>
          </p:cNvSpPr>
          <p:nvPr>
            <p:ph idx="1"/>
          </p:nvPr>
        </p:nvSpPr>
        <p:spPr>
          <a:xfrm>
            <a:off x="600941" y="1673225"/>
            <a:ext cx="7886700" cy="4351338"/>
          </a:xfrm>
        </p:spPr>
        <p:txBody>
          <a:bodyPr/>
          <a:lstStyle/>
          <a:p>
            <a:endParaRPr lang="en-US" dirty="0"/>
          </a:p>
        </p:txBody>
      </p:sp>
    </p:spTree>
    <p:extLst>
      <p:ext uri="{BB962C8B-B14F-4D97-AF65-F5344CB8AC3E}">
        <p14:creationId xmlns:p14="http://schemas.microsoft.com/office/powerpoint/2010/main" val="214386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9378" y="143453"/>
            <a:ext cx="7886700" cy="618547"/>
          </a:xfrm>
        </p:spPr>
        <p:txBody>
          <a:bodyPr>
            <a:normAutofit fontScale="90000"/>
          </a:bodyPr>
          <a:lstStyle/>
          <a:p>
            <a:pPr algn="ctr"/>
            <a:r>
              <a:rPr lang="en-US" b="1" dirty="0" smtClean="0"/>
              <a:t>Background</a:t>
            </a:r>
            <a:endParaRPr lang="en-US" b="1" dirty="0"/>
          </a:p>
        </p:txBody>
      </p:sp>
      <p:sp>
        <p:nvSpPr>
          <p:cNvPr id="3" name="Content Placeholder 2"/>
          <p:cNvSpPr>
            <a:spLocks noGrp="1"/>
          </p:cNvSpPr>
          <p:nvPr>
            <p:ph idx="1"/>
          </p:nvPr>
        </p:nvSpPr>
        <p:spPr>
          <a:xfrm>
            <a:off x="124692" y="3585153"/>
            <a:ext cx="8894618" cy="3023465"/>
          </a:xfrm>
        </p:spPr>
        <p:txBody>
          <a:bodyPr/>
          <a:lstStyle/>
          <a:p>
            <a:r>
              <a:rPr lang="en-US" dirty="0" smtClean="0"/>
              <a:t>The </a:t>
            </a:r>
            <a:r>
              <a:rPr lang="en-US" dirty="0"/>
              <a:t>rapid increasing figures, drastic changes in the family structure, living and lifestyles, longevity of life, the need to live independently and with dignity; and issues concerning elders in general such as personal security, financial security, respect and role in family and society, etc., </a:t>
            </a:r>
          </a:p>
          <a:p>
            <a:r>
              <a:rPr lang="en-US" dirty="0"/>
              <a:t>All these have impacted not only the </a:t>
            </a:r>
            <a:r>
              <a:rPr lang="en-US" dirty="0" smtClean="0"/>
              <a:t>elderly but </a:t>
            </a:r>
            <a:r>
              <a:rPr lang="en-US" dirty="0"/>
              <a:t>also the families, community and the government greatly</a:t>
            </a:r>
            <a:r>
              <a:rPr lang="en-US" dirty="0" smtClean="0"/>
              <a:t>.</a:t>
            </a:r>
            <a:endParaRPr lang="en-US" dirty="0"/>
          </a:p>
        </p:txBody>
      </p:sp>
      <p:graphicFrame>
        <p:nvGraphicFramePr>
          <p:cNvPr id="4" name="Chart 3">
            <a:extLst>
              <a:ext uri="{FF2B5EF4-FFF2-40B4-BE49-F238E27FC236}">
                <a16:creationId xmlns:a16="http://schemas.microsoft.com/office/drawing/2014/main" id="{DA9F86AC-E2C1-424D-A569-A85AE3B33FB6}"/>
              </a:ext>
            </a:extLst>
          </p:cNvPr>
          <p:cNvGraphicFramePr/>
          <p:nvPr>
            <p:extLst>
              <p:ext uri="{D42A27DB-BD31-4B8C-83A1-F6EECF244321}">
                <p14:modId xmlns:p14="http://schemas.microsoft.com/office/powerpoint/2010/main" val="3445111609"/>
              </p:ext>
            </p:extLst>
          </p:nvPr>
        </p:nvGraphicFramePr>
        <p:xfrm>
          <a:off x="1246909" y="699769"/>
          <a:ext cx="6677891" cy="266688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39553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0214" y="614510"/>
            <a:ext cx="7886700" cy="646256"/>
          </a:xfrm>
        </p:spPr>
        <p:txBody>
          <a:bodyPr>
            <a:noAutofit/>
          </a:bodyPr>
          <a:lstStyle/>
          <a:p>
            <a:pPr algn="ctr"/>
            <a:r>
              <a:rPr lang="en-US" b="1" dirty="0" smtClean="0"/>
              <a:t>Rural India and Social inclusion</a:t>
            </a:r>
            <a:endParaRPr lang="en-US" b="1" dirty="0"/>
          </a:p>
        </p:txBody>
      </p:sp>
      <p:sp>
        <p:nvSpPr>
          <p:cNvPr id="3" name="Content Placeholder 2"/>
          <p:cNvSpPr>
            <a:spLocks noGrp="1"/>
          </p:cNvSpPr>
          <p:nvPr>
            <p:ph idx="1"/>
          </p:nvPr>
        </p:nvSpPr>
        <p:spPr>
          <a:xfrm>
            <a:off x="152400" y="1396136"/>
            <a:ext cx="8880764" cy="4713720"/>
          </a:xfrm>
        </p:spPr>
        <p:txBody>
          <a:bodyPr>
            <a:normAutofit/>
          </a:bodyPr>
          <a:lstStyle/>
          <a:p>
            <a:r>
              <a:rPr lang="en-US" sz="3200" dirty="0"/>
              <a:t>Social exclusion is seen as a process rather than a static condition</a:t>
            </a:r>
            <a:endParaRPr lang="en-US" sz="3200" dirty="0"/>
          </a:p>
          <a:p>
            <a:r>
              <a:rPr lang="en-US" sz="3200" dirty="0" smtClean="0"/>
              <a:t>Social exclusion is </a:t>
            </a:r>
            <a:r>
              <a:rPr lang="en-US" sz="3200" dirty="0"/>
              <a:t>as much a problem for rural communities as it is for urban areas (whose problems receive more attention), affecting substantial minorities in </a:t>
            </a:r>
            <a:r>
              <a:rPr lang="en-US" sz="3200" dirty="0" smtClean="0"/>
              <a:t>both</a:t>
            </a:r>
            <a:endParaRPr lang="en-US" sz="3200" dirty="0"/>
          </a:p>
          <a:p>
            <a:r>
              <a:rPr lang="en-US" sz="3200" dirty="0"/>
              <a:t>Differences between processes of exclusion in rural and urban contexts arise from a variety of historical and contextual factors. </a:t>
            </a:r>
            <a:endParaRPr lang="en-US" sz="3200" dirty="0" smtClean="0"/>
          </a:p>
        </p:txBody>
      </p:sp>
    </p:spTree>
    <p:extLst>
      <p:ext uri="{BB962C8B-B14F-4D97-AF65-F5344CB8AC3E}">
        <p14:creationId xmlns:p14="http://schemas.microsoft.com/office/powerpoint/2010/main" val="1965117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795" y="138547"/>
            <a:ext cx="7886700" cy="858982"/>
          </a:xfrm>
        </p:spPr>
        <p:txBody>
          <a:bodyPr/>
          <a:lstStyle/>
          <a:p>
            <a:pPr algn="ctr"/>
            <a:r>
              <a:rPr lang="en-US" b="1" dirty="0" smtClean="0"/>
              <a:t>Domains of social inclusion </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7945833"/>
              </p:ext>
            </p:extLst>
          </p:nvPr>
        </p:nvGraphicFramePr>
        <p:xfrm>
          <a:off x="138545" y="786532"/>
          <a:ext cx="9005455" cy="6071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Left Arrow 4"/>
          <p:cNvSpPr/>
          <p:nvPr/>
        </p:nvSpPr>
        <p:spPr>
          <a:xfrm>
            <a:off x="6276109" y="1413164"/>
            <a:ext cx="845128" cy="484909"/>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5400000">
            <a:off x="6027964" y="2635228"/>
            <a:ext cx="5234542" cy="523220"/>
          </a:xfrm>
          <a:prstGeom prst="rect">
            <a:avLst/>
          </a:prstGeom>
        </p:spPr>
        <p:txBody>
          <a:bodyPr wrap="square">
            <a:spAutoFit/>
          </a:bodyPr>
          <a:lstStyle/>
          <a:p>
            <a:r>
              <a:rPr lang="en-US" sz="1400" dirty="0" smtClean="0"/>
              <a:t>Social </a:t>
            </a:r>
            <a:r>
              <a:rPr lang="en-US" sz="1400" dirty="0"/>
              <a:t>engagement is quite an essential ingredient for the physical, mental and psychological wellbeing of any individual. </a:t>
            </a:r>
          </a:p>
        </p:txBody>
      </p:sp>
      <p:sp>
        <p:nvSpPr>
          <p:cNvPr id="7" name="Left Arrow 6"/>
          <p:cNvSpPr/>
          <p:nvPr/>
        </p:nvSpPr>
        <p:spPr>
          <a:xfrm rot="5400000">
            <a:off x="401783" y="6012875"/>
            <a:ext cx="845128" cy="484909"/>
          </a:xfrm>
          <a:prstGeom prst="lef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rot="5400000">
            <a:off x="-887100" y="5444632"/>
            <a:ext cx="2457404" cy="369332"/>
          </a:xfrm>
          <a:prstGeom prst="rect">
            <a:avLst/>
          </a:prstGeom>
        </p:spPr>
        <p:txBody>
          <a:bodyPr wrap="none">
            <a:spAutoFit/>
          </a:bodyPr>
          <a:lstStyle/>
          <a:p>
            <a:r>
              <a:rPr lang="en-US" b="1" dirty="0" smtClean="0"/>
              <a:t>Bringing in main stream</a:t>
            </a:r>
            <a:endParaRPr lang="en-US" dirty="0"/>
          </a:p>
        </p:txBody>
      </p:sp>
      <p:sp>
        <p:nvSpPr>
          <p:cNvPr id="9" name="Rectangle 8"/>
          <p:cNvSpPr/>
          <p:nvPr/>
        </p:nvSpPr>
        <p:spPr>
          <a:xfrm>
            <a:off x="7205921" y="1470953"/>
            <a:ext cx="1271502" cy="369332"/>
          </a:xfrm>
          <a:prstGeom prst="rect">
            <a:avLst/>
          </a:prstGeom>
        </p:spPr>
        <p:txBody>
          <a:bodyPr wrap="none">
            <a:spAutoFit/>
          </a:bodyPr>
          <a:lstStyle/>
          <a:p>
            <a:r>
              <a:rPr lang="en-US" b="1" dirty="0" smtClean="0"/>
              <a:t>Inclusion in</a:t>
            </a:r>
            <a:endParaRPr lang="en-US" b="1" dirty="0" smtClean="0"/>
          </a:p>
        </p:txBody>
      </p:sp>
    </p:spTree>
    <p:extLst>
      <p:ext uri="{BB962C8B-B14F-4D97-AF65-F5344CB8AC3E}">
        <p14:creationId xmlns:p14="http://schemas.microsoft.com/office/powerpoint/2010/main" val="2814717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668" y="309707"/>
            <a:ext cx="7886700" cy="715529"/>
          </a:xfrm>
        </p:spPr>
        <p:txBody>
          <a:bodyPr>
            <a:noAutofit/>
          </a:bodyPr>
          <a:lstStyle/>
          <a:p>
            <a:pPr algn="ctr"/>
            <a:r>
              <a:rPr lang="en-US" sz="4800" b="1" dirty="0" smtClean="0"/>
              <a:t>Objectives</a:t>
            </a:r>
            <a:endParaRPr lang="en-US" sz="4800" b="1" dirty="0"/>
          </a:p>
        </p:txBody>
      </p:sp>
      <p:sp>
        <p:nvSpPr>
          <p:cNvPr id="3" name="Content Placeholder 2"/>
          <p:cNvSpPr>
            <a:spLocks noGrp="1"/>
          </p:cNvSpPr>
          <p:nvPr>
            <p:ph idx="1"/>
          </p:nvPr>
        </p:nvSpPr>
        <p:spPr>
          <a:xfrm>
            <a:off x="323851" y="1340715"/>
            <a:ext cx="8432222" cy="4351338"/>
          </a:xfrm>
        </p:spPr>
        <p:txBody>
          <a:bodyPr>
            <a:noAutofit/>
          </a:bodyPr>
          <a:lstStyle/>
          <a:p>
            <a:pPr lvl="0"/>
            <a:r>
              <a:rPr lang="en-US" sz="3200" dirty="0" smtClean="0"/>
              <a:t>To </a:t>
            </a:r>
            <a:r>
              <a:rPr lang="en-US" sz="3200" dirty="0"/>
              <a:t>understand the current situation of </a:t>
            </a:r>
            <a:r>
              <a:rPr lang="en-US" sz="3200" dirty="0" smtClean="0"/>
              <a:t>elderly in Bhubaneshwar </a:t>
            </a:r>
            <a:endParaRPr lang="en-US" sz="3200" dirty="0"/>
          </a:p>
          <a:p>
            <a:pPr lvl="0"/>
            <a:r>
              <a:rPr lang="en-US" sz="3200" dirty="0"/>
              <a:t>To understand the current activities the elderly engaged with and identify the unmet needs of elderly in terms of regular activities so to make elderly feel they are valuable and assets to </a:t>
            </a:r>
            <a:r>
              <a:rPr lang="en-US" sz="3200" dirty="0" smtClean="0"/>
              <a:t>society</a:t>
            </a:r>
            <a:endParaRPr lang="en-US" sz="3200" dirty="0"/>
          </a:p>
          <a:p>
            <a:pPr lvl="0"/>
            <a:r>
              <a:rPr lang="en-US" sz="3200" dirty="0"/>
              <a:t>To assess the willingness of elderly in work engagement and provide opportunities to use their skills and experience with forum and exchange of information</a:t>
            </a:r>
            <a:r>
              <a:rPr lang="en-US" sz="3200" dirty="0" smtClean="0"/>
              <a:t>.</a:t>
            </a:r>
            <a:endParaRPr lang="en-US" sz="3200" dirty="0"/>
          </a:p>
        </p:txBody>
      </p:sp>
    </p:spTree>
    <p:extLst>
      <p:ext uri="{BB962C8B-B14F-4D97-AF65-F5344CB8AC3E}">
        <p14:creationId xmlns:p14="http://schemas.microsoft.com/office/powerpoint/2010/main" val="2165572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6359" y="198872"/>
            <a:ext cx="7886700" cy="701673"/>
          </a:xfrm>
        </p:spPr>
        <p:txBody>
          <a:bodyPr/>
          <a:lstStyle/>
          <a:p>
            <a:pPr algn="ctr"/>
            <a:r>
              <a:rPr lang="en-US" b="1" dirty="0" smtClean="0"/>
              <a:t>Study design and settings</a:t>
            </a:r>
            <a:endParaRPr lang="en-US" b="1" dirty="0"/>
          </a:p>
        </p:txBody>
      </p:sp>
      <p:sp>
        <p:nvSpPr>
          <p:cNvPr id="3" name="Content Placeholder 2"/>
          <p:cNvSpPr>
            <a:spLocks noGrp="1"/>
          </p:cNvSpPr>
          <p:nvPr>
            <p:ph idx="1"/>
          </p:nvPr>
        </p:nvSpPr>
        <p:spPr>
          <a:xfrm>
            <a:off x="180107" y="1105187"/>
            <a:ext cx="4724402" cy="5628122"/>
          </a:xfrm>
        </p:spPr>
        <p:txBody>
          <a:bodyPr>
            <a:normAutofit fontScale="92500" lnSpcReduction="10000"/>
          </a:bodyPr>
          <a:lstStyle/>
          <a:p>
            <a:r>
              <a:rPr lang="en-US" dirty="0" smtClean="0"/>
              <a:t>The </a:t>
            </a:r>
            <a:r>
              <a:rPr lang="en-US" dirty="0"/>
              <a:t>study was a cross-sectional survey, </a:t>
            </a:r>
            <a:r>
              <a:rPr lang="en-US" dirty="0" smtClean="0"/>
              <a:t>carried out during </a:t>
            </a:r>
            <a:r>
              <a:rPr lang="en-US" dirty="0"/>
              <a:t>April-July </a:t>
            </a:r>
            <a:r>
              <a:rPr lang="en-US" dirty="0" smtClean="0"/>
              <a:t>2018 in </a:t>
            </a:r>
            <a:r>
              <a:rPr lang="en-US" dirty="0" err="1" smtClean="0"/>
              <a:t>Bhubneshwar</a:t>
            </a:r>
            <a:endParaRPr lang="en-US" dirty="0"/>
          </a:p>
          <a:p>
            <a:r>
              <a:rPr lang="en-US" dirty="0"/>
              <a:t>A two-stage systematic random sample design was adopted to draw a sample from each cluster</a:t>
            </a:r>
            <a:endParaRPr lang="en-US" dirty="0" smtClean="0"/>
          </a:p>
          <a:p>
            <a:r>
              <a:rPr lang="en-US" dirty="0" smtClean="0"/>
              <a:t>This </a:t>
            </a:r>
            <a:r>
              <a:rPr lang="en-US" dirty="0"/>
              <a:t>study collected data on the elderly personal information, work engagement, preference for various activities at activity center and, elderly health and </a:t>
            </a:r>
            <a:r>
              <a:rPr lang="en-US" dirty="0" smtClean="0"/>
              <a:t>wellness</a:t>
            </a:r>
          </a:p>
          <a:p>
            <a:r>
              <a:rPr lang="en-US" dirty="0" smtClean="0"/>
              <a:t> </a:t>
            </a:r>
            <a:r>
              <a:rPr lang="en-US" dirty="0"/>
              <a:t>Total 1117 elderly persons were interviewed. </a:t>
            </a:r>
            <a:endParaRPr lang="en-US" dirty="0" smtClean="0"/>
          </a:p>
        </p:txBody>
      </p:sp>
      <p:pic>
        <p:nvPicPr>
          <p:cNvPr id="4" name="Picture 3"/>
          <p:cNvPicPr/>
          <p:nvPr/>
        </p:nvPicPr>
        <p:blipFill rotWithShape="1">
          <a:blip r:embed="rId2">
            <a:extLst>
              <a:ext uri="{28A0092B-C50C-407E-A947-70E740481C1C}">
                <a14:useLocalDpi xmlns:a14="http://schemas.microsoft.com/office/drawing/2010/main" val="0"/>
              </a:ext>
            </a:extLst>
          </a:blip>
          <a:srcRect r="1526" b="-1"/>
          <a:stretch/>
        </p:blipFill>
        <p:spPr bwMode="auto">
          <a:xfrm>
            <a:off x="4793674" y="1169151"/>
            <a:ext cx="4221306" cy="5120813"/>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5342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86750"/>
            <a:ext cx="7886700" cy="457834"/>
          </a:xfrm>
        </p:spPr>
        <p:txBody>
          <a:bodyPr>
            <a:normAutofit fontScale="90000"/>
          </a:bodyPr>
          <a:lstStyle/>
          <a:p>
            <a:pPr algn="ctr"/>
            <a:r>
              <a:rPr lang="en-US" b="1" dirty="0" smtClean="0"/>
              <a:t>Demographic Characteristics (n=1117)</a:t>
            </a:r>
            <a:endParaRPr lang="en-US" b="1" dirty="0"/>
          </a:p>
        </p:txBody>
      </p:sp>
      <p:graphicFrame>
        <p:nvGraphicFramePr>
          <p:cNvPr id="6" name="Content Placeholder 5"/>
          <p:cNvGraphicFramePr>
            <a:graphicFrameLocks noGrp="1"/>
          </p:cNvGraphicFramePr>
          <p:nvPr>
            <p:ph idx="1"/>
            <p:extLst/>
          </p:nvPr>
        </p:nvGraphicFramePr>
        <p:xfrm>
          <a:off x="182881" y="875212"/>
          <a:ext cx="4258490" cy="288741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5"/>
          <p:cNvGraphicFramePr>
            <a:graphicFrameLocks/>
          </p:cNvGraphicFramePr>
          <p:nvPr>
            <p:extLst/>
          </p:nvPr>
        </p:nvGraphicFramePr>
        <p:xfrm>
          <a:off x="4473825" y="888274"/>
          <a:ext cx="4330539" cy="317427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ontent Placeholder 5"/>
          <p:cNvGraphicFramePr>
            <a:graphicFrameLocks/>
          </p:cNvGraphicFramePr>
          <p:nvPr>
            <p:extLst/>
          </p:nvPr>
        </p:nvGraphicFramePr>
        <p:xfrm>
          <a:off x="201929" y="3944984"/>
          <a:ext cx="4134939" cy="251242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Content Placeholder 5"/>
          <p:cNvGraphicFramePr>
            <a:graphicFrameLocks/>
          </p:cNvGraphicFramePr>
          <p:nvPr>
            <p:extLst/>
          </p:nvPr>
        </p:nvGraphicFramePr>
        <p:xfrm>
          <a:off x="4508317" y="4010297"/>
          <a:ext cx="4230734" cy="2847703"/>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p:cNvSpPr txBox="1"/>
          <p:nvPr/>
        </p:nvSpPr>
        <p:spPr>
          <a:xfrm>
            <a:off x="862148" y="6413862"/>
            <a:ext cx="3788229" cy="338554"/>
          </a:xfrm>
          <a:prstGeom prst="rect">
            <a:avLst/>
          </a:prstGeom>
          <a:noFill/>
        </p:spPr>
        <p:txBody>
          <a:bodyPr wrap="square" rtlCol="0">
            <a:spAutoFit/>
          </a:bodyPr>
          <a:lstStyle/>
          <a:p>
            <a:r>
              <a:rPr lang="en-US" sz="1600" b="1" dirty="0" err="1" smtClean="0"/>
              <a:t>Upto</a:t>
            </a:r>
            <a:r>
              <a:rPr lang="en-US" sz="1600" b="1" dirty="0" smtClean="0"/>
              <a:t> 8</a:t>
            </a:r>
            <a:r>
              <a:rPr lang="en-US" sz="1600" b="1" baseline="30000" dirty="0" smtClean="0"/>
              <a:t>th</a:t>
            </a:r>
            <a:r>
              <a:rPr lang="en-US" sz="1600" b="1" dirty="0" smtClean="0"/>
              <a:t> </a:t>
            </a:r>
            <a:r>
              <a:rPr lang="en-US" sz="1600" b="1" dirty="0" err="1" smtClean="0"/>
              <a:t>Std</a:t>
            </a:r>
            <a:r>
              <a:rPr lang="en-US" sz="1600" b="1" dirty="0" smtClean="0"/>
              <a:t>=35%, 8-11</a:t>
            </a:r>
            <a:r>
              <a:rPr lang="en-US" sz="1600" b="1" baseline="30000" dirty="0" smtClean="0"/>
              <a:t>th</a:t>
            </a:r>
            <a:r>
              <a:rPr lang="en-US" sz="1600" b="1" dirty="0" smtClean="0"/>
              <a:t> </a:t>
            </a:r>
            <a:r>
              <a:rPr lang="en-US" sz="1600" b="1" dirty="0" err="1" smtClean="0"/>
              <a:t>std</a:t>
            </a:r>
            <a:r>
              <a:rPr lang="en-US" sz="1600" b="1" dirty="0" smtClean="0"/>
              <a:t>=22%</a:t>
            </a:r>
            <a:endParaRPr lang="en-US" sz="1600" b="1" dirty="0"/>
          </a:p>
        </p:txBody>
      </p:sp>
    </p:spTree>
    <p:extLst>
      <p:ext uri="{BB962C8B-B14F-4D97-AF65-F5344CB8AC3E}">
        <p14:creationId xmlns:p14="http://schemas.microsoft.com/office/powerpoint/2010/main" val="33643832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505" y="313676"/>
            <a:ext cx="7886700" cy="684260"/>
          </a:xfrm>
        </p:spPr>
        <p:txBody>
          <a:bodyPr>
            <a:normAutofit fontScale="90000"/>
          </a:bodyPr>
          <a:lstStyle/>
          <a:p>
            <a:pPr algn="ctr"/>
            <a:r>
              <a:rPr lang="en-US" b="1" dirty="0" smtClean="0"/>
              <a:t>Living arrangements </a:t>
            </a:r>
            <a:endParaRPr lang="en-US"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4200434"/>
              </p:ext>
            </p:extLst>
          </p:nvPr>
        </p:nvGraphicFramePr>
        <p:xfrm>
          <a:off x="443345" y="1274621"/>
          <a:ext cx="8201891" cy="4281053"/>
        </p:xfrm>
        <a:graphic>
          <a:graphicData uri="http://schemas.openxmlformats.org/drawingml/2006/table">
            <a:tbl>
              <a:tblPr firstRow="1" firstCol="1" bandRow="1">
                <a:tableStyleId>{5C22544A-7EE6-4342-B048-85BDC9FD1C3A}</a:tableStyleId>
              </a:tblPr>
              <a:tblGrid>
                <a:gridCol w="4201625">
                  <a:extLst>
                    <a:ext uri="{9D8B030D-6E8A-4147-A177-3AD203B41FA5}">
                      <a16:colId xmlns:a16="http://schemas.microsoft.com/office/drawing/2014/main" val="730617569"/>
                    </a:ext>
                  </a:extLst>
                </a:gridCol>
                <a:gridCol w="1396066">
                  <a:extLst>
                    <a:ext uri="{9D8B030D-6E8A-4147-A177-3AD203B41FA5}">
                      <a16:colId xmlns:a16="http://schemas.microsoft.com/office/drawing/2014/main" val="1749174091"/>
                    </a:ext>
                  </a:extLst>
                </a:gridCol>
                <a:gridCol w="1261830">
                  <a:extLst>
                    <a:ext uri="{9D8B030D-6E8A-4147-A177-3AD203B41FA5}">
                      <a16:colId xmlns:a16="http://schemas.microsoft.com/office/drawing/2014/main" val="42711248"/>
                    </a:ext>
                  </a:extLst>
                </a:gridCol>
                <a:gridCol w="1342370">
                  <a:extLst>
                    <a:ext uri="{9D8B030D-6E8A-4147-A177-3AD203B41FA5}">
                      <a16:colId xmlns:a16="http://schemas.microsoft.com/office/drawing/2014/main" val="3723837700"/>
                    </a:ext>
                  </a:extLst>
                </a:gridCol>
              </a:tblGrid>
              <a:tr h="460891">
                <a:tc>
                  <a:txBody>
                    <a:bodyPr/>
                    <a:lstStyle/>
                    <a:p>
                      <a:pPr marL="0" marR="0" algn="l">
                        <a:lnSpc>
                          <a:spcPct val="115000"/>
                        </a:lnSpc>
                        <a:spcBef>
                          <a:spcPts val="0"/>
                        </a:spcBef>
                        <a:spcAft>
                          <a:spcPts val="0"/>
                        </a:spcAft>
                      </a:pP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smtClean="0">
                          <a:effectLst/>
                        </a:rPr>
                        <a:t>Male</a:t>
                      </a:r>
                      <a:r>
                        <a:rPr lang="en-US" sz="1800" b="1" dirty="0">
                          <a:effectLst/>
                        </a:rPr>
                        <a:t> </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smtClean="0">
                          <a:effectLst/>
                        </a:rPr>
                        <a:t>Female</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smtClean="0">
                          <a:effectLst/>
                        </a:rPr>
                        <a:t>Total</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92098327"/>
                  </a:ext>
                </a:extLst>
              </a:tr>
              <a:tr h="460891">
                <a:tc>
                  <a:txBody>
                    <a:bodyPr/>
                    <a:lstStyle/>
                    <a:p>
                      <a:pPr marL="0" marR="0" algn="l">
                        <a:lnSpc>
                          <a:spcPct val="115000"/>
                        </a:lnSpc>
                        <a:spcBef>
                          <a:spcPts val="0"/>
                        </a:spcBef>
                        <a:spcAft>
                          <a:spcPts val="0"/>
                        </a:spcAft>
                      </a:pPr>
                      <a:r>
                        <a:rPr lang="en-US" sz="1800" b="1" dirty="0">
                          <a:effectLst/>
                        </a:rPr>
                        <a:t>Alone</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9 (1.5)</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20 (3.8)</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29 (2.6)</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167265182"/>
                  </a:ext>
                </a:extLst>
              </a:tr>
              <a:tr h="460891">
                <a:tc>
                  <a:txBody>
                    <a:bodyPr/>
                    <a:lstStyle/>
                    <a:p>
                      <a:pPr marL="0" marR="0" algn="l">
                        <a:lnSpc>
                          <a:spcPct val="115000"/>
                        </a:lnSpc>
                        <a:spcBef>
                          <a:spcPts val="0"/>
                        </a:spcBef>
                        <a:spcAft>
                          <a:spcPts val="0"/>
                        </a:spcAft>
                      </a:pPr>
                      <a:r>
                        <a:rPr lang="en-US" sz="1800" b="1">
                          <a:effectLst/>
                        </a:rPr>
                        <a:t>Only with spouse</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88 (14.9)</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38 (7.2)</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26 (11.3)</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241259872"/>
                  </a:ext>
                </a:extLst>
              </a:tr>
              <a:tr h="560025">
                <a:tc>
                  <a:txBody>
                    <a:bodyPr/>
                    <a:lstStyle/>
                    <a:p>
                      <a:pPr marL="0" marR="0" algn="l">
                        <a:lnSpc>
                          <a:spcPct val="115000"/>
                        </a:lnSpc>
                        <a:spcBef>
                          <a:spcPts val="0"/>
                        </a:spcBef>
                        <a:spcAft>
                          <a:spcPts val="0"/>
                        </a:spcAft>
                      </a:pPr>
                      <a:r>
                        <a:rPr lang="en-US" sz="1800" b="1">
                          <a:effectLst/>
                        </a:rPr>
                        <a:t>With spouse, children &amp; grandchildren </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a:effectLst/>
                        </a:rPr>
                        <a:t>240 (40.7)</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a:effectLst/>
                        </a:rPr>
                        <a:t>147 (27.8)</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a:effectLst/>
                        </a:rPr>
                        <a:t>387 (34.6)</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697764498"/>
                  </a:ext>
                </a:extLst>
              </a:tr>
              <a:tr h="460891">
                <a:tc>
                  <a:txBody>
                    <a:bodyPr/>
                    <a:lstStyle/>
                    <a:p>
                      <a:pPr marL="0" marR="0" algn="l">
                        <a:lnSpc>
                          <a:spcPct val="115000"/>
                        </a:lnSpc>
                        <a:spcBef>
                          <a:spcPts val="0"/>
                        </a:spcBef>
                        <a:spcAft>
                          <a:spcPts val="0"/>
                        </a:spcAft>
                      </a:pPr>
                      <a:r>
                        <a:rPr lang="en-US" sz="1800" b="1">
                          <a:effectLst/>
                        </a:rPr>
                        <a:t>With spouse and children</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151 (25.6)</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48 (9.1)</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199 (17.8)</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3245430523"/>
                  </a:ext>
                </a:extLst>
              </a:tr>
              <a:tr h="494791">
                <a:tc>
                  <a:txBody>
                    <a:bodyPr/>
                    <a:lstStyle/>
                    <a:p>
                      <a:pPr marL="0" marR="0" algn="l">
                        <a:lnSpc>
                          <a:spcPct val="115000"/>
                        </a:lnSpc>
                        <a:spcBef>
                          <a:spcPts val="0"/>
                        </a:spcBef>
                        <a:spcAft>
                          <a:spcPts val="0"/>
                        </a:spcAft>
                      </a:pPr>
                      <a:r>
                        <a:rPr lang="en-US" sz="1800" b="1">
                          <a:effectLst/>
                        </a:rPr>
                        <a:t>With children and grandchildren</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62 (10.5)</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212 (40.2)</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274 (24.5)</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3164355338"/>
                  </a:ext>
                </a:extLst>
              </a:tr>
              <a:tr h="460891">
                <a:tc>
                  <a:txBody>
                    <a:bodyPr/>
                    <a:lstStyle/>
                    <a:p>
                      <a:pPr marL="0" marR="0" algn="l">
                        <a:lnSpc>
                          <a:spcPct val="115000"/>
                        </a:lnSpc>
                        <a:spcBef>
                          <a:spcPts val="0"/>
                        </a:spcBef>
                        <a:spcAft>
                          <a:spcPts val="0"/>
                        </a:spcAft>
                      </a:pPr>
                      <a:r>
                        <a:rPr lang="en-US" sz="1800" b="1">
                          <a:effectLst/>
                        </a:rPr>
                        <a:t>With spouse and grandchildren</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a:effectLst/>
                        </a:rPr>
                        <a:t>10 (1.7)</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6 (1.1)</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16 (1.4)</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2827335049"/>
                  </a:ext>
                </a:extLst>
              </a:tr>
              <a:tr h="460891">
                <a:tc>
                  <a:txBody>
                    <a:bodyPr/>
                    <a:lstStyle/>
                    <a:p>
                      <a:pPr marL="0" marR="0" algn="l">
                        <a:lnSpc>
                          <a:spcPct val="115000"/>
                        </a:lnSpc>
                        <a:spcBef>
                          <a:spcPts val="0"/>
                        </a:spcBef>
                        <a:spcAft>
                          <a:spcPts val="0"/>
                        </a:spcAft>
                      </a:pPr>
                      <a:r>
                        <a:rPr lang="en-US" sz="1800" b="1">
                          <a:effectLst/>
                        </a:rPr>
                        <a:t>Only with children</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27 (4.6)</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51 (9.7)</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a:effectLst/>
                        </a:rPr>
                        <a:t>78 (7.0)</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3307296952"/>
                  </a:ext>
                </a:extLst>
              </a:tr>
              <a:tr h="460891">
                <a:tc>
                  <a:txBody>
                    <a:bodyPr/>
                    <a:lstStyle/>
                    <a:p>
                      <a:pPr marL="0" marR="0" algn="l">
                        <a:lnSpc>
                          <a:spcPct val="115000"/>
                        </a:lnSpc>
                        <a:spcBef>
                          <a:spcPts val="0"/>
                        </a:spcBef>
                        <a:spcAft>
                          <a:spcPts val="0"/>
                        </a:spcAft>
                      </a:pPr>
                      <a:r>
                        <a:rPr lang="en-US" sz="1800" b="1">
                          <a:effectLst/>
                        </a:rPr>
                        <a:t>Alone with other relatives</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2 (0.3)</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a:effectLst/>
                        </a:rPr>
                        <a:t>6 (1.1)</a:t>
                      </a:r>
                      <a:endParaRPr lang="en-US" sz="1000" b="1">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tc>
                  <a:txBody>
                    <a:bodyPr/>
                    <a:lstStyle/>
                    <a:p>
                      <a:pPr marL="0" marR="0" algn="r">
                        <a:lnSpc>
                          <a:spcPct val="115000"/>
                        </a:lnSpc>
                        <a:spcBef>
                          <a:spcPts val="0"/>
                        </a:spcBef>
                        <a:spcAft>
                          <a:spcPts val="0"/>
                        </a:spcAft>
                      </a:pPr>
                      <a:r>
                        <a:rPr lang="en-US" sz="1800" b="1" dirty="0">
                          <a:effectLst/>
                        </a:rPr>
                        <a:t>8 (0.7)</a:t>
                      </a:r>
                      <a:endParaRPr lang="en-US" sz="1000" b="1" dirty="0">
                        <a:solidFill>
                          <a:srgbClr val="000000"/>
                        </a:solidFill>
                        <a:effectLst/>
                        <a:latin typeface="Courier New" panose="02070309020205020404" pitchFamily="49" charset="0"/>
                        <a:ea typeface="Times New Roman" panose="02020603050405020304" pitchFamily="18" charset="0"/>
                        <a:cs typeface="Times New Roman" panose="02020603050405020304" pitchFamily="18" charset="0"/>
                      </a:endParaRPr>
                    </a:p>
                  </a:txBody>
                  <a:tcPr marL="51435" marR="51435" marT="0" marB="0"/>
                </a:tc>
                <a:extLst>
                  <a:ext uri="{0D108BD9-81ED-4DB2-BD59-A6C34878D82A}">
                    <a16:rowId xmlns:a16="http://schemas.microsoft.com/office/drawing/2014/main" val="18112452"/>
                  </a:ext>
                </a:extLst>
              </a:tr>
            </a:tbl>
          </a:graphicData>
        </a:graphic>
      </p:graphicFrame>
      <p:sp>
        <p:nvSpPr>
          <p:cNvPr id="6" name="Rectangle 5"/>
          <p:cNvSpPr/>
          <p:nvPr/>
        </p:nvSpPr>
        <p:spPr>
          <a:xfrm>
            <a:off x="1332339" y="5859061"/>
            <a:ext cx="6440876" cy="646331"/>
          </a:xfrm>
          <a:prstGeom prst="rect">
            <a:avLst/>
          </a:prstGeom>
        </p:spPr>
        <p:txBody>
          <a:bodyPr wrap="square">
            <a:spAutoFit/>
          </a:bodyPr>
          <a:lstStyle/>
          <a:p>
            <a:r>
              <a:rPr lang="en-US" b="1" dirty="0"/>
              <a:t>About 14% elderly are either living alone or only with spouse and 25% are living with children and grandchildren without spouse</a:t>
            </a:r>
          </a:p>
        </p:txBody>
      </p:sp>
    </p:spTree>
    <p:extLst>
      <p:ext uri="{BB962C8B-B14F-4D97-AF65-F5344CB8AC3E}">
        <p14:creationId xmlns:p14="http://schemas.microsoft.com/office/powerpoint/2010/main" val="6379286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829</TotalTime>
  <Words>1578</Words>
  <Application>Microsoft Office PowerPoint</Application>
  <PresentationFormat>On-screen Show (4:3)</PresentationFormat>
  <Paragraphs>293</Paragraphs>
  <Slides>20</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Calibri Light</vt:lpstr>
      <vt:lpstr>Courier New</vt:lpstr>
      <vt:lpstr>FZYaoTi</vt:lpstr>
      <vt:lpstr>Times New Roman</vt:lpstr>
      <vt:lpstr>Trebuchet MS</vt:lpstr>
      <vt:lpstr>Office Theme</vt:lpstr>
      <vt:lpstr>Engagement and Wellness: Creating future possibilities for social inclusion and happy ageing</vt:lpstr>
      <vt:lpstr>Background</vt:lpstr>
      <vt:lpstr>Background</vt:lpstr>
      <vt:lpstr>Rural India and Social inclusion</vt:lpstr>
      <vt:lpstr>Domains of social inclusion </vt:lpstr>
      <vt:lpstr>Objectives</vt:lpstr>
      <vt:lpstr>Study design and settings</vt:lpstr>
      <vt:lpstr>Demographic Characteristics (n=1117)</vt:lpstr>
      <vt:lpstr>Living arrangements </vt:lpstr>
      <vt:lpstr>Work and activity</vt:lpstr>
      <vt:lpstr>Work engagement</vt:lpstr>
      <vt:lpstr>Activity center: Activities of Interest</vt:lpstr>
      <vt:lpstr>Activity center: Membership, distance, time</vt:lpstr>
      <vt:lpstr>Determinants of elderly activity engagement and willingness for skill retraining</vt:lpstr>
      <vt:lpstr>Summary</vt:lpstr>
      <vt:lpstr>Suggestions</vt:lpstr>
      <vt:lpstr>Translational Research to Intervention</vt:lpstr>
      <vt:lpstr>Conclusions </vt:lpstr>
      <vt:lpstr>PowerPoint Presentation</vt:lpstr>
      <vt:lpstr>Acknowledgement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Sharvari</dc:creator>
  <cp:lastModifiedBy>Sharvari</cp:lastModifiedBy>
  <cp:revision>25</cp:revision>
  <dcterms:created xsi:type="dcterms:W3CDTF">2019-11-07T15:53:46Z</dcterms:created>
  <dcterms:modified xsi:type="dcterms:W3CDTF">2019-11-08T05:43:18Z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926687</vt:lpwstr>
  </property>
  <property fmtid="{D5CDD505-2E9C-101B-9397-08002B2CF9AE}" name="NXPowerLiteSettings" pid="3">
    <vt:lpwstr>C700052003A000</vt:lpwstr>
  </property>
  <property fmtid="{D5CDD505-2E9C-101B-9397-08002B2CF9AE}" name="NXPowerLiteVersion" pid="4">
    <vt:lpwstr>D8.0.4</vt:lpwstr>
  </property>
</Properties>
</file>