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275" r:id="rId4"/>
    <p:sldId id="277" r:id="rId5"/>
    <p:sldId id="281" r:id="rId6"/>
    <p:sldId id="279" r:id="rId7"/>
    <p:sldId id="27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111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19E80A-1308-4754-93C1-C63E24022BDD}" type="datetimeFigureOut">
              <a:rPr lang="en-US" smtClean="0"/>
              <a:t>05-Nov-19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54382D-6405-4514-9583-7F78CBB07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195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4382D-6405-4514-9583-7F78CBB079B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687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Rajula</a:t>
            </a:r>
            <a:r>
              <a:rPr lang="en-US" dirty="0" smtClean="0"/>
              <a:t> Block, </a:t>
            </a:r>
            <a:r>
              <a:rPr lang="en-US" dirty="0" err="1" smtClean="0"/>
              <a:t>Amreli</a:t>
            </a:r>
            <a:r>
              <a:rPr lang="en-US" dirty="0" smtClean="0"/>
              <a:t> </a:t>
            </a:r>
            <a:r>
              <a:rPr lang="en-US" dirty="0" err="1" smtClean="0"/>
              <a:t>Dist</a:t>
            </a:r>
            <a:endParaRPr lang="en-US" dirty="0" smtClean="0"/>
          </a:p>
          <a:p>
            <a:r>
              <a:rPr lang="en-US" dirty="0" smtClean="0"/>
              <a:t>14</a:t>
            </a:r>
            <a:r>
              <a:rPr lang="en-US" baseline="0" dirty="0" smtClean="0"/>
              <a:t> Village </a:t>
            </a:r>
          </a:p>
          <a:p>
            <a:r>
              <a:rPr lang="en-US" baseline="0" dirty="0" smtClean="0"/>
              <a:t>42 SFP Farmers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4382D-6405-4514-9583-7F78CBB079B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617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CA31E-337F-4B78-AB2D-83218329F9AC}" type="datetimeFigureOut">
              <a:rPr lang="en-US" smtClean="0"/>
              <a:t>05-Nov-19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FF312-3381-4422-8EC7-298BE528C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995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CA31E-337F-4B78-AB2D-83218329F9AC}" type="datetimeFigureOut">
              <a:rPr lang="en-US" smtClean="0"/>
              <a:t>05-Nov-19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FF312-3381-4422-8EC7-298BE528C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936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CA31E-337F-4B78-AB2D-83218329F9AC}" type="datetimeFigureOut">
              <a:rPr lang="en-US" smtClean="0"/>
              <a:t>05-Nov-19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FF312-3381-4422-8EC7-298BE528C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57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CA31E-337F-4B78-AB2D-83218329F9AC}" type="datetimeFigureOut">
              <a:rPr lang="en-US" smtClean="0"/>
              <a:t>05-Nov-19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FF312-3381-4422-8EC7-298BE528C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542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CA31E-337F-4B78-AB2D-83218329F9AC}" type="datetimeFigureOut">
              <a:rPr lang="en-US" smtClean="0"/>
              <a:t>05-Nov-19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FF312-3381-4422-8EC7-298BE528C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44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CA31E-337F-4B78-AB2D-83218329F9AC}" type="datetimeFigureOut">
              <a:rPr lang="en-US" smtClean="0"/>
              <a:t>05-Nov-19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FF312-3381-4422-8EC7-298BE528C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456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CA31E-337F-4B78-AB2D-83218329F9AC}" type="datetimeFigureOut">
              <a:rPr lang="en-US" smtClean="0"/>
              <a:t>05-Nov-19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FF312-3381-4422-8EC7-298BE528C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384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CA31E-337F-4B78-AB2D-83218329F9AC}" type="datetimeFigureOut">
              <a:rPr lang="en-US" smtClean="0"/>
              <a:t>05-Nov-19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FF312-3381-4422-8EC7-298BE528C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108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CA31E-337F-4B78-AB2D-83218329F9AC}" type="datetimeFigureOut">
              <a:rPr lang="en-US" smtClean="0"/>
              <a:t>05-Nov-19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FF312-3381-4422-8EC7-298BE528C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139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CA31E-337F-4B78-AB2D-83218329F9AC}" type="datetimeFigureOut">
              <a:rPr lang="en-US" smtClean="0"/>
              <a:t>05-Nov-19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FF312-3381-4422-8EC7-298BE528C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745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CA31E-337F-4B78-AB2D-83218329F9AC}" type="datetimeFigureOut">
              <a:rPr lang="en-US" smtClean="0"/>
              <a:t>05-Nov-19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FF312-3381-4422-8EC7-298BE528C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070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CA31E-337F-4B78-AB2D-83218329F9AC}" type="datetimeFigureOut">
              <a:rPr lang="en-US" smtClean="0"/>
              <a:t>05-Nov-19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FF312-3381-4422-8EC7-298BE528C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999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1232" y="2433076"/>
            <a:ext cx="10515600" cy="1871638"/>
          </a:xfrm>
          <a:solidFill>
            <a:schemeClr val="accent6">
              <a:lumMod val="60000"/>
              <a:lumOff val="40000"/>
            </a:schemeClr>
          </a:solidFill>
          <a:ln w="38100"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Challenges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to scaling-up of sustainable farming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practices in Coastal Gujarat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2643" y="94557"/>
            <a:ext cx="4855830" cy="190242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769456" y="4848051"/>
            <a:ext cx="21291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Preliminary </a:t>
            </a:r>
            <a:r>
              <a:rPr lang="en-US" b="1" dirty="0" smtClean="0"/>
              <a:t>Findings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53391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835" y="208109"/>
            <a:ext cx="5881255" cy="646258"/>
          </a:xfrm>
          <a:solidFill>
            <a:srgbClr val="92D050"/>
          </a:solidFill>
          <a:ln w="28575"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3000" b="1" dirty="0" smtClean="0"/>
              <a:t>Location and Farmer’s Profile</a:t>
            </a:r>
            <a:endParaRPr lang="en-US" sz="3000" b="1" dirty="0"/>
          </a:p>
        </p:txBody>
      </p:sp>
      <p:sp>
        <p:nvSpPr>
          <p:cNvPr id="9" name="Rectangle 8"/>
          <p:cNvSpPr/>
          <p:nvPr/>
        </p:nvSpPr>
        <p:spPr>
          <a:xfrm>
            <a:off x="491835" y="977875"/>
            <a:ext cx="5881255" cy="501675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100% are </a:t>
            </a:r>
            <a:r>
              <a:rPr lang="en-US" sz="20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respondendents</a:t>
            </a: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ar</a:t>
            </a: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e </a:t>
            </a: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men </a:t>
            </a: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farmers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50% with above 40 age and 50% with Below 40 age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49%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small and marginal </a:t>
            </a: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farmers and 51% Medium Farmers </a:t>
            </a:r>
            <a:endParaRPr lang="en-US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35% are Graduate and 30% High School and Higher secondary</a:t>
            </a:r>
            <a:endParaRPr lang="en-US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54% </a:t>
            </a: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farmers are involved in dairy business along with farming.</a:t>
            </a:r>
            <a:endParaRPr lang="en-US" sz="20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95% </a:t>
            </a: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and 52% land </a:t>
            </a: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are</a:t>
            </a: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Fully irrigated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in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Kharif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and </a:t>
            </a: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Rabi respectively.</a:t>
            </a:r>
            <a:endParaRPr lang="en-US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All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the farmers </a:t>
            </a: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are cultivating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in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kharif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and Rabi </a:t>
            </a: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season both.</a:t>
            </a:r>
            <a:endParaRPr lang="en-US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Majority of the Farmers </a:t>
            </a: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(93%) have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a cattle.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81% farmers adopt the SFP since last 3 </a:t>
            </a: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years.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Cotton, Groundnut, Wheat and Onion are major crops cultivated in this region</a:t>
            </a: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endParaRPr lang="en-US" sz="20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678" y="0"/>
            <a:ext cx="2495975" cy="9778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38" t="335" b="-1"/>
          <a:stretch/>
        </p:blipFill>
        <p:spPr>
          <a:xfrm>
            <a:off x="6501427" y="1009959"/>
            <a:ext cx="5690573" cy="377830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901826" y="4794304"/>
            <a:ext cx="2065710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n-US" dirty="0" err="1"/>
              <a:t>Rajula</a:t>
            </a:r>
            <a:r>
              <a:rPr lang="en-US" dirty="0"/>
              <a:t> Block, </a:t>
            </a:r>
          </a:p>
          <a:p>
            <a:r>
              <a:rPr lang="en-US" dirty="0" err="1"/>
              <a:t>Amreli</a:t>
            </a:r>
            <a:r>
              <a:rPr lang="en-US" dirty="0"/>
              <a:t> </a:t>
            </a:r>
            <a:r>
              <a:rPr lang="en-US" dirty="0" smtClean="0"/>
              <a:t>Dist.</a:t>
            </a:r>
            <a:endParaRPr lang="en-US" dirty="0"/>
          </a:p>
          <a:p>
            <a:r>
              <a:rPr lang="en-US" dirty="0"/>
              <a:t>14 Village </a:t>
            </a:r>
          </a:p>
          <a:p>
            <a:r>
              <a:rPr lang="en-US" dirty="0"/>
              <a:t>42 SFP </a:t>
            </a:r>
            <a:r>
              <a:rPr lang="en-US" dirty="0" smtClean="0"/>
              <a:t>Farmers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030265" y="4794304"/>
            <a:ext cx="1828800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n-US" dirty="0" err="1" smtClean="0"/>
              <a:t>Talaja</a:t>
            </a:r>
            <a:r>
              <a:rPr lang="en-US" dirty="0" smtClean="0"/>
              <a:t> </a:t>
            </a:r>
            <a:r>
              <a:rPr lang="en-US" dirty="0"/>
              <a:t>Block, </a:t>
            </a:r>
          </a:p>
          <a:p>
            <a:r>
              <a:rPr lang="en-US" dirty="0" smtClean="0"/>
              <a:t>Bhavnagar Dist.</a:t>
            </a:r>
            <a:endParaRPr lang="en-US" dirty="0"/>
          </a:p>
          <a:p>
            <a:r>
              <a:rPr lang="en-US" dirty="0"/>
              <a:t>14 Village </a:t>
            </a:r>
          </a:p>
          <a:p>
            <a:r>
              <a:rPr lang="en-US" dirty="0"/>
              <a:t>42 SFP Farmers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8967536" y="4406272"/>
            <a:ext cx="528737" cy="67907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0299032" y="3962400"/>
            <a:ext cx="224589" cy="77002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987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1382" y="1641773"/>
            <a:ext cx="950421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/>
              <a:t>Out of the practices promoted, 100% farmers adopted the Bio pesticides, and 93%  farmers adopted composting and around 90% farmers using Insect traps and Cattle </a:t>
            </a:r>
            <a:r>
              <a:rPr lang="en-US" sz="2000" dirty="0" smtClean="0"/>
              <a:t>Urine/Decoctions </a:t>
            </a:r>
            <a:r>
              <a:rPr lang="en-US" sz="2000" dirty="0" smtClean="0"/>
              <a:t>and adoption </a:t>
            </a:r>
            <a:r>
              <a:rPr lang="en-US" sz="2000" dirty="0" smtClean="0"/>
              <a:t>was vermicomposting </a:t>
            </a:r>
            <a:r>
              <a:rPr lang="en-US" sz="2000" dirty="0" smtClean="0"/>
              <a:t>was found to be 49%.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/>
              <a:t>There has been </a:t>
            </a:r>
            <a:r>
              <a:rPr lang="en-US" sz="2000" dirty="0" smtClean="0"/>
              <a:t>marginal </a:t>
            </a:r>
            <a:r>
              <a:rPr lang="en-US" sz="2000" dirty="0"/>
              <a:t>decrease </a:t>
            </a:r>
            <a:r>
              <a:rPr lang="en-US" sz="2000" dirty="0" smtClean="0"/>
              <a:t>in </a:t>
            </a:r>
            <a:r>
              <a:rPr lang="en-US" sz="2000" dirty="0"/>
              <a:t>cost of cultivation and </a:t>
            </a:r>
            <a:r>
              <a:rPr lang="en-US" sz="2000" dirty="0" smtClean="0"/>
              <a:t>marginal </a:t>
            </a:r>
            <a:r>
              <a:rPr lang="en-US" sz="2000" dirty="0"/>
              <a:t>increase </a:t>
            </a:r>
            <a:r>
              <a:rPr lang="en-US" sz="2000" dirty="0" smtClean="0"/>
              <a:t>in drudgery</a:t>
            </a:r>
            <a:r>
              <a:rPr lang="en-US" sz="2000" dirty="0"/>
              <a:t> </a:t>
            </a:r>
            <a:r>
              <a:rPr lang="en-US" sz="2000" dirty="0" smtClean="0"/>
              <a:t>with unaffected change in </a:t>
            </a:r>
            <a:r>
              <a:rPr lang="en-US" sz="2000" dirty="0"/>
              <a:t>yield and price </a:t>
            </a:r>
            <a:r>
              <a:rPr lang="en-US" sz="2000" dirty="0" smtClean="0"/>
              <a:t>realization.</a:t>
            </a:r>
            <a:endParaRPr lang="en-US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 smtClean="0"/>
              <a:t>Major </a:t>
            </a:r>
            <a:r>
              <a:rPr lang="en-US" sz="2000" dirty="0"/>
              <a:t>issues perceived by the farmers that motivated them to use of </a:t>
            </a:r>
            <a:r>
              <a:rPr lang="en-US" sz="2000" dirty="0" smtClean="0"/>
              <a:t>Sustainable Farming Practices </a:t>
            </a:r>
            <a:r>
              <a:rPr lang="en-US" sz="2000" dirty="0" smtClean="0"/>
              <a:t>we</a:t>
            </a:r>
            <a:r>
              <a:rPr lang="en-US" sz="2000" dirty="0" smtClean="0"/>
              <a:t>re </a:t>
            </a:r>
            <a:r>
              <a:rPr lang="en-US" sz="2000" dirty="0"/>
              <a:t>effects on Human </a:t>
            </a:r>
            <a:r>
              <a:rPr lang="en-US" sz="2000" dirty="0" smtClean="0"/>
              <a:t>Health (86%), </a:t>
            </a:r>
            <a:r>
              <a:rPr lang="en-US" sz="2000" dirty="0"/>
              <a:t>followed by Soil </a:t>
            </a:r>
            <a:r>
              <a:rPr lang="en-US" sz="2000" dirty="0" smtClean="0"/>
              <a:t>Health (79%), while yield was less motivated to adopt the SFP.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/>
              <a:t>Major challenges faced by Farmers are Marketing </a:t>
            </a:r>
            <a:r>
              <a:rPr lang="en-US" sz="2000" dirty="0" smtClean="0"/>
              <a:t>challenge (86%), </a:t>
            </a:r>
            <a:r>
              <a:rPr lang="en-US" sz="2000" dirty="0"/>
              <a:t>Price realization </a:t>
            </a:r>
            <a:r>
              <a:rPr lang="en-US" sz="2000" dirty="0" smtClean="0"/>
              <a:t>(83%) and </a:t>
            </a:r>
            <a:r>
              <a:rPr lang="en-US" sz="2000" dirty="0"/>
              <a:t>Weed </a:t>
            </a:r>
            <a:r>
              <a:rPr lang="en-US" sz="2000" dirty="0" smtClean="0"/>
              <a:t>Management (79%), While Animal Husbandry, Irrigation constraints and </a:t>
            </a:r>
            <a:r>
              <a:rPr lang="en-US" sz="2000" dirty="0" smtClean="0"/>
              <a:t>leased</a:t>
            </a:r>
            <a:r>
              <a:rPr lang="en-US" sz="2000" dirty="0" smtClean="0"/>
              <a:t> </a:t>
            </a:r>
            <a:r>
              <a:rPr lang="en-US" sz="2000" dirty="0"/>
              <a:t>l</a:t>
            </a:r>
            <a:r>
              <a:rPr lang="en-US" sz="2000" dirty="0" smtClean="0"/>
              <a:t>and </a:t>
            </a:r>
            <a:r>
              <a:rPr lang="en-US" sz="2000" dirty="0" smtClean="0"/>
              <a:t>are least challenges for the SFP adopted Farmers</a:t>
            </a:r>
            <a:r>
              <a:rPr lang="en-US" sz="2000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/>
              <a:t>All </a:t>
            </a:r>
            <a:r>
              <a:rPr lang="en-US" sz="2000" dirty="0" smtClean="0"/>
              <a:t>the Men </a:t>
            </a:r>
            <a:r>
              <a:rPr lang="en-US" sz="2000" dirty="0"/>
              <a:t>farmer’s acknowledge that women contributes majority of the laborious work involved in farming</a:t>
            </a:r>
            <a:r>
              <a:rPr lang="en-US" sz="2000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/>
              <a:t>Major drudgery operations are Weeding, Harvesting and Post Harvest operations for Male and Female farmers</a:t>
            </a:r>
            <a:r>
              <a:rPr lang="en-US" sz="2000" dirty="0" smtClean="0"/>
              <a:t>.</a:t>
            </a:r>
            <a:endParaRPr lang="en-US" sz="20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678" y="0"/>
            <a:ext cx="2495975" cy="977875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011382" y="746133"/>
            <a:ext cx="9504218" cy="646258"/>
          </a:xfrm>
          <a:prstGeom prst="rect">
            <a:avLst/>
          </a:prstGeom>
          <a:solidFill>
            <a:srgbClr val="92D050"/>
          </a:solidFill>
          <a:ln w="28575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000" b="1" dirty="0" smtClean="0"/>
              <a:t>Key Findings 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343730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1382" y="1641773"/>
            <a:ext cx="950421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/>
              <a:t>It has been observed that adoption of Sustainable Farming practices has gained momentum in Last 3-4 years pertaining to efforts of Govt. and Non-Govt. organizations functioning in those areas</a:t>
            </a:r>
            <a:r>
              <a:rPr lang="en-US" sz="20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/>
              <a:t>Irrigation is the biggest consumer of fresh </a:t>
            </a:r>
            <a:r>
              <a:rPr lang="en-US" sz="2000" dirty="0" smtClean="0"/>
              <a:t>water which is contaminated due to non-judicious fertilizer </a:t>
            </a:r>
            <a:r>
              <a:rPr lang="en-US" sz="2000" dirty="0"/>
              <a:t>and </a:t>
            </a:r>
            <a:r>
              <a:rPr lang="en-US" sz="2000" dirty="0" smtClean="0"/>
              <a:t>pesticides application. </a:t>
            </a:r>
            <a:r>
              <a:rPr lang="en-US" sz="2000" dirty="0"/>
              <a:t>As per farmer’s observations, Sustainable agriculture increase the organic matter content of the top soil, thus raising its ability to retain and store water </a:t>
            </a:r>
            <a:r>
              <a:rPr lang="en-US" sz="2000" dirty="0" smtClean="0"/>
              <a:t>from rainfall.</a:t>
            </a:r>
            <a:endParaRPr lang="en-US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/>
              <a:t>Few interventions and practices involve drudgery and additional cost implications which impacts fast diffusion.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smtClean="0"/>
              <a:t>The </a:t>
            </a:r>
            <a:r>
              <a:rPr lang="en-US" sz="2000" dirty="0"/>
              <a:t>investment capacities of farmers are different for inputs so standardizing outcomes of intervention is challenging.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/>
              <a:t>Hindrance in upscaling due to perceived productivity loss in initial years.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/>
              <a:t>Absence of dedicated marketing linkages of Sustainable produce</a:t>
            </a:r>
            <a:r>
              <a:rPr lang="en-US" sz="2000" dirty="0" smtClean="0"/>
              <a:t>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678" y="0"/>
            <a:ext cx="2495975" cy="977875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011382" y="746133"/>
            <a:ext cx="9504218" cy="646258"/>
          </a:xfrm>
          <a:prstGeom prst="rect">
            <a:avLst/>
          </a:prstGeom>
          <a:solidFill>
            <a:srgbClr val="92D050"/>
          </a:solidFill>
          <a:ln w="28575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000" b="1" dirty="0" smtClean="0"/>
              <a:t>Other Field Observations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28944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1382" y="1641773"/>
            <a:ext cx="950421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smtClean="0"/>
              <a:t>Young Generations are </a:t>
            </a:r>
            <a:r>
              <a:rPr lang="en-US" sz="2000" dirty="0"/>
              <a:t>migrating towards city with the hope of better </a:t>
            </a:r>
            <a:r>
              <a:rPr lang="en-US" sz="2000" dirty="0" smtClean="0"/>
              <a:t>livelihood.</a:t>
            </a:r>
            <a:endParaRPr lang="en-US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/>
              <a:t>Chemicals, pesticides, and fertilizers badly affect the local ecology as well as the population. Indiscriminate use of pesticides, improper storage etc</a:t>
            </a:r>
            <a:r>
              <a:rPr lang="en-US" sz="2000" dirty="0" smtClean="0"/>
              <a:t>. leads </a:t>
            </a:r>
            <a:r>
              <a:rPr lang="en-US" sz="2000" dirty="0"/>
              <a:t>to health problems. Sustainable agriculture reduces the use of hazardous chemical and control </a:t>
            </a:r>
            <a:r>
              <a:rPr lang="en-US" sz="2000" dirty="0" smtClean="0"/>
              <a:t>pests.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smtClean="0"/>
              <a:t>Farmers might know </a:t>
            </a:r>
            <a:r>
              <a:rPr lang="en-US" sz="2000" dirty="0"/>
              <a:t>about new "technologies" but often misuse </a:t>
            </a:r>
            <a:r>
              <a:rPr lang="en-US" sz="2000" dirty="0" smtClean="0"/>
              <a:t>them due </a:t>
            </a:r>
            <a:r>
              <a:rPr lang="en-US" sz="2000" dirty="0"/>
              <a:t>to </a:t>
            </a:r>
            <a:r>
              <a:rPr lang="en-US" sz="2000" dirty="0" smtClean="0"/>
              <a:t>their inappropriateness </a:t>
            </a:r>
            <a:r>
              <a:rPr lang="en-US" sz="2000" dirty="0"/>
              <a:t>application.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678" y="0"/>
            <a:ext cx="2495975" cy="977875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011382" y="746133"/>
            <a:ext cx="9504218" cy="646258"/>
          </a:xfrm>
          <a:prstGeom prst="rect">
            <a:avLst/>
          </a:prstGeom>
          <a:solidFill>
            <a:srgbClr val="92D050"/>
          </a:solidFill>
          <a:ln w="28575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000" b="1" dirty="0" smtClean="0"/>
              <a:t>Other Field Observations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9628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1382" y="1641773"/>
            <a:ext cx="950421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smtClean="0"/>
              <a:t>The </a:t>
            </a:r>
            <a:r>
              <a:rPr lang="en-US" sz="2000" dirty="0"/>
              <a:t>way forward is to focus on Marketing and Value chain Management of the produce for income enhancement and improvement in quality of life indicators.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/>
              <a:t>Farmer’s questionaries' form need to update with the experience of the pilot </a:t>
            </a:r>
            <a:r>
              <a:rPr lang="en-US" sz="2000" dirty="0" smtClean="0"/>
              <a:t>study.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/>
              <a:t>Sustainable agriculture practices involve mixed cropping, thus increasing the diversity of crops produced and raising the diversity of insects and other animals and plants in and around the </a:t>
            </a:r>
            <a:r>
              <a:rPr lang="en-US" sz="2000" dirty="0" smtClean="0"/>
              <a:t>fields.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smtClean="0"/>
              <a:t>Attention </a:t>
            </a:r>
            <a:r>
              <a:rPr lang="en-US" sz="2000" dirty="0"/>
              <a:t>of the government and its planners </a:t>
            </a:r>
            <a:r>
              <a:rPr lang="en-US" sz="2000" dirty="0" smtClean="0"/>
              <a:t>to provide </a:t>
            </a:r>
            <a:r>
              <a:rPr lang="en-US" sz="2000" dirty="0"/>
              <a:t>facilities to promote agro-processing </a:t>
            </a:r>
            <a:r>
              <a:rPr lang="en-US" sz="2000" dirty="0" smtClean="0"/>
              <a:t>is needed </a:t>
            </a:r>
            <a:r>
              <a:rPr lang="en-US" sz="2000" dirty="0"/>
              <a:t>in rural </a:t>
            </a:r>
            <a:r>
              <a:rPr lang="en-US" sz="2000" dirty="0" smtClean="0"/>
              <a:t>areas.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 smtClean="0"/>
              <a:t>There </a:t>
            </a:r>
            <a:r>
              <a:rPr lang="en-US" dirty="0"/>
              <a:t>is a need for scaling up diversification </a:t>
            </a:r>
            <a:r>
              <a:rPr lang="en-US" dirty="0" smtClean="0"/>
              <a:t>into new </a:t>
            </a:r>
            <a:r>
              <a:rPr lang="en-US" dirty="0"/>
              <a:t>higher value crops; this can be achieved by </a:t>
            </a:r>
            <a:r>
              <a:rPr lang="en-US" dirty="0" smtClean="0"/>
              <a:t>the use </a:t>
            </a:r>
            <a:r>
              <a:rPr lang="en-US" dirty="0"/>
              <a:t>of new and more efficient irrigation technology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678" y="0"/>
            <a:ext cx="2495975" cy="977875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011382" y="746133"/>
            <a:ext cx="9504218" cy="646258"/>
          </a:xfrm>
          <a:prstGeom prst="rect">
            <a:avLst/>
          </a:prstGeom>
          <a:solidFill>
            <a:srgbClr val="92D050"/>
          </a:solidFill>
          <a:ln w="28575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000" b="1" dirty="0" smtClean="0"/>
              <a:t>Future prospects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273285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79521"/>
            <a:ext cx="5349167" cy="2478479"/>
          </a:xfrm>
        </p:spPr>
        <p:txBody>
          <a:bodyPr/>
          <a:lstStyle/>
          <a:p>
            <a:r>
              <a:rPr lang="en-US" sz="6000" b="1" dirty="0"/>
              <a:t>Thank </a:t>
            </a:r>
            <a:r>
              <a:rPr lang="en-US" sz="6000" b="1" dirty="0" smtClean="0"/>
              <a:t>You!</a:t>
            </a:r>
            <a:r>
              <a:rPr lang="en-US" sz="6000" b="1" dirty="0"/>
              <a:t/>
            </a:r>
            <a:br>
              <a:rPr lang="en-US" sz="6000" b="1" dirty="0"/>
            </a:b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Any Suggestions?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2643" y="5851554"/>
            <a:ext cx="2495975" cy="97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90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753</TotalTime>
  <Words>686</Words>
  <Application>Microsoft Office PowerPoint</Application>
  <PresentationFormat>Widescreen</PresentationFormat>
  <Paragraphs>51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Challenges to scaling-up of sustainable farming practices in Coastal Gujarat</vt:lpstr>
      <vt:lpstr>Location and Farmer’s Profile</vt:lpstr>
      <vt:lpstr>PowerPoint Presentation</vt:lpstr>
      <vt:lpstr>PowerPoint Presentation</vt:lpstr>
      <vt:lpstr>PowerPoint Presentation</vt:lpstr>
      <vt:lpstr>PowerPoint Presentation</vt:lpstr>
      <vt:lpstr>Thank You! Any Suggestions?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Challenges to scaling-up of sustainable farming practices in Coastal Gujarat</dc:title>
  <dc:creator>Ravi</dc:creator>
  <cp:lastModifiedBy>Ravi</cp:lastModifiedBy>
  <cp:revision>62</cp:revision>
  <dcterms:created xsi:type="dcterms:W3CDTF">2019-11-03T08:56:45Z</dcterms:created>
  <dcterms:modified xsi:type="dcterms:W3CDTF">2019-11-05T09:21:02Z</dcterms:modified>
</cp:coreProperties>
</file>