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66" r:id="rId13"/>
    <p:sldId id="270" r:id="rId14"/>
  </p:sldIdLst>
  <p:sldSz cx="18288000" cy="10287000"/>
  <p:notesSz cx="6858000" cy="9144000"/>
  <p:embeddedFontLst>
    <p:embeddedFont>
      <p:font typeface="Assistant Regular" pitchFamily="2" charset="-79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ormorant Garamond Bold" pitchFamily="2" charset="77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3" autoAdjust="0"/>
  </p:normalViewPr>
  <p:slideViewPr>
    <p:cSldViewPr>
      <p:cViewPr varScale="1">
        <p:scale>
          <a:sx n="75" d="100"/>
          <a:sy n="75" d="100"/>
        </p:scale>
        <p:origin x="4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E3F77-EFAC-F44A-B010-1507DFD9FFD5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12EC7-EE80-244C-8F16-FE0612AE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4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12EC7-EE80-244C-8F16-FE0612AE3F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8.jp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3343" y="114300"/>
            <a:ext cx="9395176" cy="640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pc="252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POOL RESOURCES AND RURAL LIVELIHOODS CONFERENCE ON RURAL INDIA : TOWARDS INCLUSION OF THE </a:t>
            </a:r>
            <a:r>
              <a:rPr lang="en-US" spc="71" dirty="0">
                <a:latin typeface="Calibri Light" panose="020F0302020204030204" pitchFamily="34" charset="0"/>
                <a:cs typeface="Calibri Light" panose="020F0302020204030204" pitchFamily="34" charset="0"/>
              </a:rPr>
              <a:t>MARGINALIZED</a:t>
            </a:r>
            <a:endParaRPr lang="en-US" spc="252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3343" y="1562715"/>
            <a:ext cx="9395176" cy="559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5"/>
              </a:lnSpc>
            </a:pPr>
            <a:r>
              <a:rPr lang="en-US" sz="6399" spc="-127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Contribution of commons-based livelihoods to economies of rural household in </a:t>
            </a:r>
            <a:r>
              <a:rPr lang="en-US" sz="6399" i="1" spc="-127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diara </a:t>
            </a:r>
            <a:r>
              <a:rPr lang="en-US" sz="6399" i="1" spc="-127" dirty="0" err="1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kshetras</a:t>
            </a:r>
            <a:r>
              <a:rPr lang="en-US" sz="6399" spc="-127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Kosi river basin in </a:t>
            </a:r>
            <a:r>
              <a:rPr lang="en-US" sz="6399" spc="-127" dirty="0" err="1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Saharsa</a:t>
            </a:r>
            <a:r>
              <a:rPr lang="en-US" sz="6399" spc="-127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district, Bihar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5671" y="8265829"/>
            <a:ext cx="18389871" cy="2430425"/>
            <a:chOff x="0" y="0"/>
            <a:chExt cx="26336849" cy="3240567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6336849" cy="3240567"/>
            </a:xfrm>
            <a:prstGeom prst="rect">
              <a:avLst/>
            </a:prstGeom>
            <a:solidFill>
              <a:srgbClr val="111B1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278281" y="908005"/>
              <a:ext cx="10491544" cy="79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</a:pPr>
              <a:r>
                <a:rPr lang="en-US" sz="3599" b="0" i="0" spc="179">
                  <a:solidFill>
                    <a:srgbClr val="FFFFFF"/>
                  </a:solidFill>
                  <a:latin typeface="Assistant Regular"/>
                </a:rPr>
                <a:t>Megh Pyne Abhiyan, New Delhi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825482" y="-140794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6302482" y="-331294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9" name="TextBox 9"/>
          <p:cNvSpPr txBox="1"/>
          <p:nvPr/>
        </p:nvSpPr>
        <p:spPr>
          <a:xfrm rot="5400000">
            <a:off x="13259996" y="3968252"/>
            <a:ext cx="8046235" cy="394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000" spc="143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November 7-9, 2019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28528" y="8471806"/>
            <a:ext cx="1230772" cy="16938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50829" y="424272"/>
            <a:ext cx="7086600" cy="7086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6606006" y="5376720"/>
            <a:ext cx="11605953" cy="45719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27972" y="4059370"/>
            <a:ext cx="6297008" cy="895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5999" spc="59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Land ownership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858000" y="342900"/>
            <a:ext cx="5172120" cy="3555332"/>
            <a:chOff x="0" y="-76200"/>
            <a:chExt cx="14519629" cy="4740440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4519629" cy="4740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IN" sz="28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Sattaur</a:t>
              </a:r>
              <a:r>
                <a:rPr lang="en-IN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</a:t>
              </a:r>
            </a:p>
            <a:p>
              <a:pPr algn="ctr"/>
              <a:endParaRPr lang="en-IN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IN" sz="28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Homestead land – </a:t>
              </a:r>
              <a:r>
                <a:rPr lang="en-IN" sz="28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150 households are residing on Kabir Mat’s land; Remaining are either on their own or </a:t>
              </a:r>
              <a:r>
                <a:rPr lang="en-IN" sz="28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raiyati</a:t>
              </a:r>
              <a:r>
                <a:rPr lang="en-IN" sz="28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land</a:t>
              </a:r>
            </a:p>
            <a:p>
              <a:pPr algn="ctr"/>
              <a:r>
                <a:rPr lang="en-IN" sz="28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Farmland</a:t>
              </a:r>
              <a:r>
                <a:rPr lang="en-IN" sz="28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– Self owned</a:t>
              </a:r>
            </a:p>
            <a:p>
              <a:pPr algn="ctr">
                <a:lnSpc>
                  <a:spcPts val="3919"/>
                </a:lnSpc>
              </a:pPr>
              <a:endParaRPr lang="en-US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82469"/>
              <a:ext cx="14388408" cy="492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endParaRPr lang="en-US" sz="24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2336735" y="-114299"/>
            <a:ext cx="45719" cy="1040130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grpSp>
        <p:nvGrpSpPr>
          <p:cNvPr id="8" name="Group 8"/>
          <p:cNvGrpSpPr/>
          <p:nvPr/>
        </p:nvGrpSpPr>
        <p:grpSpPr>
          <a:xfrm>
            <a:off x="6761685" y="5753100"/>
            <a:ext cx="5299577" cy="1542020"/>
            <a:chOff x="27181" y="-186698"/>
            <a:chExt cx="7066102" cy="2056024"/>
          </a:xfrm>
        </p:grpSpPr>
        <p:sp>
          <p:nvSpPr>
            <p:cNvPr id="9" name="TextBox 9"/>
            <p:cNvSpPr txBox="1"/>
            <p:nvPr/>
          </p:nvSpPr>
          <p:spPr>
            <a:xfrm>
              <a:off x="108980" y="-186698"/>
              <a:ext cx="6984303" cy="703440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IN" sz="28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Birgaon</a:t>
              </a:r>
              <a:r>
                <a:rPr lang="en-IN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</a:t>
              </a:r>
              <a:endParaRPr lang="en-US" sz="3199" b="1" i="1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7181" y="145779"/>
              <a:ext cx="6984303" cy="1723547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/>
              <a:endParaRPr lang="en-IN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IN" sz="28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Homestead land – </a:t>
              </a:r>
              <a:r>
                <a:rPr lang="en-IN" sz="28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Self-owned</a:t>
              </a:r>
            </a:p>
            <a:p>
              <a:pPr algn="ctr"/>
              <a:r>
                <a:rPr lang="en-IN" sz="28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Farmland –</a:t>
              </a:r>
              <a:r>
                <a:rPr lang="en-IN" sz="28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Self-owned</a:t>
              </a:r>
              <a:endParaRPr lang="en-US" sz="28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98045" y="5624429"/>
            <a:ext cx="5125377" cy="4487585"/>
            <a:chOff x="0" y="-154737"/>
            <a:chExt cx="5144761" cy="574716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54737"/>
              <a:ext cx="5144761" cy="692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IN" sz="28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Telaba</a:t>
              </a:r>
              <a:r>
                <a:rPr lang="en-IN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IN" sz="28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Pashchimi</a:t>
              </a:r>
              <a:r>
                <a:rPr lang="en-IN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</a:t>
              </a:r>
              <a:r>
                <a:rPr lang="en-US" sz="3199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25966"/>
              <a:ext cx="5144761" cy="4966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endParaRPr lang="en-IN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IN" sz="28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Homestead land – </a:t>
              </a:r>
              <a:r>
                <a:rPr lang="en-IN" sz="28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 households are on residing on Bihar government’s land</a:t>
              </a:r>
            </a:p>
            <a:p>
              <a:pPr algn="ctr"/>
              <a:r>
                <a:rPr lang="en-IN" sz="28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Farmland –</a:t>
              </a:r>
              <a:r>
                <a:rPr lang="en-IN" sz="28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10 households have encroached a defunct </a:t>
              </a:r>
              <a:r>
                <a:rPr lang="en-IN" sz="2800" i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Angreziya</a:t>
              </a:r>
              <a:r>
                <a:rPr lang="en-IN" sz="2800" i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IN" sz="2800" i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pokhar</a:t>
              </a:r>
              <a:r>
                <a:rPr lang="en-IN" sz="2800" i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IN" sz="28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for agricultural purpose, whereas the remaining are self-owned</a:t>
              </a:r>
              <a:endParaRPr lang="en-US" sz="24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1252860" y="9376046"/>
            <a:ext cx="5355276" cy="910954"/>
          </a:xfrm>
          <a:prstGeom prst="rect">
            <a:avLst/>
          </a:prstGeom>
          <a:solidFill>
            <a:srgbClr val="111B1E"/>
          </a:solidFill>
        </p:spPr>
        <p:txBody>
          <a:bodyPr/>
          <a:lstStyle/>
          <a:p>
            <a:pPr algn="ctr">
              <a:lnSpc>
                <a:spcPts val="1679"/>
              </a:lnSpc>
            </a:pPr>
            <a:r>
              <a:rPr lang="en-US" sz="1400" spc="7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Pool Resources and Rural Livelihoods Conference on Rural India : Towards Inclusion of the Marginalized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580659" y="-602174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087" y="8593166"/>
            <a:ext cx="1230772" cy="1693834"/>
          </a:xfrm>
          <a:prstGeom prst="rect">
            <a:avLst/>
          </a:prstGeom>
        </p:spPr>
      </p:pic>
      <p:grpSp>
        <p:nvGrpSpPr>
          <p:cNvPr id="19" name="Group 4">
            <a:extLst>
              <a:ext uri="{FF2B5EF4-FFF2-40B4-BE49-F238E27FC236}">
                <a16:creationId xmlns:a16="http://schemas.microsoft.com/office/drawing/2014/main" id="{C3CC5C93-CC55-B348-8AA6-1B9573EAE2BC}"/>
              </a:ext>
            </a:extLst>
          </p:cNvPr>
          <p:cNvGrpSpPr/>
          <p:nvPr/>
        </p:nvGrpSpPr>
        <p:grpSpPr>
          <a:xfrm>
            <a:off x="12734880" y="348377"/>
            <a:ext cx="5172120" cy="2585323"/>
            <a:chOff x="0" y="-1512486"/>
            <a:chExt cx="14519629" cy="3447095"/>
          </a:xfrm>
        </p:grpSpPr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544030AE-001D-7046-B376-A6BF52AFDA9F}"/>
                </a:ext>
              </a:extLst>
            </p:cNvPr>
            <p:cNvSpPr txBox="1"/>
            <p:nvPr/>
          </p:nvSpPr>
          <p:spPr>
            <a:xfrm>
              <a:off x="0" y="-1512486"/>
              <a:ext cx="14519629" cy="3447095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IN" sz="28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Aina</a:t>
              </a:r>
              <a:r>
                <a:rPr lang="en-IN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</a:t>
              </a:r>
            </a:p>
            <a:p>
              <a:pPr algn="ctr"/>
              <a:endParaRPr lang="en-IN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IN" sz="28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Homestead land – </a:t>
              </a:r>
              <a:r>
                <a:rPr lang="en-US" sz="28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110 households reside on the periphery of the </a:t>
              </a:r>
              <a:r>
                <a:rPr lang="en-US" sz="2800" i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pokhar</a:t>
              </a:r>
              <a:r>
                <a:rPr lang="en-US" sz="2800" i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Farmland – </a:t>
              </a:r>
              <a:r>
                <a:rPr lang="en-US" sz="28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Self owned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14F320B5-2A2B-6845-B266-5C3517201695}"/>
                </a:ext>
              </a:extLst>
            </p:cNvPr>
            <p:cNvSpPr txBox="1"/>
            <p:nvPr/>
          </p:nvSpPr>
          <p:spPr>
            <a:xfrm>
              <a:off x="0" y="782469"/>
              <a:ext cx="14388408" cy="656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endParaRPr lang="en-US" sz="1600" b="1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endParaRPr lang="en-US" sz="1600" b="1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33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7972" y="4059370"/>
            <a:ext cx="6297008" cy="895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5999" spc="59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Conflict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475202" y="1028700"/>
            <a:ext cx="5172120" cy="8399971"/>
            <a:chOff x="0" y="-76200"/>
            <a:chExt cx="14519629" cy="11199957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4519629" cy="645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IN" sz="28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Kharhoir</a:t>
              </a:r>
              <a:endParaRPr lang="en-US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82469"/>
              <a:ext cx="14388408" cy="10341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endParaRPr lang="en-IN" sz="28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IN" sz="28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Sattaur</a:t>
              </a:r>
              <a:endParaRPr lang="en-US" sz="28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endParaRPr lang="en-US" sz="28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US" sz="28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Dispute regarding the ownership of land after the river changed its course, resulting in the emergence of the land. Three villages (</a:t>
              </a:r>
              <a:r>
                <a:rPr lang="en-US" sz="2800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Kundah</a:t>
              </a:r>
              <a:r>
                <a:rPr lang="en-US" sz="28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US" sz="2800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Jori</a:t>
              </a:r>
              <a:r>
                <a:rPr lang="en-US" sz="28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and </a:t>
              </a:r>
              <a:r>
                <a:rPr lang="en-US" sz="2800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Sattuar</a:t>
              </a:r>
              <a:r>
                <a:rPr lang="en-US" sz="28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 were stating their claim on the land. Traditional approach towards conflict resolution was adopted (</a:t>
              </a:r>
              <a:r>
                <a:rPr lang="en-US" sz="2800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Panch</a:t>
              </a:r>
              <a:r>
                <a:rPr lang="en-US" sz="28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-Amin—People)</a:t>
              </a:r>
            </a:p>
            <a:p>
              <a:pPr algn="ctr"/>
              <a:endParaRPr lang="en-US" sz="28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Aina</a:t>
              </a:r>
              <a:endParaRPr lang="en-US" sz="2800" b="1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endParaRPr lang="en-US" sz="2800" b="1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US" sz="28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Caste based hostility to gain control over the commons and the benefits </a:t>
              </a:r>
            </a:p>
            <a:p>
              <a:pPr algn="ctr"/>
              <a:endParaRPr lang="en-US" sz="28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1252860" y="9376046"/>
            <a:ext cx="5355276" cy="910954"/>
          </a:xfrm>
          <a:prstGeom prst="rect">
            <a:avLst/>
          </a:prstGeom>
          <a:solidFill>
            <a:srgbClr val="111B1E"/>
          </a:solidFill>
        </p:spPr>
        <p:txBody>
          <a:bodyPr/>
          <a:lstStyle/>
          <a:p>
            <a:pPr algn="ctr">
              <a:lnSpc>
                <a:spcPts val="1679"/>
              </a:lnSpc>
            </a:pPr>
            <a:r>
              <a:rPr lang="en-US" sz="1400" spc="7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Pool Resources and Rural Livelihoods Conference on Rural India : Towards Inclusion of the Marginalized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580659" y="-602174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087" y="8593166"/>
            <a:ext cx="1230772" cy="169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7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652053" y="0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-1" y="7962900"/>
            <a:ext cx="18237305" cy="2305302"/>
            <a:chOff x="0" y="-712305"/>
            <a:chExt cx="26336849" cy="3073736"/>
          </a:xfrm>
        </p:grpSpPr>
        <p:sp>
          <p:nvSpPr>
            <p:cNvPr id="5" name="AutoShape 5"/>
            <p:cNvSpPr/>
            <p:nvPr/>
          </p:nvSpPr>
          <p:spPr>
            <a:xfrm>
              <a:off x="0" y="-712305"/>
              <a:ext cx="26336849" cy="3073736"/>
            </a:xfrm>
            <a:prstGeom prst="rect">
              <a:avLst/>
            </a:prstGeom>
            <a:solidFill>
              <a:srgbClr val="111B1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278281" y="851317"/>
              <a:ext cx="20904820" cy="728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982200" y="1492234"/>
            <a:ext cx="7861353" cy="3916334"/>
            <a:chOff x="424594" y="38100"/>
            <a:chExt cx="11606133" cy="5221778"/>
          </a:xfrm>
        </p:grpSpPr>
        <p:sp>
          <p:nvSpPr>
            <p:cNvPr id="8" name="TextBox 8"/>
            <p:cNvSpPr txBox="1"/>
            <p:nvPr/>
          </p:nvSpPr>
          <p:spPr>
            <a:xfrm>
              <a:off x="549927" y="38100"/>
              <a:ext cx="11480800" cy="693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59"/>
                </a:lnSpc>
              </a:pPr>
              <a:r>
                <a:rPr lang="en-US" sz="3599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Issues to engage with in the </a:t>
              </a:r>
              <a:r>
                <a:rPr lang="en-US" sz="3599" i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diara kshetra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24594" y="1004184"/>
              <a:ext cx="11480800" cy="4255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200"/>
                </a:lnSpc>
                <a:buFont typeface="Arial" panose="020B0604020202020204" pitchFamily="34" charset="0"/>
                <a:buChar char="•"/>
              </a:pPr>
              <a:r>
                <a:rPr lang="en-US" sz="3000" b="0" i="0" spc="30" dirty="0">
                  <a:solidFill>
                    <a:srgbClr val="111B1E"/>
                  </a:solidFill>
                  <a:latin typeface="Assistant Regular"/>
                </a:rPr>
                <a:t>Profiling of the commons </a:t>
              </a:r>
              <a:r>
                <a:rPr lang="en-US" sz="3000" b="0" spc="30" dirty="0">
                  <a:solidFill>
                    <a:srgbClr val="111B1E"/>
                  </a:solidFill>
                  <a:latin typeface="Assistant Regular"/>
                </a:rPr>
                <a:t>of different river systems and their role in local livelihoods</a:t>
              </a:r>
            </a:p>
            <a:p>
              <a:pPr marL="457200" indent="-457200">
                <a:lnSpc>
                  <a:spcPts val="4200"/>
                </a:lnSpc>
                <a:buFont typeface="Arial" panose="020B0604020202020204" pitchFamily="34" charset="0"/>
                <a:buChar char="•"/>
              </a:pPr>
              <a:r>
                <a:rPr lang="en-US" sz="3000" b="0" i="0" spc="30" dirty="0">
                  <a:solidFill>
                    <a:srgbClr val="111B1E"/>
                  </a:solidFill>
                  <a:latin typeface="Assistant Regular"/>
                </a:rPr>
                <a:t>Interrelationship between migration and commons</a:t>
              </a:r>
            </a:p>
            <a:p>
              <a:pPr marL="457200" indent="-457200">
                <a:lnSpc>
                  <a:spcPts val="4200"/>
                </a:lnSpc>
                <a:buFont typeface="Arial" panose="020B0604020202020204" pitchFamily="34" charset="0"/>
                <a:buChar char="•"/>
              </a:pPr>
              <a:r>
                <a:rPr lang="en-US" sz="3000" spc="30" dirty="0">
                  <a:solidFill>
                    <a:srgbClr val="111B1E"/>
                  </a:solidFill>
                  <a:latin typeface="Assistant Regular"/>
                  <a:cs typeface="Calibri Light" panose="020F0302020204030204" pitchFamily="34" charset="0"/>
                </a:rPr>
                <a:t>Impact of human intervention/s on commons</a:t>
              </a:r>
            </a:p>
            <a:p>
              <a:pPr marL="457200" indent="-457200">
                <a:lnSpc>
                  <a:spcPts val="4200"/>
                </a:lnSpc>
                <a:buFont typeface="Arial" panose="020B0604020202020204" pitchFamily="34" charset="0"/>
                <a:buChar char="•"/>
              </a:pPr>
              <a:endParaRPr lang="en-US" sz="2800" spc="3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115644" y="400050"/>
            <a:ext cx="7143656" cy="431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b="0" i="0" spc="71" dirty="0">
                <a:solidFill>
                  <a:srgbClr val="111B1E"/>
                </a:solidFill>
                <a:latin typeface="Cormorant Garamond Bold"/>
              </a:rPr>
              <a:t>Common Pool Resources and Rural Livelihoods Conference on Rural India : Towards Inclusion of the </a:t>
            </a:r>
            <a:r>
              <a:rPr lang="en-US" sz="1200" spc="71" dirty="0">
                <a:latin typeface="Calibri Light" panose="020F0302020204030204" pitchFamily="34" charset="0"/>
                <a:cs typeface="Calibri Light" panose="020F0302020204030204" pitchFamily="34" charset="0"/>
              </a:rPr>
              <a:t>Marginalized</a:t>
            </a:r>
            <a:endParaRPr lang="en-US" sz="1199" b="0" i="0" spc="71" dirty="0">
              <a:latin typeface="Cormorant Garamond Bold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786890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3228" y="8343900"/>
            <a:ext cx="1230772" cy="1693834"/>
          </a:xfrm>
          <a:prstGeom prst="rect">
            <a:avLst/>
          </a:prstGeom>
        </p:spPr>
      </p:pic>
      <p:sp>
        <p:nvSpPr>
          <p:cNvPr id="15" name="AutoShape 7">
            <a:extLst>
              <a:ext uri="{FF2B5EF4-FFF2-40B4-BE49-F238E27FC236}">
                <a16:creationId xmlns:a16="http://schemas.microsoft.com/office/drawing/2014/main" id="{E9BF86C8-AC75-D54A-B364-360071473F22}"/>
              </a:ext>
            </a:extLst>
          </p:cNvPr>
          <p:cNvSpPr/>
          <p:nvPr/>
        </p:nvSpPr>
        <p:spPr>
          <a:xfrm>
            <a:off x="4750220" y="0"/>
            <a:ext cx="45719" cy="788670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5B2A498C-E0B9-044C-9527-5AB71271091D}"/>
              </a:ext>
            </a:extLst>
          </p:cNvPr>
          <p:cNvSpPr/>
          <p:nvPr/>
        </p:nvSpPr>
        <p:spPr>
          <a:xfrm>
            <a:off x="102020" y="-154268"/>
            <a:ext cx="45719" cy="8117168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D56305-BAFC-4640-BE4A-134304978E9B}"/>
              </a:ext>
            </a:extLst>
          </p:cNvPr>
          <p:cNvCxnSpPr>
            <a:cxnSpLocks/>
          </p:cNvCxnSpPr>
          <p:nvPr/>
        </p:nvCxnSpPr>
        <p:spPr>
          <a:xfrm>
            <a:off x="147739" y="4152900"/>
            <a:ext cx="9479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23C7947-5BD2-3643-9D56-1AF14CBDB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56" y="615910"/>
            <a:ext cx="4831730" cy="32236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10D3B2-8679-ED40-8EDE-A029FAF71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707"/>
            <a:ext cx="2640829" cy="3956298"/>
          </a:xfrm>
          <a:prstGeom prst="rect">
            <a:avLst/>
          </a:prstGeom>
        </p:spPr>
      </p:pic>
      <p:pic>
        <p:nvPicPr>
          <p:cNvPr id="25" name="Picture 24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68E43DD9-DC9A-334B-92F6-505867FD2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83"/>
            <a:ext cx="4619156" cy="3080941"/>
          </a:xfrm>
          <a:prstGeom prst="rect">
            <a:avLst/>
          </a:prstGeom>
        </p:spPr>
      </p:pic>
      <p:pic>
        <p:nvPicPr>
          <p:cNvPr id="27" name="Picture 26" descr="A pile of dirt&#10;&#10;Description automatically generated">
            <a:extLst>
              <a:ext uri="{FF2B5EF4-FFF2-40B4-BE49-F238E27FC236}">
                <a16:creationId xmlns:a16="http://schemas.microsoft.com/office/drawing/2014/main" id="{13F31F16-5032-B447-A2E2-455C14750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39" y="4533899"/>
            <a:ext cx="4831731" cy="322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9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7972" y="4059370"/>
            <a:ext cx="6297008" cy="1818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5999" spc="59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Megh Pyne Abhiyan’s team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839199" y="2917880"/>
            <a:ext cx="6045305" cy="6512167"/>
            <a:chOff x="0" y="-76200"/>
            <a:chExt cx="14519629" cy="7302137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4519629" cy="7302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endParaRPr lang="en-IN" sz="40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lnSpc>
                  <a:spcPts val="3919"/>
                </a:lnSpc>
              </a:pPr>
              <a:r>
                <a:rPr lang="en-IN" sz="4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Practitioners</a:t>
              </a:r>
              <a:r>
                <a:rPr lang="en-IN" sz="4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IN" sz="4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and Young Researchers</a:t>
              </a:r>
            </a:p>
            <a:p>
              <a:pPr algn="ctr">
                <a:lnSpc>
                  <a:spcPts val="3919"/>
                </a:lnSpc>
              </a:pPr>
              <a:endParaRPr lang="en-IN" sz="40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lnSpc>
                  <a:spcPts val="3919"/>
                </a:lnSpc>
              </a:pPr>
              <a:r>
                <a:rPr lang="en-IN" sz="40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Kumod</a:t>
              </a:r>
              <a:r>
                <a:rPr lang="en-IN" sz="4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Kumar Das</a:t>
              </a:r>
            </a:p>
            <a:p>
              <a:pPr algn="ctr">
                <a:lnSpc>
                  <a:spcPts val="3919"/>
                </a:lnSpc>
              </a:pPr>
              <a:endParaRPr lang="en-IN" sz="40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lnSpc>
                  <a:spcPts val="3919"/>
                </a:lnSpc>
              </a:pPr>
              <a:r>
                <a:rPr lang="en-IN" sz="40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Eklavya Prasad</a:t>
              </a:r>
            </a:p>
            <a:p>
              <a:pPr algn="ctr">
                <a:lnSpc>
                  <a:spcPts val="3919"/>
                </a:lnSpc>
              </a:pPr>
              <a:endParaRPr lang="en-IN" sz="4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lnSpc>
                  <a:spcPts val="3919"/>
                </a:lnSpc>
              </a:pPr>
              <a:r>
                <a:rPr lang="en-IN" sz="40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Aparna </a:t>
              </a:r>
              <a:r>
                <a:rPr lang="en-IN" sz="40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Unni</a:t>
              </a:r>
              <a:endParaRPr lang="en-IN" sz="4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lnSpc>
                  <a:spcPts val="3919"/>
                </a:lnSpc>
              </a:pPr>
              <a:endParaRPr lang="en-IN" sz="4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lnSpc>
                  <a:spcPts val="3919"/>
                </a:lnSpc>
              </a:pPr>
              <a:r>
                <a:rPr lang="en-IN" sz="40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Trinayani</a:t>
              </a:r>
              <a:r>
                <a:rPr lang="en-IN" sz="40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Sen and</a:t>
              </a:r>
            </a:p>
            <a:p>
              <a:pPr algn="ctr">
                <a:lnSpc>
                  <a:spcPts val="3919"/>
                </a:lnSpc>
              </a:pPr>
              <a:endParaRPr lang="en-IN" sz="4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lnSpc>
                  <a:spcPts val="3919"/>
                </a:lnSpc>
              </a:pPr>
              <a:r>
                <a:rPr lang="en-IN" sz="40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Pradeep Poddar</a:t>
              </a:r>
              <a:endParaRPr lang="en-US" sz="4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82469"/>
              <a:ext cx="14388408" cy="492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endParaRPr lang="en-US" sz="24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7035140" y="0"/>
            <a:ext cx="45719" cy="1040130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1252860" y="9376046"/>
            <a:ext cx="5355276" cy="910954"/>
          </a:xfrm>
          <a:prstGeom prst="rect">
            <a:avLst/>
          </a:prstGeom>
          <a:solidFill>
            <a:srgbClr val="111B1E"/>
          </a:solidFill>
        </p:spPr>
        <p:txBody>
          <a:bodyPr/>
          <a:lstStyle/>
          <a:p>
            <a:pPr algn="ctr">
              <a:lnSpc>
                <a:spcPts val="1679"/>
              </a:lnSpc>
            </a:pPr>
            <a:r>
              <a:rPr lang="en-US" sz="1400" spc="7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Pool Resources and Rural Livelihoods Conference on Rural India : Towards Inclusion of the Marginalized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580659" y="-602174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087" y="8593166"/>
            <a:ext cx="1230772" cy="169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1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1170" y="8241665"/>
            <a:ext cx="2022537" cy="2083435"/>
          </a:xfrm>
          <a:prstGeom prst="rect">
            <a:avLst/>
          </a:prstGeom>
          <a:solidFill>
            <a:srgbClr val="111B1E"/>
          </a:solidFill>
        </p:spPr>
      </p:sp>
      <p:sp>
        <p:nvSpPr>
          <p:cNvPr id="3" name="TextBox 3"/>
          <p:cNvSpPr txBox="1"/>
          <p:nvPr/>
        </p:nvSpPr>
        <p:spPr>
          <a:xfrm>
            <a:off x="2590800" y="661329"/>
            <a:ext cx="7248833" cy="117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72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STUDY COVERAGE</a:t>
            </a:r>
          </a:p>
          <a:p>
            <a:pPr algn="ctr">
              <a:lnSpc>
                <a:spcPts val="4680"/>
              </a:lnSpc>
            </a:pPr>
            <a:endParaRPr lang="en-US" sz="3600" spc="215" dirty="0">
              <a:solidFill>
                <a:srgbClr val="111B1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1668200" y="1333500"/>
            <a:ext cx="6022392" cy="7063979"/>
            <a:chOff x="0" y="66675"/>
            <a:chExt cx="6732337" cy="9418636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6718708" cy="1345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4800" spc="215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Presentation Outline</a:t>
              </a:r>
              <a:endParaRPr lang="en-US" sz="48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629" y="2098675"/>
              <a:ext cx="6718708" cy="738663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Background</a:t>
              </a:r>
            </a:p>
            <a:p>
              <a:pPr algn="ctr"/>
              <a:r>
                <a:rPr lang="en-US" sz="4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  <a:p>
              <a:pPr algn="ctr"/>
              <a:r>
                <a:rPr lang="en-US" sz="4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 Key Findings</a:t>
              </a:r>
            </a:p>
            <a:p>
              <a:pPr algn="ctr"/>
              <a:endParaRPr lang="en-US" sz="40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US" sz="4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Discussion</a:t>
              </a:r>
            </a:p>
            <a:p>
              <a:pPr algn="ctr"/>
              <a:endParaRPr lang="en-US" sz="40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US" sz="4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Issues to Engage With</a:t>
              </a:r>
            </a:p>
            <a:p>
              <a:pPr algn="ctr"/>
              <a:endParaRPr lang="en-US" sz="40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US" sz="4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Team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11204320" y="43021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946020" y="43021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9" name="TextBox 9"/>
          <p:cNvSpPr txBox="1"/>
          <p:nvPr/>
        </p:nvSpPr>
        <p:spPr>
          <a:xfrm rot="-5400000">
            <a:off x="-3484936" y="3983144"/>
            <a:ext cx="8063740" cy="516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00" spc="84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Pool Resources and Rural Livelihoods Conference on Rural India : Towards Inclusion of the Marginalized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786890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4493" y="8566386"/>
            <a:ext cx="1230772" cy="16938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46020" y="2082420"/>
            <a:ext cx="9238867" cy="61592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3202" y="1677505"/>
            <a:ext cx="5155092" cy="1836292"/>
            <a:chOff x="0" y="0"/>
            <a:chExt cx="6873456" cy="2448389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6873456" cy="1080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60"/>
                </a:lnSpc>
              </a:pPr>
              <a:r>
                <a:rPr lang="en-US" sz="5600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Saharsa</a:t>
              </a:r>
              <a:r>
                <a:rPr lang="en-US" sz="56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district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41106"/>
              <a:ext cx="6873456" cy="70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6342895" y="1562100"/>
            <a:ext cx="141708" cy="8332202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8" name="TextBox 8"/>
          <p:cNvSpPr txBox="1"/>
          <p:nvPr/>
        </p:nvSpPr>
        <p:spPr>
          <a:xfrm>
            <a:off x="6782807" y="2983368"/>
            <a:ext cx="5618334" cy="5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endParaRPr/>
          </a:p>
        </p:txBody>
      </p:sp>
      <p:grpSp>
        <p:nvGrpSpPr>
          <p:cNvPr id="10" name="Group 10"/>
          <p:cNvGrpSpPr/>
          <p:nvPr/>
        </p:nvGrpSpPr>
        <p:grpSpPr>
          <a:xfrm>
            <a:off x="1645264" y="9147176"/>
            <a:ext cx="11430197" cy="1177924"/>
            <a:chOff x="0" y="0"/>
            <a:chExt cx="15240263" cy="2868571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15240263" cy="2868571"/>
            </a:xfrm>
            <a:prstGeom prst="rect">
              <a:avLst/>
            </a:prstGeom>
            <a:solidFill>
              <a:srgbClr val="111B1E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32172" y="947685"/>
              <a:ext cx="12589230" cy="323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400" spc="84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Common Pool Resources and Rural Livelihoods Conference on Rural India : Towards Inclusion of the </a:t>
              </a:r>
              <a:r>
                <a:rPr lang="en-US" sz="1400" spc="7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Marginalized</a:t>
              </a:r>
              <a:endParaRPr lang="en-US" sz="1400" spc="84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4493" y="8566386"/>
            <a:ext cx="1230772" cy="169383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43203" y="214102"/>
            <a:ext cx="17816198" cy="1347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Background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3202" y="2744886"/>
            <a:ext cx="6099693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located in the north </a:t>
            </a:r>
            <a:r>
              <a:rPr lang="en-US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east alluvial plains </a:t>
            </a: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Bihar, categorized as </a:t>
            </a:r>
            <a:r>
              <a:rPr lang="en-US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Zone II of the state's </a:t>
            </a:r>
            <a:r>
              <a:rPr lang="en-US" sz="2800" b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agro</a:t>
            </a:r>
            <a:r>
              <a:rPr lang="en-US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-climatic setting</a:t>
            </a: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comprises largely of diara kshetra. The north east alluvial plains of Bihar, are particularly exposed to </a:t>
            </a:r>
            <a:r>
              <a:rPr lang="en-US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multiple hazards </a:t>
            </a: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floods and waterlogging,  river bank erosion, high speed winds, earthquake Zone V and IV, shallow groundwater table and the changing landscape.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8493881-DD43-E540-8527-DE815DA5C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62100"/>
            <a:ext cx="2832100" cy="3746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E53D582-B685-E54D-B2CF-CC749D9CD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96" y="1618327"/>
            <a:ext cx="4332804" cy="67426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AA1674-8666-2149-8403-4A1CBB1DE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47" y="5303146"/>
            <a:ext cx="2882900" cy="3784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782807" y="1677516"/>
            <a:ext cx="5618334" cy="1836314"/>
            <a:chOff x="0" y="0"/>
            <a:chExt cx="7491112" cy="2448418"/>
          </a:xfrm>
        </p:grpSpPr>
        <p:sp>
          <p:nvSpPr>
            <p:cNvPr id="7" name="TextBox 7"/>
            <p:cNvSpPr txBox="1"/>
            <p:nvPr/>
          </p:nvSpPr>
          <p:spPr>
            <a:xfrm>
              <a:off x="0" y="-142875"/>
              <a:ext cx="7491112" cy="1280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</a:pPr>
              <a:endParaRPr lang="en-US" sz="56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41135"/>
              <a:ext cx="7491112" cy="70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12636527" y="-472075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grpSp>
        <p:nvGrpSpPr>
          <p:cNvPr id="10" name="Group 10"/>
          <p:cNvGrpSpPr/>
          <p:nvPr/>
        </p:nvGrpSpPr>
        <p:grpSpPr>
          <a:xfrm>
            <a:off x="1645264" y="8861195"/>
            <a:ext cx="11430197" cy="1463905"/>
            <a:chOff x="0" y="0"/>
            <a:chExt cx="15240263" cy="2868571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15240263" cy="2868571"/>
            </a:xfrm>
            <a:prstGeom prst="rect">
              <a:avLst/>
            </a:prstGeom>
            <a:solidFill>
              <a:srgbClr val="111B1E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32172" y="947685"/>
              <a:ext cx="12589230" cy="323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400" spc="84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Common Pool Resources and Rural Livelihoods Conference on Rural India : Towards Inclusion of the </a:t>
              </a:r>
              <a:r>
                <a:rPr lang="en-US" sz="1400" spc="7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Marginalized</a:t>
              </a:r>
              <a:endParaRPr lang="en-US" sz="1400" spc="84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4493" y="8566386"/>
            <a:ext cx="1230772" cy="169383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0" y="7651"/>
            <a:ext cx="12560483" cy="1021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80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Diara Kshetra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201" y="1104900"/>
            <a:ext cx="4648200" cy="7325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word 'diara' comes from '</a:t>
            </a:r>
            <a:r>
              <a:rPr lang="en-US" sz="28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dia</a:t>
            </a: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' i.e. </a:t>
            </a:r>
            <a:r>
              <a:rPr lang="en-US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bowl-like land system on either side of the river</a:t>
            </a: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Diara kshetra is defined as </a:t>
            </a:r>
          </a:p>
          <a:p>
            <a:pPr algn="ctr"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Area which is adjacent to or surrounded by perennial river and is subject to the alluvial action of that river</a:t>
            </a:r>
          </a:p>
          <a:p>
            <a:pPr algn="ctr"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Marked by its inaccessibility to and from the habitations and </a:t>
            </a:r>
          </a:p>
          <a:p>
            <a:pPr algn="ctr"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Development interventions in the region are not concurrent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77416" y="792517"/>
            <a:ext cx="5606388" cy="7475183"/>
          </a:xfrm>
          <a:prstGeom prst="rect">
            <a:avLst/>
          </a:prstGeom>
        </p:spPr>
      </p:pic>
      <p:pic>
        <p:nvPicPr>
          <p:cNvPr id="3" name="Picture 2" descr="A person in a wet suit standing on a beach&#10;&#10;Description automatically generated">
            <a:extLst>
              <a:ext uri="{FF2B5EF4-FFF2-40B4-BE49-F238E27FC236}">
                <a16:creationId xmlns:a16="http://schemas.microsoft.com/office/drawing/2014/main" id="{7FD8F207-D10B-AF41-8A86-BE0312EAA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90" y="2327559"/>
            <a:ext cx="7454882" cy="46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8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32953" y="0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546153" y="0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-1" y="7962900"/>
            <a:ext cx="18237305" cy="2305302"/>
            <a:chOff x="0" y="-712305"/>
            <a:chExt cx="26336849" cy="3073736"/>
          </a:xfrm>
        </p:grpSpPr>
        <p:sp>
          <p:nvSpPr>
            <p:cNvPr id="5" name="AutoShape 5"/>
            <p:cNvSpPr/>
            <p:nvPr/>
          </p:nvSpPr>
          <p:spPr>
            <a:xfrm>
              <a:off x="0" y="-712305"/>
              <a:ext cx="26336849" cy="3073736"/>
            </a:xfrm>
            <a:prstGeom prst="rect">
              <a:avLst/>
            </a:prstGeom>
            <a:solidFill>
              <a:srgbClr val="111B1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278281" y="851317"/>
              <a:ext cx="20904820" cy="728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77400" y="1339927"/>
            <a:ext cx="8217008" cy="5656629"/>
            <a:chOff x="0" y="38100"/>
            <a:chExt cx="11480800" cy="6541224"/>
          </a:xfrm>
        </p:grpSpPr>
        <p:sp>
          <p:nvSpPr>
            <p:cNvPr id="8" name="TextBox 8"/>
            <p:cNvSpPr txBox="1"/>
            <p:nvPr/>
          </p:nvSpPr>
          <p:spPr>
            <a:xfrm>
              <a:off x="0" y="38100"/>
              <a:ext cx="11480800" cy="693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59"/>
                </a:lnSpc>
              </a:pPr>
              <a:r>
                <a:rPr lang="en-US" sz="3599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 Key Findings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004184"/>
              <a:ext cx="11480800" cy="5575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b="0" i="0" spc="30" dirty="0">
                  <a:solidFill>
                    <a:srgbClr val="111B1E"/>
                  </a:solidFill>
                  <a:latin typeface="Assistant Regular"/>
                </a:rPr>
                <a:t>Four different forms of commons - </a:t>
              </a:r>
              <a:r>
                <a:rPr lang="en-IN" sz="2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Sattaur</a:t>
              </a:r>
              <a:r>
                <a:rPr lang="en-IN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Panchayat, </a:t>
              </a:r>
              <a:r>
                <a:rPr lang="en-IN" sz="2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Nawhatta</a:t>
              </a:r>
              <a:r>
                <a:rPr lang="en-IN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block; </a:t>
              </a:r>
              <a:r>
                <a:rPr lang="en-IN" sz="2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Aina</a:t>
              </a:r>
              <a:r>
                <a:rPr lang="en-IN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panchayat, </a:t>
              </a:r>
              <a:r>
                <a:rPr lang="en-IN" sz="2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Mahishi</a:t>
              </a:r>
              <a:r>
                <a:rPr lang="en-IN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block; </a:t>
              </a:r>
              <a:r>
                <a:rPr lang="en-IN" sz="2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Birgaon</a:t>
              </a:r>
              <a:r>
                <a:rPr lang="en-IN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panchayat, </a:t>
              </a:r>
              <a:r>
                <a:rPr lang="en-IN" sz="2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Mahishi</a:t>
              </a:r>
              <a:r>
                <a:rPr lang="en-IN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block; </a:t>
              </a:r>
              <a:r>
                <a:rPr lang="en-IN" sz="2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Telaba</a:t>
              </a:r>
              <a:r>
                <a:rPr lang="en-IN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IN" sz="2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Pashchimi</a:t>
              </a:r>
              <a:r>
                <a:rPr lang="en-IN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panchayat, </a:t>
              </a:r>
              <a:r>
                <a:rPr lang="en-IN" sz="2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Mahishi</a:t>
              </a:r>
              <a:r>
                <a:rPr lang="en-IN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block</a:t>
              </a:r>
            </a:p>
            <a:p>
              <a:pPr>
                <a:lnSpc>
                  <a:spcPts val="4200"/>
                </a:lnSpc>
              </a:pPr>
              <a:endParaRPr lang="en-US" sz="3000" b="0" i="0" spc="30" dirty="0">
                <a:solidFill>
                  <a:srgbClr val="111B1E"/>
                </a:solidFill>
                <a:latin typeface="Assistant Regular"/>
              </a:endParaRPr>
            </a:p>
            <a:p>
              <a:pPr marL="742950" lvl="1" indent="-285750">
                <a:lnSpc>
                  <a:spcPts val="4200"/>
                </a:lnSpc>
                <a:buFont typeface="Arial" panose="020B0604020202020204" pitchFamily="34" charset="0"/>
                <a:buChar char="•"/>
              </a:pPr>
              <a:r>
                <a:rPr lang="en-IN" sz="3200" i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Kharhoir</a:t>
              </a:r>
              <a:r>
                <a:rPr lang="en-IN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(jungle of </a:t>
              </a:r>
              <a:r>
                <a:rPr lang="en-IN" sz="2800" i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khar</a:t>
              </a:r>
              <a:r>
                <a:rPr lang="en-IN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or wild grass )</a:t>
              </a:r>
            </a:p>
            <a:p>
              <a:pPr marL="742950" lvl="1" indent="-285750">
                <a:lnSpc>
                  <a:spcPts val="4200"/>
                </a:lnSpc>
                <a:buFont typeface="Arial" panose="020B0604020202020204" pitchFamily="34" charset="0"/>
                <a:buChar char="•"/>
              </a:pPr>
              <a:r>
                <a:rPr lang="en-IN" sz="3200" i="1" spc="3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Chaap</a:t>
              </a:r>
              <a:r>
                <a:rPr lang="en-IN" sz="2800" spc="3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(</a:t>
              </a:r>
              <a:r>
                <a:rPr lang="en-GB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Land inundated with flood water, with varying levels)</a:t>
              </a:r>
              <a:r>
                <a:rPr lang="en-IN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endParaRPr lang="en-IN" sz="2400" spc="3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742950" lvl="1" indent="-285750">
                <a:lnSpc>
                  <a:spcPts val="4200"/>
                </a:lnSpc>
                <a:buFont typeface="Arial" panose="020B0604020202020204" pitchFamily="34" charset="0"/>
                <a:buChar char="•"/>
              </a:pPr>
              <a:r>
                <a:rPr lang="en-IN" sz="3200" i="1" spc="3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Pokhar</a:t>
              </a:r>
              <a:r>
                <a:rPr lang="en-IN" sz="2800" spc="3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(Village Pond)</a:t>
              </a:r>
            </a:p>
            <a:p>
              <a:pPr marL="742950" lvl="1" indent="-285750">
                <a:lnSpc>
                  <a:spcPts val="4200"/>
                </a:lnSpc>
                <a:buFont typeface="Arial" panose="020B0604020202020204" pitchFamily="34" charset="0"/>
                <a:buChar char="•"/>
              </a:pPr>
              <a:r>
                <a:rPr lang="en-IN" sz="3200" i="1" spc="3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Nadi</a:t>
              </a:r>
              <a:r>
                <a:rPr lang="en-IN" sz="2800" spc="3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(River)</a:t>
              </a:r>
              <a:endParaRPr lang="en-US" sz="2800" spc="3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115644" y="400050"/>
            <a:ext cx="7143656" cy="431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b="0" i="0" spc="71" dirty="0">
                <a:solidFill>
                  <a:srgbClr val="111B1E"/>
                </a:solidFill>
                <a:latin typeface="Cormorant Garamond Bold"/>
              </a:rPr>
              <a:t>Common Pool Resources and Rural Livelihoods Conference on Rural India : Towards Inclusion of the </a:t>
            </a:r>
            <a:r>
              <a:rPr lang="en-US" sz="1200" spc="71" dirty="0">
                <a:latin typeface="Calibri Light" panose="020F0302020204030204" pitchFamily="34" charset="0"/>
                <a:cs typeface="Calibri Light" panose="020F0302020204030204" pitchFamily="34" charset="0"/>
              </a:rPr>
              <a:t>Marginalized</a:t>
            </a:r>
            <a:endParaRPr lang="en-US" sz="1199" b="0" i="0" spc="71" dirty="0">
              <a:latin typeface="Cormorant Garamond Bold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786890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3228" y="8343900"/>
            <a:ext cx="1230772" cy="16938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52" y="1290533"/>
            <a:ext cx="9174656" cy="61164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11294" y="5127733"/>
            <a:ext cx="12722866" cy="31534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27972" y="4059370"/>
            <a:ext cx="6297008" cy="2742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5999" spc="59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Each have reasons to be considered as a common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803115" y="539684"/>
            <a:ext cx="5172120" cy="2490661"/>
            <a:chOff x="0" y="-76200"/>
            <a:chExt cx="14519629" cy="3320880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4519629" cy="645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IN" sz="2800" b="1" i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Kharhoir</a:t>
              </a:r>
              <a:endPara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82469"/>
              <a:ext cx="14388408" cy="2462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Within the periphery of the village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Accessing the land without permission  in the months of May and June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IN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Khar is for a collective good</a:t>
              </a:r>
              <a:endParaRPr lang="en-US" sz="24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endParaRPr lang="en-US" sz="24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2336735" y="-114299"/>
            <a:ext cx="45719" cy="1040130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grpSp>
        <p:nvGrpSpPr>
          <p:cNvPr id="8" name="Group 8"/>
          <p:cNvGrpSpPr/>
          <p:nvPr/>
        </p:nvGrpSpPr>
        <p:grpSpPr>
          <a:xfrm>
            <a:off x="6761685" y="6474201"/>
            <a:ext cx="5299577" cy="1398388"/>
            <a:chOff x="27181" y="-186698"/>
            <a:chExt cx="7066102" cy="1864518"/>
          </a:xfrm>
        </p:grpSpPr>
        <p:sp>
          <p:nvSpPr>
            <p:cNvPr id="9" name="TextBox 9"/>
            <p:cNvSpPr txBox="1"/>
            <p:nvPr/>
          </p:nvSpPr>
          <p:spPr>
            <a:xfrm>
              <a:off x="108980" y="-186698"/>
              <a:ext cx="6984303" cy="72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2800" b="1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Pokhar</a:t>
              </a:r>
              <a:endParaRPr lang="en-US" sz="3199" b="1" i="1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7181" y="720293"/>
              <a:ext cx="6984303" cy="95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ctr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Selected traditional community rights</a:t>
              </a:r>
            </a:p>
            <a:p>
              <a:pPr marL="342900" indent="-342900" algn="ctr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Pond use benefiting the society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400729" y="6474201"/>
            <a:ext cx="3858571" cy="2162058"/>
            <a:chOff x="0" y="-57149"/>
            <a:chExt cx="5144761" cy="288274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49"/>
              <a:ext cx="5144761" cy="72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IN" sz="2800" b="1" i="1" spc="3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Nadi</a:t>
              </a:r>
              <a:r>
                <a:rPr lang="en-US" sz="3199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55825"/>
              <a:ext cx="5144761" cy="1969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Traditional community rights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Khule</a:t>
              </a:r>
              <a:r>
                <a:rPr lang="en-US" sz="2400" i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darbar</a:t>
              </a:r>
              <a:r>
                <a:rPr lang="en-US" sz="2400" i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ki</a:t>
              </a:r>
              <a:r>
                <a:rPr lang="en-US" sz="2400" i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tarah</a:t>
              </a:r>
              <a:r>
                <a:rPr lang="en-US" sz="2400" i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sab ka </a:t>
              </a:r>
              <a:r>
                <a:rPr lang="en-US" sz="2400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aadhikar</a:t>
              </a:r>
              <a:r>
                <a:rPr lang="en-US" sz="2400" i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hai</a:t>
              </a:r>
              <a:endParaRPr lang="en-US" sz="2400" i="1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Use without any investment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1252860" y="9376046"/>
            <a:ext cx="5355276" cy="910954"/>
          </a:xfrm>
          <a:prstGeom prst="rect">
            <a:avLst/>
          </a:prstGeom>
          <a:solidFill>
            <a:srgbClr val="111B1E"/>
          </a:solidFill>
        </p:spPr>
        <p:txBody>
          <a:bodyPr/>
          <a:lstStyle/>
          <a:p>
            <a:pPr algn="ctr">
              <a:lnSpc>
                <a:spcPts val="1679"/>
              </a:lnSpc>
            </a:pPr>
            <a:r>
              <a:rPr lang="en-US" sz="1400" spc="7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Pool Resources and Rural Livelihoods Conference on Rural India : Towards Inclusion of the Marginalized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580659" y="-602174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087" y="8593166"/>
            <a:ext cx="1230772" cy="1693834"/>
          </a:xfrm>
          <a:prstGeom prst="rect">
            <a:avLst/>
          </a:prstGeom>
        </p:spPr>
      </p:pic>
      <p:grpSp>
        <p:nvGrpSpPr>
          <p:cNvPr id="19" name="Group 4">
            <a:extLst>
              <a:ext uri="{FF2B5EF4-FFF2-40B4-BE49-F238E27FC236}">
                <a16:creationId xmlns:a16="http://schemas.microsoft.com/office/drawing/2014/main" id="{C3CC5C93-CC55-B348-8AA6-1B9573EAE2BC}"/>
              </a:ext>
            </a:extLst>
          </p:cNvPr>
          <p:cNvGrpSpPr/>
          <p:nvPr/>
        </p:nvGrpSpPr>
        <p:grpSpPr>
          <a:xfrm>
            <a:off x="12765297" y="590550"/>
            <a:ext cx="5172120" cy="2490661"/>
            <a:chOff x="0" y="-76200"/>
            <a:chExt cx="14519629" cy="3320879"/>
          </a:xfrm>
        </p:grpSpPr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544030AE-001D-7046-B376-A6BF52AFDA9F}"/>
                </a:ext>
              </a:extLst>
            </p:cNvPr>
            <p:cNvSpPr txBox="1"/>
            <p:nvPr/>
          </p:nvSpPr>
          <p:spPr>
            <a:xfrm>
              <a:off x="0" y="-76200"/>
              <a:ext cx="14519629" cy="645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b="1" i="1" spc="252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Chaap</a:t>
              </a:r>
              <a:endPara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14F320B5-2A2B-6845-B266-5C3517201695}"/>
                </a:ext>
              </a:extLst>
            </p:cNvPr>
            <p:cNvSpPr txBox="1"/>
            <p:nvPr/>
          </p:nvSpPr>
          <p:spPr>
            <a:xfrm>
              <a:off x="0" y="782469"/>
              <a:ext cx="14388408" cy="2462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Access without permission from July till November 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Community use 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Use without any capital investment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Community’s right to use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157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11294" y="5127733"/>
            <a:ext cx="12722866" cy="31534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27972" y="4059370"/>
            <a:ext cx="6297008" cy="1818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5999" spc="59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use of the commons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803115" y="539684"/>
            <a:ext cx="5172120" cy="1751998"/>
            <a:chOff x="0" y="-76200"/>
            <a:chExt cx="14519629" cy="2335996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4519629" cy="645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IN" sz="2800" b="1" i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Kharhoir</a:t>
              </a:r>
              <a:endPara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82469"/>
              <a:ext cx="14388408" cy="1477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Construction and repair of the house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Fodder for the livestock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Fuelwood 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12336735" y="-114299"/>
            <a:ext cx="45719" cy="1040130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grpSp>
        <p:nvGrpSpPr>
          <p:cNvPr id="8" name="Group 8"/>
          <p:cNvGrpSpPr/>
          <p:nvPr/>
        </p:nvGrpSpPr>
        <p:grpSpPr>
          <a:xfrm>
            <a:off x="6761685" y="6474201"/>
            <a:ext cx="5299577" cy="1398388"/>
            <a:chOff x="27181" y="-186698"/>
            <a:chExt cx="7066102" cy="1864518"/>
          </a:xfrm>
        </p:grpSpPr>
        <p:sp>
          <p:nvSpPr>
            <p:cNvPr id="9" name="TextBox 9"/>
            <p:cNvSpPr txBox="1"/>
            <p:nvPr/>
          </p:nvSpPr>
          <p:spPr>
            <a:xfrm>
              <a:off x="108980" y="-186698"/>
              <a:ext cx="6984303" cy="72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2800" b="1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Pokhar</a:t>
              </a:r>
              <a:endParaRPr lang="en-US" sz="3199" b="1" i="1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7181" y="720293"/>
              <a:ext cx="6984303" cy="95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ctr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Irrigation</a:t>
              </a:r>
            </a:p>
            <a:p>
              <a:pPr marL="342900" indent="-342900" algn="ctr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Fisheries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400729" y="6474201"/>
            <a:ext cx="3858571" cy="2900721"/>
            <a:chOff x="0" y="-57149"/>
            <a:chExt cx="5144761" cy="386763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49"/>
              <a:ext cx="5144761" cy="72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IN" sz="2800" b="1" i="1" spc="3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Nadi</a:t>
              </a:r>
              <a:r>
                <a:rPr lang="en-US" sz="3199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55825"/>
              <a:ext cx="5144761" cy="2954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Direct irrigation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Irrigation through private service providers 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Cleaning of  livestock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Bathing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1252860" y="9376046"/>
            <a:ext cx="5355276" cy="910954"/>
          </a:xfrm>
          <a:prstGeom prst="rect">
            <a:avLst/>
          </a:prstGeom>
          <a:solidFill>
            <a:srgbClr val="111B1E"/>
          </a:solidFill>
        </p:spPr>
        <p:txBody>
          <a:bodyPr/>
          <a:lstStyle/>
          <a:p>
            <a:pPr algn="ctr">
              <a:lnSpc>
                <a:spcPts val="1679"/>
              </a:lnSpc>
            </a:pPr>
            <a:r>
              <a:rPr lang="en-US" sz="1400" spc="7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Pool Resources and Rural Livelihoods Conference on Rural India : Towards Inclusion of the Marginalized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580659" y="-602174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087" y="8593166"/>
            <a:ext cx="1230772" cy="1693834"/>
          </a:xfrm>
          <a:prstGeom prst="rect">
            <a:avLst/>
          </a:prstGeom>
        </p:spPr>
      </p:pic>
      <p:grpSp>
        <p:nvGrpSpPr>
          <p:cNvPr id="19" name="Group 4">
            <a:extLst>
              <a:ext uri="{FF2B5EF4-FFF2-40B4-BE49-F238E27FC236}">
                <a16:creationId xmlns:a16="http://schemas.microsoft.com/office/drawing/2014/main" id="{C3CC5C93-CC55-B348-8AA6-1B9573EAE2BC}"/>
              </a:ext>
            </a:extLst>
          </p:cNvPr>
          <p:cNvGrpSpPr/>
          <p:nvPr/>
        </p:nvGrpSpPr>
        <p:grpSpPr>
          <a:xfrm>
            <a:off x="12765297" y="590550"/>
            <a:ext cx="5172120" cy="2121330"/>
            <a:chOff x="0" y="-76200"/>
            <a:chExt cx="14519629" cy="2828439"/>
          </a:xfrm>
        </p:grpSpPr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544030AE-001D-7046-B376-A6BF52AFDA9F}"/>
                </a:ext>
              </a:extLst>
            </p:cNvPr>
            <p:cNvSpPr txBox="1"/>
            <p:nvPr/>
          </p:nvSpPr>
          <p:spPr>
            <a:xfrm>
              <a:off x="0" y="-76200"/>
              <a:ext cx="14519629" cy="645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b="1" i="1" spc="252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Chaap</a:t>
              </a:r>
              <a:endPara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14F320B5-2A2B-6845-B266-5C3517201695}"/>
                </a:ext>
              </a:extLst>
            </p:cNvPr>
            <p:cNvSpPr txBox="1"/>
            <p:nvPr/>
          </p:nvSpPr>
          <p:spPr>
            <a:xfrm>
              <a:off x="0" y="782469"/>
              <a:ext cx="14388408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Fisheries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Sorkha</a:t>
              </a: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IN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(wild fruit growing in still water  bodies) </a:t>
              </a:r>
              <a:endParaRPr lang="en-US" sz="28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Maize cultivation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97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11294" y="5127733"/>
            <a:ext cx="12722866" cy="31534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27972" y="4059370"/>
            <a:ext cx="6297008" cy="3665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5999" spc="59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of the commons for livelihood (household level)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803115" y="539684"/>
            <a:ext cx="5172120" cy="1751997"/>
            <a:chOff x="0" y="-76200"/>
            <a:chExt cx="14519629" cy="2335994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4519629" cy="645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IN" sz="2800" b="1" i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Kharhoir</a:t>
              </a:r>
              <a:endPara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82468"/>
              <a:ext cx="14388408" cy="1477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Construction and repair of the house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Fodder for the livestock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12336735" y="-114299"/>
            <a:ext cx="45719" cy="1040130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grpSp>
        <p:nvGrpSpPr>
          <p:cNvPr id="8" name="Group 8"/>
          <p:cNvGrpSpPr/>
          <p:nvPr/>
        </p:nvGrpSpPr>
        <p:grpSpPr>
          <a:xfrm>
            <a:off x="6761685" y="6474201"/>
            <a:ext cx="5299577" cy="1039316"/>
            <a:chOff x="27181" y="-186698"/>
            <a:chExt cx="7066102" cy="1385755"/>
          </a:xfrm>
        </p:grpSpPr>
        <p:sp>
          <p:nvSpPr>
            <p:cNvPr id="9" name="TextBox 9"/>
            <p:cNvSpPr txBox="1"/>
            <p:nvPr/>
          </p:nvSpPr>
          <p:spPr>
            <a:xfrm>
              <a:off x="108980" y="-186698"/>
              <a:ext cx="6984303" cy="72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2800" b="1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Pokhar</a:t>
              </a:r>
              <a:endParaRPr lang="en-US" sz="3199" b="1" i="1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7181" y="720293"/>
              <a:ext cx="6984303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ctr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Irrigation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400729" y="6474201"/>
            <a:ext cx="3858571" cy="2531389"/>
            <a:chOff x="0" y="-57149"/>
            <a:chExt cx="5144761" cy="337518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49"/>
              <a:ext cx="5144761" cy="72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IN" sz="2800" b="1" i="1" spc="3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Nadi</a:t>
              </a:r>
              <a:r>
                <a:rPr lang="en-US" sz="3199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55825"/>
              <a:ext cx="5144761" cy="2462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Direct irrigation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Irrigation through private service providers 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Cleaning of livestock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1252860" y="9376046"/>
            <a:ext cx="5355276" cy="910954"/>
          </a:xfrm>
          <a:prstGeom prst="rect">
            <a:avLst/>
          </a:prstGeom>
          <a:solidFill>
            <a:srgbClr val="111B1E"/>
          </a:solidFill>
        </p:spPr>
        <p:txBody>
          <a:bodyPr/>
          <a:lstStyle/>
          <a:p>
            <a:pPr algn="ctr">
              <a:lnSpc>
                <a:spcPts val="1679"/>
              </a:lnSpc>
            </a:pPr>
            <a:r>
              <a:rPr lang="en-US" sz="1400" spc="7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Pool Resources and Rural Livelihoods Conference on Rural India : Towards Inclusion of the Marginalized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580659" y="-602174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087" y="8593166"/>
            <a:ext cx="1230772" cy="1693834"/>
          </a:xfrm>
          <a:prstGeom prst="rect">
            <a:avLst/>
          </a:prstGeom>
        </p:spPr>
      </p:pic>
      <p:grpSp>
        <p:nvGrpSpPr>
          <p:cNvPr id="19" name="Group 4">
            <a:extLst>
              <a:ext uri="{FF2B5EF4-FFF2-40B4-BE49-F238E27FC236}">
                <a16:creationId xmlns:a16="http://schemas.microsoft.com/office/drawing/2014/main" id="{C3CC5C93-CC55-B348-8AA6-1B9573EAE2BC}"/>
              </a:ext>
            </a:extLst>
          </p:cNvPr>
          <p:cNvGrpSpPr/>
          <p:nvPr/>
        </p:nvGrpSpPr>
        <p:grpSpPr>
          <a:xfrm>
            <a:off x="12765297" y="590550"/>
            <a:ext cx="5172120" cy="1382666"/>
            <a:chOff x="0" y="-76200"/>
            <a:chExt cx="14519629" cy="1843554"/>
          </a:xfrm>
        </p:grpSpPr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544030AE-001D-7046-B376-A6BF52AFDA9F}"/>
                </a:ext>
              </a:extLst>
            </p:cNvPr>
            <p:cNvSpPr txBox="1"/>
            <p:nvPr/>
          </p:nvSpPr>
          <p:spPr>
            <a:xfrm>
              <a:off x="0" y="-76200"/>
              <a:ext cx="14519629" cy="645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b="1" i="1" spc="252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Chaap</a:t>
              </a:r>
              <a:endPara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14F320B5-2A2B-6845-B266-5C3517201695}"/>
                </a:ext>
              </a:extLst>
            </p:cNvPr>
            <p:cNvSpPr txBox="1"/>
            <p:nvPr/>
          </p:nvSpPr>
          <p:spPr>
            <a:xfrm>
              <a:off x="0" y="782469"/>
              <a:ext cx="14388408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Fisheries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Sorkha</a:t>
              </a:r>
              <a:endParaRPr lang="en-US" sz="24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04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6606006" y="5376720"/>
            <a:ext cx="11605953" cy="45719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27972" y="4059370"/>
            <a:ext cx="6297008" cy="2742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5999" spc="59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Transformations in the state of commons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858000" y="342900"/>
            <a:ext cx="5172120" cy="4768208"/>
            <a:chOff x="0" y="-76200"/>
            <a:chExt cx="14519629" cy="6357607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4519629" cy="645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IN" sz="2800" b="1" i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Kharhoir</a:t>
              </a:r>
              <a:endPara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82469"/>
              <a:ext cx="14388408" cy="5498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 area under </a:t>
              </a:r>
              <a:r>
                <a:rPr lang="en-US" sz="2000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kharhoir</a:t>
              </a:r>
              <a:r>
                <a:rPr lang="en-US" sz="2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has increased because of deposition by river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Dependence on fuelwood from </a:t>
              </a:r>
              <a:r>
                <a:rPr lang="en-US" sz="2000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kharhoir</a:t>
              </a:r>
              <a:r>
                <a:rPr lang="en-US" sz="2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has decreased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Dependence on grasses from </a:t>
              </a:r>
              <a:r>
                <a:rPr lang="en-US" sz="2000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kharhoir</a:t>
              </a:r>
              <a:r>
                <a:rPr lang="en-US" sz="2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to build houses gradually decreasing </a:t>
              </a:r>
              <a:endParaRPr lang="en-US" sz="2000" b="1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US" sz="20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Sattaur</a:t>
              </a:r>
              <a:r>
                <a:rPr lang="en-US" sz="20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village, </a:t>
              </a:r>
              <a:r>
                <a:rPr lang="en-US" sz="20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Sattaur</a:t>
              </a:r>
              <a:r>
                <a:rPr lang="en-US" sz="20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Panchayat, </a:t>
              </a:r>
              <a:r>
                <a:rPr lang="en-US" sz="20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Nawhatta</a:t>
              </a:r>
              <a:r>
                <a:rPr lang="en-US" sz="20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block</a:t>
              </a:r>
            </a:p>
            <a:p>
              <a:pPr algn="ctr"/>
              <a:endParaRPr lang="en-US" sz="24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Erosion by the river has reduced the area under </a:t>
              </a:r>
              <a:r>
                <a:rPr lang="en-US" sz="2000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kharhoir</a:t>
              </a:r>
              <a:r>
                <a:rPr lang="en-US" sz="2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reducing access and availability of the resource to the people </a:t>
              </a:r>
            </a:p>
            <a:p>
              <a:pPr algn="ctr"/>
              <a:r>
                <a:rPr lang="en-US" sz="20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Aina</a:t>
              </a:r>
              <a:r>
                <a:rPr lang="en-US" sz="20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village, </a:t>
              </a:r>
              <a:r>
                <a:rPr lang="en-US" sz="20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Aina</a:t>
              </a:r>
              <a:r>
                <a:rPr lang="en-US" sz="20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panchayat, </a:t>
              </a:r>
              <a:r>
                <a:rPr lang="en-US" sz="20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Mahishi</a:t>
              </a:r>
              <a:r>
                <a:rPr lang="en-US" sz="20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block</a:t>
              </a:r>
            </a:p>
            <a:p>
              <a:pPr algn="ctr"/>
              <a:endParaRPr lang="en-US" sz="24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2336735" y="-114299"/>
            <a:ext cx="45719" cy="1040130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grpSp>
        <p:nvGrpSpPr>
          <p:cNvPr id="8" name="Group 8"/>
          <p:cNvGrpSpPr/>
          <p:nvPr/>
        </p:nvGrpSpPr>
        <p:grpSpPr>
          <a:xfrm>
            <a:off x="6761685" y="5448300"/>
            <a:ext cx="5299577" cy="2526902"/>
            <a:chOff x="27181" y="-186698"/>
            <a:chExt cx="7066102" cy="3369204"/>
          </a:xfrm>
        </p:grpSpPr>
        <p:sp>
          <p:nvSpPr>
            <p:cNvPr id="9" name="TextBox 9"/>
            <p:cNvSpPr txBox="1"/>
            <p:nvPr/>
          </p:nvSpPr>
          <p:spPr>
            <a:xfrm>
              <a:off x="108980" y="-186698"/>
              <a:ext cx="6984303" cy="72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2800" b="1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Pokhar</a:t>
              </a:r>
              <a:endParaRPr lang="en-US" sz="3199" b="1" i="1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7181" y="720293"/>
              <a:ext cx="6984303" cy="2462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 area under </a:t>
              </a:r>
              <a:r>
                <a:rPr lang="en-US" sz="2000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pokhar</a:t>
              </a:r>
              <a:r>
                <a:rPr lang="en-US" sz="20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has come down because of encroachment, which has also brought down the income collected by the community at the yearly auction for fisheries rights in the pond </a:t>
              </a:r>
            </a:p>
            <a:p>
              <a:pPr algn="ctr"/>
              <a:r>
                <a:rPr lang="en-US" sz="20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Sohagpur</a:t>
              </a:r>
              <a:r>
                <a:rPr lang="en-US" sz="20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Aina</a:t>
              </a:r>
              <a:r>
                <a:rPr lang="en-US" sz="20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habitation, </a:t>
              </a:r>
              <a:r>
                <a:rPr lang="en-US" sz="20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Aina</a:t>
              </a:r>
              <a:r>
                <a:rPr lang="en-US" sz="20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village, </a:t>
              </a:r>
              <a:r>
                <a:rPr lang="en-US" sz="20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Aina</a:t>
              </a:r>
              <a:r>
                <a:rPr lang="en-US" sz="20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panchayat, </a:t>
              </a:r>
              <a:r>
                <a:rPr lang="en-US" sz="20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Mahishi</a:t>
              </a:r>
              <a:r>
                <a:rPr lang="en-US" sz="20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block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67565" y="5372100"/>
            <a:ext cx="5125377" cy="4995416"/>
            <a:chOff x="0" y="-154737"/>
            <a:chExt cx="5144761" cy="639753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54737"/>
              <a:ext cx="5144761" cy="692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IN" sz="2800" b="1" i="1" spc="3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Nadi</a:t>
              </a:r>
              <a:r>
                <a:rPr lang="en-US" sz="3199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25966"/>
              <a:ext cx="5144761" cy="5616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19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Shifting course of the river slightly nearer to the village</a:t>
              </a:r>
            </a:p>
            <a:p>
              <a:pPr algn="ctr"/>
              <a:r>
                <a:rPr lang="en-US" sz="19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Sohagpur</a:t>
              </a:r>
              <a:r>
                <a:rPr lang="en-US" sz="19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9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Aina</a:t>
              </a:r>
              <a:r>
                <a:rPr lang="en-US" sz="19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habitation, </a:t>
              </a:r>
              <a:r>
                <a:rPr lang="en-US" sz="19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Aina</a:t>
              </a:r>
              <a:r>
                <a:rPr lang="en-US" sz="19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village, </a:t>
              </a:r>
              <a:r>
                <a:rPr lang="en-US" sz="19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Aina</a:t>
              </a:r>
              <a:r>
                <a:rPr lang="en-US" sz="19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panchayat, </a:t>
              </a:r>
              <a:r>
                <a:rPr lang="en-US" sz="19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Mahishi</a:t>
              </a:r>
              <a:r>
                <a:rPr lang="en-US" sz="19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block</a:t>
              </a:r>
            </a:p>
            <a:p>
              <a:pPr algn="ctr"/>
              <a:endParaRPr lang="en-US" sz="1900" b="1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19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Periods of inundation by river has decreased </a:t>
              </a:r>
              <a:r>
                <a:rPr lang="en-US" sz="19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Birgaon</a:t>
              </a:r>
              <a:r>
                <a:rPr lang="en-US" sz="19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panchayat, </a:t>
              </a:r>
              <a:r>
                <a:rPr lang="en-US" sz="19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Mahishi</a:t>
              </a:r>
              <a:r>
                <a:rPr lang="en-US" sz="19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block</a:t>
              </a:r>
            </a:p>
            <a:p>
              <a:pPr algn="ctr"/>
              <a:endParaRPr lang="en-US" sz="1900" b="1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US" sz="19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  river has widened since 1986, and the increase in the flow of the river post the construction of the </a:t>
              </a:r>
              <a:r>
                <a:rPr lang="en-US" sz="1900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Gandol</a:t>
              </a:r>
              <a:r>
                <a:rPr lang="en-US" sz="19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bridge has impacted all forms of commons</a:t>
              </a:r>
            </a:p>
            <a:p>
              <a:pPr algn="ctr"/>
              <a:r>
                <a:rPr lang="en-US" sz="19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Telaba</a:t>
              </a:r>
              <a:r>
                <a:rPr lang="en-US" sz="19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and </a:t>
              </a:r>
              <a:r>
                <a:rPr lang="en-US" sz="19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Hulasdih</a:t>
              </a:r>
              <a:r>
                <a:rPr lang="en-US" sz="19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village, </a:t>
              </a:r>
              <a:r>
                <a:rPr lang="en-US" sz="19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Telaba</a:t>
              </a:r>
              <a:r>
                <a:rPr lang="en-US" sz="19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9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Pashchimi</a:t>
              </a:r>
              <a:r>
                <a:rPr lang="en-US" sz="19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panchayat, </a:t>
              </a:r>
              <a:r>
                <a:rPr lang="en-US" sz="19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Mahishi</a:t>
              </a:r>
              <a:r>
                <a:rPr lang="en-US" sz="19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block</a:t>
              </a:r>
            </a:p>
            <a:p>
              <a:pPr algn="ctr"/>
              <a:endParaRPr lang="en-US" sz="1900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1252860" y="9376046"/>
            <a:ext cx="5355276" cy="910954"/>
          </a:xfrm>
          <a:prstGeom prst="rect">
            <a:avLst/>
          </a:prstGeom>
          <a:solidFill>
            <a:srgbClr val="111B1E"/>
          </a:solidFill>
        </p:spPr>
        <p:txBody>
          <a:bodyPr/>
          <a:lstStyle/>
          <a:p>
            <a:pPr algn="ctr">
              <a:lnSpc>
                <a:spcPts val="1679"/>
              </a:lnSpc>
            </a:pPr>
            <a:r>
              <a:rPr lang="en-US" sz="1400" spc="7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Pool Resources and Rural Livelihoods Conference on Rural India : Towards Inclusion of the Marginalized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580659" y="-602174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87" y="8593166"/>
            <a:ext cx="1230772" cy="1693834"/>
          </a:xfrm>
          <a:prstGeom prst="rect">
            <a:avLst/>
          </a:prstGeom>
        </p:spPr>
      </p:pic>
      <p:grpSp>
        <p:nvGrpSpPr>
          <p:cNvPr id="19" name="Group 4">
            <a:extLst>
              <a:ext uri="{FF2B5EF4-FFF2-40B4-BE49-F238E27FC236}">
                <a16:creationId xmlns:a16="http://schemas.microsoft.com/office/drawing/2014/main" id="{C3CC5C93-CC55-B348-8AA6-1B9573EAE2BC}"/>
              </a:ext>
            </a:extLst>
          </p:cNvPr>
          <p:cNvGrpSpPr/>
          <p:nvPr/>
        </p:nvGrpSpPr>
        <p:grpSpPr>
          <a:xfrm>
            <a:off x="12734880" y="329870"/>
            <a:ext cx="5172120" cy="5075985"/>
            <a:chOff x="0" y="-76200"/>
            <a:chExt cx="14519629" cy="6767977"/>
          </a:xfrm>
        </p:grpSpPr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544030AE-001D-7046-B376-A6BF52AFDA9F}"/>
                </a:ext>
              </a:extLst>
            </p:cNvPr>
            <p:cNvSpPr txBox="1"/>
            <p:nvPr/>
          </p:nvSpPr>
          <p:spPr>
            <a:xfrm>
              <a:off x="0" y="-76200"/>
              <a:ext cx="14519629" cy="57451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Chaap</a:t>
              </a:r>
              <a:endPara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14F320B5-2A2B-6845-B266-5C3517201695}"/>
                </a:ext>
              </a:extLst>
            </p:cNvPr>
            <p:cNvSpPr txBox="1"/>
            <p:nvPr/>
          </p:nvSpPr>
          <p:spPr>
            <a:xfrm>
              <a:off x="0" y="782469"/>
              <a:ext cx="14388408" cy="5909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 depth and expanse of the </a:t>
              </a:r>
              <a:r>
                <a:rPr lang="en-US" sz="1600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chaap</a:t>
              </a:r>
              <a:r>
                <a:rPr lang="en-US" sz="16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has reduced therefore time of its inundation as well. This has allowed for increased agricultural activity on the land, which was not possible 15-20 years ago </a:t>
              </a:r>
            </a:p>
            <a:p>
              <a:pPr algn="ctr"/>
              <a:r>
                <a:rPr lang="en-US" sz="16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Sohagpur</a:t>
              </a:r>
              <a:r>
                <a:rPr lang="en-US" sz="16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6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Aina</a:t>
              </a:r>
              <a:r>
                <a:rPr lang="en-US" sz="16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habitation, </a:t>
              </a:r>
              <a:r>
                <a:rPr lang="en-US" sz="16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Aina</a:t>
              </a:r>
              <a:r>
                <a:rPr lang="en-US" sz="16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village, </a:t>
              </a:r>
              <a:r>
                <a:rPr lang="en-US" sz="16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Aina</a:t>
              </a:r>
              <a:r>
                <a:rPr lang="en-US" sz="16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panchayat, </a:t>
              </a:r>
              <a:r>
                <a:rPr lang="en-US" sz="16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Mahishi</a:t>
              </a:r>
              <a:r>
                <a:rPr lang="en-US" sz="16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block</a:t>
              </a:r>
            </a:p>
            <a:p>
              <a:pPr algn="ctr"/>
              <a:endParaRPr lang="en-US" sz="1600" b="1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Sedimentation by river Kosi has raised habitations above the height of the </a:t>
              </a:r>
              <a:r>
                <a:rPr lang="en-US" sz="1600" i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chaap</a:t>
              </a:r>
              <a:r>
                <a:rPr lang="en-US" sz="16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which was earlier on par with the habitation </a:t>
              </a:r>
            </a:p>
            <a:p>
              <a:pPr algn="ctr"/>
              <a:r>
                <a:rPr lang="en-US" sz="16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Birgaon</a:t>
              </a:r>
              <a:r>
                <a:rPr lang="en-US" sz="16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village, </a:t>
              </a:r>
              <a:r>
                <a:rPr lang="en-US" sz="16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Birgaon</a:t>
              </a:r>
              <a:r>
                <a:rPr lang="en-US" sz="16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panchayat, </a:t>
              </a:r>
              <a:r>
                <a:rPr lang="en-US" sz="16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Mahishi</a:t>
              </a:r>
              <a:r>
                <a:rPr lang="en-US" sz="16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block</a:t>
              </a:r>
            </a:p>
            <a:p>
              <a:pPr algn="ctr"/>
              <a:endParaRPr lang="en-US" sz="1600" b="1" dirty="0">
                <a:solidFill>
                  <a:srgbClr val="111B1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Agriculture impacted from increase in depth of </a:t>
              </a:r>
              <a:r>
                <a:rPr lang="en-US" sz="1600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chaap</a:t>
              </a:r>
              <a:r>
                <a:rPr lang="en-US" sz="16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 Water remains in the system as </a:t>
              </a:r>
              <a:r>
                <a:rPr lang="en-US" sz="1600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sedimentaion</a:t>
              </a:r>
              <a:r>
                <a:rPr lang="en-US" sz="16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has affected drainage systems. This has caused wild water grass to grow, because of which rice cultivation (of local flood-resilient </a:t>
              </a:r>
              <a:r>
                <a:rPr lang="en-US" sz="1600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Dasariya</a:t>
              </a:r>
              <a:r>
                <a:rPr lang="en-US" sz="16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paddy variety)  has got impacted </a:t>
              </a:r>
            </a:p>
            <a:p>
              <a:pPr algn="ctr"/>
              <a:r>
                <a:rPr lang="en-US" sz="16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Birgaon</a:t>
              </a:r>
              <a:r>
                <a:rPr lang="en-US" sz="16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village,</a:t>
              </a:r>
              <a:r>
                <a:rPr lang="en-US" sz="1600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6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Birgaon</a:t>
              </a:r>
              <a:r>
                <a:rPr lang="en-US" sz="16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panchayat, </a:t>
              </a:r>
              <a:r>
                <a:rPr lang="en-US" sz="1600" b="1" dirty="0" err="1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Mahishi</a:t>
              </a:r>
              <a:r>
                <a:rPr lang="en-US" sz="1600" b="1" dirty="0">
                  <a:solidFill>
                    <a:srgbClr val="111B1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459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1152</Words>
  <Application>Microsoft Macintosh PowerPoint</Application>
  <PresentationFormat>Custom</PresentationFormat>
  <Paragraphs>167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 Light</vt:lpstr>
      <vt:lpstr>Assistant Regular</vt:lpstr>
      <vt:lpstr>Calibri</vt:lpstr>
      <vt:lpstr>Arial</vt:lpstr>
      <vt:lpstr>Cormorant Garamond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7-9, 2019, vikasanvesh foundation, punect. 15, 2020 • Comstechct. 15, 2020 • Comstech</dc:title>
  <cp:lastModifiedBy>Phaydemand Shauchalay</cp:lastModifiedBy>
  <cp:revision>39</cp:revision>
  <dcterms:created xsi:type="dcterms:W3CDTF">2006-08-16T00:00:00Z</dcterms:created>
  <dcterms:modified xsi:type="dcterms:W3CDTF">2019-11-07T06:13:41Z</dcterms:modified>
  <dc:identifier>DADqMtXDuU0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3129366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