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drawingml.chart+xml" PartName="/ppt/charts/chart2.xml"/>
  <Override ContentType="application/vnd.ms-office.chartstyle+xml" PartName="/ppt/charts/style2.xml"/>
  <Override ContentType="application/vnd.ms-office.chartcolorstyle+xml" PartName="/ppt/charts/colors2.xml"/>
  <Override ContentType="application/vnd.openxmlformats-officedocument.drawingml.chart+xml" PartName="/ppt/charts/chart3.xml"/>
  <Override ContentType="application/vnd.ms-office.chartstyle+xml" PartName="/ppt/charts/style3.xml"/>
  <Override ContentType="application/vnd.ms-office.chartcolorstyle+xml" PartName="/ppt/charts/colors3.xml"/>
  <Override ContentType="application/vnd.openxmlformats-officedocument.drawingml.chart+xml" PartName="/ppt/charts/chart4.xml"/>
  <Override ContentType="application/vnd.ms-office.chartstyle+xml" PartName="/ppt/charts/style4.xml"/>
  <Override ContentType="application/vnd.ms-office.chartcolorstyle+xml" PartName="/ppt/charts/colors4.xml"/>
  <Override ContentType="application/vnd.openxmlformats-officedocument.drawingml.chart+xml" PartName="/ppt/charts/chart5.xml"/>
  <Override ContentType="application/vnd.ms-office.chartstyle+xml" PartName="/ppt/charts/style5.xml"/>
  <Override ContentType="application/vnd.ms-office.chartcolorstyle+xml" PartName="/ppt/charts/colors5.xml"/>
  <Override ContentType="application/vnd.openxmlformats-officedocument.drawingml.chart+xml" PartName="/ppt/charts/chart6.xml"/>
  <Override ContentType="application/vnd.ms-office.chartstyle+xml" PartName="/ppt/charts/style6.xml"/>
  <Override ContentType="application/vnd.ms-office.chartcolorstyle+xml" PartName="/ppt/charts/colors6.xml"/>
  <Override ContentType="application/vnd.openxmlformats-officedocument.drawingml.chart+xml" PartName="/ppt/charts/chart7.xml"/>
  <Override ContentType="application/vnd.ms-office.chartstyle+xml" PartName="/ppt/charts/style7.xml"/>
  <Override ContentType="application/vnd.ms-office.chartcolorstyle+xml" PartName="/ppt/charts/colors7.xml"/>
  <Override ContentType="application/vnd.openxmlformats-officedocument.drawingml.chart+xml" PartName="/ppt/charts/chart8.xml"/>
  <Override ContentType="application/vnd.ms-office.chartstyle+xml" PartName="/ppt/charts/style8.xml"/>
  <Override ContentType="application/vnd.ms-office.chartcolorstyle+xml" PartName="/ppt/charts/colors8.xml"/>
  <Override ContentType="application/vnd.openxmlformats-officedocument.drawingml.chart+xml" PartName="/ppt/charts/chart9.xml"/>
  <Override ContentType="application/vnd.ms-office.chartstyle+xml" PartName="/ppt/charts/style9.xml"/>
  <Override ContentType="application/vnd.ms-office.chartcolorstyle+xml" PartName="/ppt/charts/colors9.xml"/>
  <Override ContentType="application/vnd.openxmlformats-officedocument.presentationml.notesSlide+xml" PartName="/ppt/notesSlides/notesSlide1.xml"/>
  <Override ContentType="application/vnd.openxmlformats-officedocument.drawingml.chart+xml" PartName="/ppt/charts/chart10.xml"/>
  <Override ContentType="application/vnd.ms-office.chartstyle+xml" PartName="/ppt/charts/style10.xml"/>
  <Override ContentType="application/vnd.ms-office.chartcolorstyle+xml" PartName="/ppt/charts/colors10.xml"/>
  <Override ContentType="application/vnd.openxmlformats-officedocument.drawingml.chart+xml" PartName="/ppt/charts/chart11.xml"/>
  <Override ContentType="application/vnd.ms-office.chartstyle+xml" PartName="/ppt/charts/style11.xml"/>
  <Override ContentType="application/vnd.ms-office.chartcolorstyle+xml" PartName="/ppt/charts/colors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59" r:id="rId6"/>
    <p:sldId id="264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dhavalgy/Library/Mobile%20Documents/com~apple~CloudDocs/ACWADAM/UNICEF/BASELINE%20ASSESSMENT%20FINAL%20DOCUMENT%20AND%20EXCEL%20SHEETS/UNICEF_11Villages_Sociohydro_Data%20FINAL%20fina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Irrigation</a:t>
            </a:r>
            <a:r>
              <a:rPr lang="en-US" baseline="0"/>
              <a:t> source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39'!$B$1</c:f>
              <c:strCache>
                <c:ptCount val="1"/>
                <c:pt idx="0">
                  <c:v>Canal irrigation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39'!$A$2:$A$4</c:f>
              <c:strCache>
                <c:ptCount val="3"/>
                <c:pt idx="0">
                  <c:v>Pune</c:v>
                </c:pt>
                <c:pt idx="1">
                  <c:v>Osmanabad</c:v>
                </c:pt>
                <c:pt idx="2">
                  <c:v>Latur</c:v>
                </c:pt>
              </c:strCache>
            </c:strRef>
          </c:cat>
          <c:val>
            <c:numRef>
              <c:f>'figure 39'!$B$2:$B$4</c:f>
              <c:numCache>
                <c:formatCode>General</c:formatCode>
                <c:ptCount val="3"/>
                <c:pt idx="0">
                  <c:v>87685</c:v>
                </c:pt>
                <c:pt idx="1">
                  <c:v>12196</c:v>
                </c:pt>
                <c:pt idx="2">
                  <c:v>7396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4-EB4B-BC65-528718E49C97}"/>
            </c:ext>
          </c:extLst>
        </c:ser>
        <c:ser>
          <c:idx val="1"/>
          <c:order val="1"/>
          <c:tx>
            <c:strRef>
              <c:f>'figure 39'!$C$1</c:f>
              <c:strCache>
                <c:ptCount val="1"/>
                <c:pt idx="0">
                  <c:v>Groundwater irrigation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'figure 39'!$A$2:$A$4</c:f>
              <c:strCache>
                <c:ptCount val="3"/>
                <c:pt idx="0">
                  <c:v>Pune</c:v>
                </c:pt>
                <c:pt idx="1">
                  <c:v>Osmanabad</c:v>
                </c:pt>
                <c:pt idx="2">
                  <c:v>Latur</c:v>
                </c:pt>
              </c:strCache>
            </c:strRef>
          </c:cat>
          <c:val>
            <c:numRef>
              <c:f>'figure 39'!$C$2:$C$4</c:f>
              <c:numCache>
                <c:formatCode>General</c:formatCode>
                <c:ptCount val="3"/>
                <c:pt idx="0">
                  <c:v>183440</c:v>
                </c:pt>
                <c:pt idx="1">
                  <c:v>56947</c:v>
                </c:pt>
                <c:pt idx="2">
                  <c:v>40270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C4-EB4B-BC65-528718E49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229424"/>
        <c:axId val="66231104"/>
      </c:barChart>
      <c:catAx>
        <c:axId val="6622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31104"/>
        <c:crosses val="autoZero"/>
        <c:auto val="1"/>
        <c:lblAlgn val="ctr"/>
        <c:lblOffset val="100"/>
        <c:noMultiLvlLbl val="0"/>
      </c:catAx>
      <c:valAx>
        <c:axId val="6623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area in 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2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Bore-well to Dug-well water transfer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23'!$A$1:$A$11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23'!$B$1:$B$11</c:f>
              <c:numCache>
                <c:formatCode>General</c:formatCode>
                <c:ptCount val="11"/>
                <c:pt idx="0">
                  <c:v>2</c:v>
                </c:pt>
                <c:pt idx="1">
                  <c:v>13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11</c:v>
                </c:pt>
                <c:pt idx="6">
                  <c:v>10</c:v>
                </c:pt>
                <c:pt idx="7">
                  <c:v>11</c:v>
                </c:pt>
                <c:pt idx="8">
                  <c:v>70</c:v>
                </c:pt>
                <c:pt idx="9">
                  <c:v>54</c:v>
                </c:pt>
                <c:pt idx="1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8-A544-A997-B782A3F468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072271"/>
        <c:axId val="832073951"/>
      </c:barChart>
      <c:catAx>
        <c:axId val="832072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073951"/>
        <c:crosses val="autoZero"/>
        <c:auto val="1"/>
        <c:lblAlgn val="ctr"/>
        <c:lblOffset val="100"/>
        <c:noMultiLvlLbl val="0"/>
      </c:catAx>
      <c:valAx>
        <c:axId val="832073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072271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Farmers who gave protective irrigation in  Kharif season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F77-3B4E-ADAD-285243EE913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F77-3B4E-ADAD-285243EE91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F77-3B4E-ADAD-285243EE913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F77-3B4E-ADAD-285243EE913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F77-3B4E-ADAD-285243EE91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F77-3B4E-ADAD-285243EE913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F77-3B4E-ADAD-285243EE913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F77-3B4E-ADAD-285243EE913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F77-3B4E-ADAD-285243EE913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F77-3B4E-ADAD-285243EE913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F77-3B4E-ADAD-285243EE913A}"/>
              </c:ext>
            </c:extLst>
          </c:dPt>
          <c:cat>
            <c:strRef>
              <c:f>'figure 27'!$A$1:$A$11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27'!$B$1:$B$11</c:f>
              <c:numCache>
                <c:formatCode>General</c:formatCode>
                <c:ptCount val="11"/>
                <c:pt idx="0">
                  <c:v>22</c:v>
                </c:pt>
                <c:pt idx="1">
                  <c:v>40</c:v>
                </c:pt>
                <c:pt idx="2">
                  <c:v>56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21</c:v>
                </c:pt>
                <c:pt idx="7">
                  <c:v>21</c:v>
                </c:pt>
                <c:pt idx="8">
                  <c:v>41</c:v>
                </c:pt>
                <c:pt idx="9">
                  <c:v>6</c:v>
                </c:pt>
                <c:pt idx="1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F77-3B4E-ADAD-285243EE9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6030703"/>
        <c:axId val="1928293535"/>
      </c:barChart>
      <c:catAx>
        <c:axId val="201603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293535"/>
        <c:crosses val="autoZero"/>
        <c:auto val="1"/>
        <c:lblAlgn val="ctr"/>
        <c:lblOffset val="100"/>
        <c:noMultiLvlLbl val="0"/>
      </c:catAx>
      <c:valAx>
        <c:axId val="1928293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6030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Piped Water Supply</a:t>
            </a:r>
            <a:r>
              <a:rPr lang="en-US" baseline="0"/>
              <a:t> Schemes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'[2]source wise schemes'!$E$18</c:f>
              <c:strCache>
                <c:ptCount val="1"/>
                <c:pt idx="0">
                  <c:v>Groundwater based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'[2]source wise schemes'!$D$19:$D$21</c:f>
              <c:strCache>
                <c:ptCount val="3"/>
                <c:pt idx="0">
                  <c:v>Pune</c:v>
                </c:pt>
                <c:pt idx="1">
                  <c:v>Osmanabad</c:v>
                </c:pt>
                <c:pt idx="2">
                  <c:v>Latur</c:v>
                </c:pt>
              </c:strCache>
            </c:strRef>
          </c:cat>
          <c:val>
            <c:numRef>
              <c:f>'[2]source wise schemes'!$E$19:$E$21</c:f>
              <c:numCache>
                <c:formatCode>General</c:formatCode>
                <c:ptCount val="3"/>
                <c:pt idx="0">
                  <c:v>9275</c:v>
                </c:pt>
                <c:pt idx="1">
                  <c:v>461</c:v>
                </c:pt>
                <c:pt idx="2">
                  <c:v>1260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B-084C-AEA8-CDAA5B185006}"/>
            </c:ext>
          </c:extLst>
        </c:ser>
        <c:ser>
          <c:idx val="1"/>
          <c:order val="1"/>
          <c:tx>
            <c:strRef>
              <c:f>'[2]source wise schemes'!$F$18</c:f>
              <c:strCache>
                <c:ptCount val="1"/>
                <c:pt idx="0">
                  <c:v>Surface water base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'[2]source wise schemes'!$D$19:$D$21</c:f>
              <c:strCache>
                <c:ptCount val="3"/>
                <c:pt idx="0">
                  <c:v>Pune</c:v>
                </c:pt>
                <c:pt idx="1">
                  <c:v>Osmanabad</c:v>
                </c:pt>
                <c:pt idx="2">
                  <c:v>Latur</c:v>
                </c:pt>
              </c:strCache>
            </c:strRef>
          </c:cat>
          <c:val>
            <c:numRef>
              <c:f>'[2]source wise schemes'!$F$19:$F$21</c:f>
              <c:numCache>
                <c:formatCode>General</c:formatCode>
                <c:ptCount val="3"/>
                <c:pt idx="0">
                  <c:v>1491</c:v>
                </c:pt>
                <c:pt idx="1">
                  <c:v>37</c:v>
                </c:pt>
                <c:pt idx="2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B-084C-AEA8-CDAA5B185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9202047"/>
        <c:axId val="1886058207"/>
      </c:barChart>
      <c:catAx>
        <c:axId val="195920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058207"/>
        <c:crosses val="autoZero"/>
        <c:auto val="1"/>
        <c:lblAlgn val="ctr"/>
        <c:lblOffset val="100"/>
        <c:noMultiLvlLbl val="0"/>
      </c:catAx>
      <c:valAx>
        <c:axId val="188605820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920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Primary Drinking Water Source in pilot villages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'figure 5'!$B$1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5'!$B$2:$B$12</c:f>
              <c:numCache>
                <c:formatCode>General</c:formatCode>
                <c:ptCount val="11"/>
                <c:pt idx="0">
                  <c:v>15</c:v>
                </c:pt>
                <c:pt idx="1">
                  <c:v>1</c:v>
                </c:pt>
                <c:pt idx="2">
                  <c:v>4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FE-9647-8459-048D3CD263B6}"/>
            </c:ext>
          </c:extLst>
        </c:ser>
        <c:ser>
          <c:idx val="1"/>
          <c:order val="1"/>
          <c:tx>
            <c:strRef>
              <c:f>'figure 5'!$C$1</c:f>
              <c:strCache>
                <c:ptCount val="1"/>
                <c:pt idx="0">
                  <c:v>Private Bore-well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5'!$C$2:$C$12</c:f>
              <c:numCache>
                <c:formatCode>General</c:formatCode>
                <c:ptCount val="11"/>
                <c:pt idx="0">
                  <c:v>3</c:v>
                </c:pt>
                <c:pt idx="1">
                  <c:v>13</c:v>
                </c:pt>
                <c:pt idx="2">
                  <c:v>12</c:v>
                </c:pt>
                <c:pt idx="3">
                  <c:v>1</c:v>
                </c:pt>
                <c:pt idx="5">
                  <c:v>30</c:v>
                </c:pt>
                <c:pt idx="6">
                  <c:v>34</c:v>
                </c:pt>
                <c:pt idx="7">
                  <c:v>28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FE-9647-8459-048D3CD263B6}"/>
            </c:ext>
          </c:extLst>
        </c:ser>
        <c:ser>
          <c:idx val="2"/>
          <c:order val="2"/>
          <c:tx>
            <c:strRef>
              <c:f>'figure 5'!$D$1</c:f>
              <c:strCache>
                <c:ptCount val="1"/>
                <c:pt idx="0">
                  <c:v>Private Dug-well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5'!$D$2:$D$12</c:f>
              <c:numCache>
                <c:formatCode>General</c:formatCode>
                <c:ptCount val="11"/>
                <c:pt idx="0">
                  <c:v>44</c:v>
                </c:pt>
                <c:pt idx="1">
                  <c:v>8</c:v>
                </c:pt>
                <c:pt idx="2">
                  <c:v>101</c:v>
                </c:pt>
                <c:pt idx="3">
                  <c:v>4</c:v>
                </c:pt>
                <c:pt idx="5">
                  <c:v>26</c:v>
                </c:pt>
                <c:pt idx="7">
                  <c:v>7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FE-9647-8459-048D3CD263B6}"/>
            </c:ext>
          </c:extLst>
        </c:ser>
        <c:ser>
          <c:idx val="3"/>
          <c:order val="3"/>
          <c:tx>
            <c:strRef>
              <c:f>'figure 5'!$E$1</c:f>
              <c:strCache>
                <c:ptCount val="1"/>
                <c:pt idx="0">
                  <c:v>GP Scheme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5'!$E$2:$E$12</c:f>
              <c:numCache>
                <c:formatCode>General</c:formatCode>
                <c:ptCount val="11"/>
                <c:pt idx="0">
                  <c:v>146</c:v>
                </c:pt>
                <c:pt idx="1">
                  <c:v>18</c:v>
                </c:pt>
                <c:pt idx="2">
                  <c:v>76</c:v>
                </c:pt>
                <c:pt idx="3">
                  <c:v>31</c:v>
                </c:pt>
                <c:pt idx="4">
                  <c:v>130</c:v>
                </c:pt>
                <c:pt idx="6">
                  <c:v>72</c:v>
                </c:pt>
                <c:pt idx="8">
                  <c:v>139</c:v>
                </c:pt>
                <c:pt idx="9">
                  <c:v>12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FE-9647-8459-048D3CD263B6}"/>
            </c:ext>
          </c:extLst>
        </c:ser>
        <c:ser>
          <c:idx val="4"/>
          <c:order val="4"/>
          <c:tx>
            <c:strRef>
              <c:f>'figure 5'!$F$1</c:f>
              <c:strCache>
                <c:ptCount val="1"/>
                <c:pt idx="0">
                  <c:v>Common Source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5'!$F$2:$F$12</c:f>
              <c:numCache>
                <c:formatCode>General</c:formatCode>
                <c:ptCount val="11"/>
                <c:pt idx="0">
                  <c:v>71</c:v>
                </c:pt>
                <c:pt idx="1">
                  <c:v>11</c:v>
                </c:pt>
                <c:pt idx="2">
                  <c:v>76</c:v>
                </c:pt>
                <c:pt idx="3">
                  <c:v>145</c:v>
                </c:pt>
                <c:pt idx="5">
                  <c:v>63</c:v>
                </c:pt>
                <c:pt idx="6">
                  <c:v>68</c:v>
                </c:pt>
                <c:pt idx="7">
                  <c:v>63</c:v>
                </c:pt>
                <c:pt idx="8">
                  <c:v>17</c:v>
                </c:pt>
                <c:pt idx="9">
                  <c:v>1</c:v>
                </c:pt>
                <c:pt idx="10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FE-9647-8459-048D3CD263B6}"/>
            </c:ext>
          </c:extLst>
        </c:ser>
        <c:ser>
          <c:idx val="5"/>
          <c:order val="5"/>
          <c:tx>
            <c:strRef>
              <c:f>'figure 5'!$G$1</c:f>
              <c:strCache>
                <c:ptCount val="1"/>
                <c:pt idx="0">
                  <c:v>Hand Pump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'figure 5'!$A$2:$A$12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5'!$G$2:$G$12</c:f>
              <c:numCache>
                <c:formatCode>General</c:formatCode>
                <c:ptCount val="11"/>
                <c:pt idx="1">
                  <c:v>77</c:v>
                </c:pt>
                <c:pt idx="2">
                  <c:v>10</c:v>
                </c:pt>
                <c:pt idx="3">
                  <c:v>1</c:v>
                </c:pt>
                <c:pt idx="5">
                  <c:v>20</c:v>
                </c:pt>
                <c:pt idx="7">
                  <c:v>83</c:v>
                </c:pt>
                <c:pt idx="8">
                  <c:v>1</c:v>
                </c:pt>
                <c:pt idx="1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FE-9647-8459-048D3CD26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8294591"/>
        <c:axId val="1957988399"/>
        <c:axId val="0"/>
      </c:bar3DChart>
      <c:catAx>
        <c:axId val="19582945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Name of villages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7988399"/>
        <c:crosses val="autoZero"/>
        <c:auto val="1"/>
        <c:lblAlgn val="ctr"/>
        <c:lblOffset val="100"/>
        <c:noMultiLvlLbl val="0"/>
      </c:catAx>
      <c:valAx>
        <c:axId val="1957988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8294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Access to Groundwater sources for irrigation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'figure 19'!$B$1</c:f>
              <c:strCache>
                <c:ptCount val="1"/>
                <c:pt idx="0">
                  <c:v>Access to Dugwell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19'!$A$2:$A$12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19'!$B$2:$B$12</c:f>
              <c:numCache>
                <c:formatCode>General</c:formatCode>
                <c:ptCount val="11"/>
                <c:pt idx="0">
                  <c:v>45</c:v>
                </c:pt>
                <c:pt idx="1">
                  <c:v>49</c:v>
                </c:pt>
                <c:pt idx="2">
                  <c:v>178</c:v>
                </c:pt>
                <c:pt idx="3">
                  <c:v>89</c:v>
                </c:pt>
                <c:pt idx="4">
                  <c:v>31</c:v>
                </c:pt>
                <c:pt idx="5">
                  <c:v>14</c:v>
                </c:pt>
                <c:pt idx="6">
                  <c:v>33</c:v>
                </c:pt>
                <c:pt idx="7">
                  <c:v>13</c:v>
                </c:pt>
                <c:pt idx="8">
                  <c:v>92</c:v>
                </c:pt>
                <c:pt idx="9">
                  <c:v>28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2-8B4D-8DC5-FF74343F4F5A}"/>
            </c:ext>
          </c:extLst>
        </c:ser>
        <c:ser>
          <c:idx val="1"/>
          <c:order val="1"/>
          <c:tx>
            <c:strRef>
              <c:f>'figure 19'!$C$1</c:f>
              <c:strCache>
                <c:ptCount val="1"/>
                <c:pt idx="0">
                  <c:v>Access to Borewell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'figure 19'!$A$2:$A$12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19'!$C$2:$C$12</c:f>
              <c:numCache>
                <c:formatCode>General</c:formatCode>
                <c:ptCount val="11"/>
                <c:pt idx="0">
                  <c:v>2</c:v>
                </c:pt>
                <c:pt idx="1">
                  <c:v>13</c:v>
                </c:pt>
                <c:pt idx="2">
                  <c:v>4</c:v>
                </c:pt>
                <c:pt idx="3">
                  <c:v>4</c:v>
                </c:pt>
                <c:pt idx="4">
                  <c:v>8</c:v>
                </c:pt>
                <c:pt idx="5">
                  <c:v>11</c:v>
                </c:pt>
                <c:pt idx="6">
                  <c:v>11</c:v>
                </c:pt>
                <c:pt idx="7">
                  <c:v>12</c:v>
                </c:pt>
                <c:pt idx="8">
                  <c:v>84</c:v>
                </c:pt>
                <c:pt idx="9">
                  <c:v>80</c:v>
                </c:pt>
                <c:pt idx="1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A2-8B4D-8DC5-FF74343F4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9853616"/>
        <c:axId val="591299312"/>
      </c:barChart>
      <c:catAx>
        <c:axId val="56985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1299312"/>
        <c:crosses val="autoZero"/>
        <c:auto val="1"/>
        <c:lblAlgn val="ctr"/>
        <c:lblOffset val="100"/>
        <c:noMultiLvlLbl val="0"/>
      </c:catAx>
      <c:valAx>
        <c:axId val="59129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percenrage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85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Water Scarcity faced in last 5 years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'figure 11'!$B$1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11'!$A$2:$A$12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11'!$B$2:$B$12</c:f>
              <c:numCache>
                <c:formatCode>General</c:formatCode>
                <c:ptCount val="11"/>
                <c:pt idx="0">
                  <c:v>160</c:v>
                </c:pt>
                <c:pt idx="1">
                  <c:v>32</c:v>
                </c:pt>
                <c:pt idx="2">
                  <c:v>19</c:v>
                </c:pt>
                <c:pt idx="3">
                  <c:v>1</c:v>
                </c:pt>
                <c:pt idx="4">
                  <c:v>123</c:v>
                </c:pt>
                <c:pt idx="5">
                  <c:v>5</c:v>
                </c:pt>
                <c:pt idx="6">
                  <c:v>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E9-884A-AE75-BF0E4879AB10}"/>
            </c:ext>
          </c:extLst>
        </c:ser>
        <c:ser>
          <c:idx val="1"/>
          <c:order val="1"/>
          <c:tx>
            <c:strRef>
              <c:f>'figure 11'!$C$1</c:f>
              <c:strCache>
                <c:ptCount val="1"/>
                <c:pt idx="0">
                  <c:v>1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'figure 11'!$A$2:$A$12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11'!$C$2:$C$12</c:f>
              <c:numCache>
                <c:formatCode>General</c:formatCode>
                <c:ptCount val="11"/>
                <c:pt idx="0">
                  <c:v>43</c:v>
                </c:pt>
                <c:pt idx="1">
                  <c:v>10</c:v>
                </c:pt>
                <c:pt idx="2">
                  <c:v>33</c:v>
                </c:pt>
                <c:pt idx="3">
                  <c:v>3</c:v>
                </c:pt>
                <c:pt idx="4">
                  <c:v>7</c:v>
                </c:pt>
                <c:pt idx="6">
                  <c:v>13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E9-884A-AE75-BF0E4879AB10}"/>
            </c:ext>
          </c:extLst>
        </c:ser>
        <c:ser>
          <c:idx val="2"/>
          <c:order val="2"/>
          <c:tx>
            <c:strRef>
              <c:f>'figure 11'!$D$1</c:f>
              <c:strCache>
                <c:ptCount val="1"/>
                <c:pt idx="0">
                  <c:v>2 years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'figure 11'!$A$2:$A$12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11'!$D$2:$D$12</c:f>
              <c:numCache>
                <c:formatCode>General</c:formatCode>
                <c:ptCount val="11"/>
                <c:pt idx="0">
                  <c:v>18</c:v>
                </c:pt>
                <c:pt idx="1">
                  <c:v>20</c:v>
                </c:pt>
                <c:pt idx="2">
                  <c:v>48</c:v>
                </c:pt>
                <c:pt idx="3">
                  <c:v>165</c:v>
                </c:pt>
                <c:pt idx="5">
                  <c:v>110</c:v>
                </c:pt>
                <c:pt idx="6">
                  <c:v>145</c:v>
                </c:pt>
                <c:pt idx="7">
                  <c:v>131</c:v>
                </c:pt>
                <c:pt idx="8">
                  <c:v>140</c:v>
                </c:pt>
                <c:pt idx="1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E9-884A-AE75-BF0E4879AB10}"/>
            </c:ext>
          </c:extLst>
        </c:ser>
        <c:ser>
          <c:idx val="3"/>
          <c:order val="3"/>
          <c:tx>
            <c:strRef>
              <c:f>'figure 11'!$E$1</c:f>
              <c:strCache>
                <c:ptCount val="1"/>
                <c:pt idx="0">
                  <c:v>3 or more years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'figure 11'!$A$2:$A$12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11'!$E$2:$E$12</c:f>
              <c:numCache>
                <c:formatCode>General</c:formatCode>
                <c:ptCount val="11"/>
                <c:pt idx="0">
                  <c:v>59</c:v>
                </c:pt>
                <c:pt idx="1">
                  <c:v>67</c:v>
                </c:pt>
                <c:pt idx="2">
                  <c:v>189</c:v>
                </c:pt>
                <c:pt idx="3">
                  <c:v>13</c:v>
                </c:pt>
                <c:pt idx="5">
                  <c:v>24</c:v>
                </c:pt>
                <c:pt idx="6">
                  <c:v>15</c:v>
                </c:pt>
                <c:pt idx="7">
                  <c:v>46</c:v>
                </c:pt>
                <c:pt idx="8">
                  <c:v>25</c:v>
                </c:pt>
                <c:pt idx="9">
                  <c:v>130</c:v>
                </c:pt>
                <c:pt idx="10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9-884A-AE75-BF0E4879A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03830943"/>
        <c:axId val="2003832623"/>
      </c:barChart>
      <c:catAx>
        <c:axId val="20038309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village name</a:t>
                </a:r>
              </a:p>
            </c:rich>
          </c:tx>
          <c:layout>
            <c:manualLayout>
              <c:xMode val="edge"/>
              <c:yMode val="edge"/>
              <c:x val="0.44447437033946907"/>
              <c:y val="0.946581204075548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832623"/>
        <c:crosses val="autoZero"/>
        <c:auto val="1"/>
        <c:lblAlgn val="ctr"/>
        <c:lblOffset val="100"/>
        <c:noMultiLvlLbl val="0"/>
      </c:catAx>
      <c:valAx>
        <c:axId val="2003832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8309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Percentage Dugwells drying up period (2017-18)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D6-FE46-9720-11D0CA063D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D6-FE46-9720-11D0CA063D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D6-FE46-9720-11D0CA063D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7D6-FE46-9720-11D0CA063D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7D6-FE46-9720-11D0CA063D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'figure 22'!$B$10:$B$14</c:f>
              <c:strCache>
                <c:ptCount val="5"/>
                <c:pt idx="0">
                  <c:v>December</c:v>
                </c:pt>
                <c:pt idx="1">
                  <c:v>January</c:v>
                </c:pt>
                <c:pt idx="2">
                  <c:v>February</c:v>
                </c:pt>
                <c:pt idx="3">
                  <c:v>March</c:v>
                </c:pt>
                <c:pt idx="4">
                  <c:v>After April</c:v>
                </c:pt>
              </c:strCache>
            </c:strRef>
          </c:cat>
          <c:val>
            <c:numRef>
              <c:f>'figure 22'!$C$10:$C$14</c:f>
              <c:numCache>
                <c:formatCode>General</c:formatCode>
                <c:ptCount val="5"/>
                <c:pt idx="0">
                  <c:v>134</c:v>
                </c:pt>
                <c:pt idx="1">
                  <c:v>66</c:v>
                </c:pt>
                <c:pt idx="2">
                  <c:v>73</c:v>
                </c:pt>
                <c:pt idx="3">
                  <c:v>92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D6-FE46-9720-11D0CA063D8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Depth of Borewells across years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'figure 24'!$B$1</c:f>
              <c:strCache>
                <c:ptCount val="1"/>
                <c:pt idx="0">
                  <c:v>Dept (in feet)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'figure 24'!$A$2:$A$211</c:f>
              <c:numCache>
                <c:formatCode>General</c:formatCode>
                <c:ptCount val="210"/>
                <c:pt idx="0">
                  <c:v>2015</c:v>
                </c:pt>
                <c:pt idx="1">
                  <c:v>2008</c:v>
                </c:pt>
                <c:pt idx="2">
                  <c:v>2016</c:v>
                </c:pt>
                <c:pt idx="3">
                  <c:v>2015</c:v>
                </c:pt>
                <c:pt idx="4">
                  <c:v>2010</c:v>
                </c:pt>
                <c:pt idx="5">
                  <c:v>2014</c:v>
                </c:pt>
                <c:pt idx="6">
                  <c:v>2012</c:v>
                </c:pt>
                <c:pt idx="7">
                  <c:v>2015</c:v>
                </c:pt>
                <c:pt idx="8">
                  <c:v>2012</c:v>
                </c:pt>
                <c:pt idx="9">
                  <c:v>2005</c:v>
                </c:pt>
                <c:pt idx="10">
                  <c:v>1989</c:v>
                </c:pt>
                <c:pt idx="11">
                  <c:v>2008</c:v>
                </c:pt>
                <c:pt idx="12">
                  <c:v>2010</c:v>
                </c:pt>
                <c:pt idx="13">
                  <c:v>2003</c:v>
                </c:pt>
                <c:pt idx="14">
                  <c:v>2016</c:v>
                </c:pt>
                <c:pt idx="15">
                  <c:v>2019</c:v>
                </c:pt>
                <c:pt idx="16">
                  <c:v>2014</c:v>
                </c:pt>
                <c:pt idx="17">
                  <c:v>2004</c:v>
                </c:pt>
                <c:pt idx="18">
                  <c:v>1998</c:v>
                </c:pt>
                <c:pt idx="19">
                  <c:v>1990</c:v>
                </c:pt>
                <c:pt idx="20">
                  <c:v>1990</c:v>
                </c:pt>
                <c:pt idx="21">
                  <c:v>2017</c:v>
                </c:pt>
                <c:pt idx="22">
                  <c:v>2016</c:v>
                </c:pt>
                <c:pt idx="23">
                  <c:v>2008</c:v>
                </c:pt>
                <c:pt idx="24">
                  <c:v>2006</c:v>
                </c:pt>
                <c:pt idx="25">
                  <c:v>2000</c:v>
                </c:pt>
                <c:pt idx="26">
                  <c:v>2012</c:v>
                </c:pt>
                <c:pt idx="27">
                  <c:v>2006</c:v>
                </c:pt>
                <c:pt idx="28">
                  <c:v>2003</c:v>
                </c:pt>
                <c:pt idx="29">
                  <c:v>2010</c:v>
                </c:pt>
                <c:pt idx="30">
                  <c:v>1998</c:v>
                </c:pt>
                <c:pt idx="31">
                  <c:v>2005</c:v>
                </c:pt>
                <c:pt idx="32">
                  <c:v>2017</c:v>
                </c:pt>
                <c:pt idx="33">
                  <c:v>2008</c:v>
                </c:pt>
                <c:pt idx="34">
                  <c:v>2008</c:v>
                </c:pt>
                <c:pt idx="35">
                  <c:v>2010</c:v>
                </c:pt>
                <c:pt idx="36">
                  <c:v>2008</c:v>
                </c:pt>
                <c:pt idx="37">
                  <c:v>2013</c:v>
                </c:pt>
                <c:pt idx="38">
                  <c:v>2016</c:v>
                </c:pt>
                <c:pt idx="39">
                  <c:v>2008</c:v>
                </c:pt>
                <c:pt idx="40">
                  <c:v>1992</c:v>
                </c:pt>
                <c:pt idx="41">
                  <c:v>2005</c:v>
                </c:pt>
                <c:pt idx="42">
                  <c:v>2015</c:v>
                </c:pt>
                <c:pt idx="43">
                  <c:v>2008</c:v>
                </c:pt>
                <c:pt idx="44">
                  <c:v>2015</c:v>
                </c:pt>
                <c:pt idx="45">
                  <c:v>2008</c:v>
                </c:pt>
                <c:pt idx="46">
                  <c:v>2010</c:v>
                </c:pt>
                <c:pt idx="47">
                  <c:v>2006</c:v>
                </c:pt>
                <c:pt idx="48">
                  <c:v>2007</c:v>
                </c:pt>
                <c:pt idx="49">
                  <c:v>2008</c:v>
                </c:pt>
                <c:pt idx="50">
                  <c:v>2010</c:v>
                </c:pt>
                <c:pt idx="51">
                  <c:v>2016</c:v>
                </c:pt>
                <c:pt idx="52">
                  <c:v>2015</c:v>
                </c:pt>
                <c:pt idx="53">
                  <c:v>2012</c:v>
                </c:pt>
                <c:pt idx="54">
                  <c:v>1995</c:v>
                </c:pt>
                <c:pt idx="55">
                  <c:v>2017</c:v>
                </c:pt>
                <c:pt idx="56">
                  <c:v>2013</c:v>
                </c:pt>
                <c:pt idx="57">
                  <c:v>2008</c:v>
                </c:pt>
                <c:pt idx="58">
                  <c:v>2012</c:v>
                </c:pt>
                <c:pt idx="59">
                  <c:v>2015</c:v>
                </c:pt>
                <c:pt idx="60">
                  <c:v>2015</c:v>
                </c:pt>
                <c:pt idx="61">
                  <c:v>2013</c:v>
                </c:pt>
                <c:pt idx="62">
                  <c:v>2010</c:v>
                </c:pt>
                <c:pt idx="63">
                  <c:v>2016</c:v>
                </c:pt>
                <c:pt idx="64">
                  <c:v>2004</c:v>
                </c:pt>
                <c:pt idx="65">
                  <c:v>2008</c:v>
                </c:pt>
                <c:pt idx="66">
                  <c:v>2016</c:v>
                </c:pt>
                <c:pt idx="67">
                  <c:v>1998</c:v>
                </c:pt>
                <c:pt idx="68">
                  <c:v>2017</c:v>
                </c:pt>
                <c:pt idx="69">
                  <c:v>2004</c:v>
                </c:pt>
                <c:pt idx="70">
                  <c:v>2016</c:v>
                </c:pt>
                <c:pt idx="71">
                  <c:v>2000</c:v>
                </c:pt>
                <c:pt idx="72">
                  <c:v>2014</c:v>
                </c:pt>
                <c:pt idx="73">
                  <c:v>1995</c:v>
                </c:pt>
                <c:pt idx="74">
                  <c:v>1997</c:v>
                </c:pt>
                <c:pt idx="75">
                  <c:v>2016</c:v>
                </c:pt>
                <c:pt idx="76">
                  <c:v>1998</c:v>
                </c:pt>
                <c:pt idx="77">
                  <c:v>2012</c:v>
                </c:pt>
                <c:pt idx="78">
                  <c:v>2010</c:v>
                </c:pt>
                <c:pt idx="79">
                  <c:v>2002</c:v>
                </c:pt>
                <c:pt idx="80">
                  <c:v>2010</c:v>
                </c:pt>
                <c:pt idx="81">
                  <c:v>2010</c:v>
                </c:pt>
                <c:pt idx="82">
                  <c:v>2010</c:v>
                </c:pt>
                <c:pt idx="83">
                  <c:v>2015</c:v>
                </c:pt>
                <c:pt idx="84">
                  <c:v>2013</c:v>
                </c:pt>
                <c:pt idx="85">
                  <c:v>2002</c:v>
                </c:pt>
                <c:pt idx="86">
                  <c:v>1998</c:v>
                </c:pt>
                <c:pt idx="87">
                  <c:v>2010</c:v>
                </c:pt>
                <c:pt idx="88">
                  <c:v>2012</c:v>
                </c:pt>
                <c:pt idx="89">
                  <c:v>2012</c:v>
                </c:pt>
                <c:pt idx="90">
                  <c:v>2017</c:v>
                </c:pt>
                <c:pt idx="91">
                  <c:v>2008</c:v>
                </c:pt>
                <c:pt idx="92">
                  <c:v>2017</c:v>
                </c:pt>
                <c:pt idx="93">
                  <c:v>1998</c:v>
                </c:pt>
                <c:pt idx="94">
                  <c:v>1998</c:v>
                </c:pt>
                <c:pt idx="95">
                  <c:v>2008</c:v>
                </c:pt>
                <c:pt idx="96">
                  <c:v>1998</c:v>
                </c:pt>
                <c:pt idx="97">
                  <c:v>1998</c:v>
                </c:pt>
                <c:pt idx="98">
                  <c:v>2001</c:v>
                </c:pt>
                <c:pt idx="99">
                  <c:v>2012</c:v>
                </c:pt>
                <c:pt idx="100">
                  <c:v>2015</c:v>
                </c:pt>
                <c:pt idx="101">
                  <c:v>2010</c:v>
                </c:pt>
                <c:pt idx="102">
                  <c:v>1992</c:v>
                </c:pt>
                <c:pt idx="103">
                  <c:v>1998</c:v>
                </c:pt>
                <c:pt idx="104">
                  <c:v>2012</c:v>
                </c:pt>
                <c:pt idx="105">
                  <c:v>2012</c:v>
                </c:pt>
                <c:pt idx="106">
                  <c:v>2000</c:v>
                </c:pt>
                <c:pt idx="107">
                  <c:v>2008</c:v>
                </c:pt>
                <c:pt idx="108">
                  <c:v>2011</c:v>
                </c:pt>
                <c:pt idx="109">
                  <c:v>2009</c:v>
                </c:pt>
                <c:pt idx="110">
                  <c:v>2016</c:v>
                </c:pt>
                <c:pt idx="111">
                  <c:v>2017</c:v>
                </c:pt>
                <c:pt idx="112">
                  <c:v>2016</c:v>
                </c:pt>
                <c:pt idx="113">
                  <c:v>2009</c:v>
                </c:pt>
                <c:pt idx="114">
                  <c:v>2017</c:v>
                </c:pt>
                <c:pt idx="115">
                  <c:v>2009</c:v>
                </c:pt>
                <c:pt idx="116">
                  <c:v>2007</c:v>
                </c:pt>
                <c:pt idx="117">
                  <c:v>2009</c:v>
                </c:pt>
                <c:pt idx="118">
                  <c:v>2013</c:v>
                </c:pt>
                <c:pt idx="119">
                  <c:v>2010</c:v>
                </c:pt>
                <c:pt idx="120">
                  <c:v>2008</c:v>
                </c:pt>
                <c:pt idx="121">
                  <c:v>2008</c:v>
                </c:pt>
                <c:pt idx="122">
                  <c:v>2008</c:v>
                </c:pt>
                <c:pt idx="123">
                  <c:v>2012</c:v>
                </c:pt>
                <c:pt idx="124">
                  <c:v>2005</c:v>
                </c:pt>
                <c:pt idx="125">
                  <c:v>2009</c:v>
                </c:pt>
                <c:pt idx="126">
                  <c:v>2016</c:v>
                </c:pt>
                <c:pt idx="127">
                  <c:v>2015</c:v>
                </c:pt>
                <c:pt idx="128">
                  <c:v>2008</c:v>
                </c:pt>
                <c:pt idx="129">
                  <c:v>2008</c:v>
                </c:pt>
                <c:pt idx="130">
                  <c:v>2008</c:v>
                </c:pt>
                <c:pt idx="131">
                  <c:v>2012</c:v>
                </c:pt>
                <c:pt idx="132">
                  <c:v>2000</c:v>
                </c:pt>
                <c:pt idx="133">
                  <c:v>2007</c:v>
                </c:pt>
                <c:pt idx="134">
                  <c:v>1988</c:v>
                </c:pt>
                <c:pt idx="135">
                  <c:v>1998</c:v>
                </c:pt>
                <c:pt idx="136">
                  <c:v>2008</c:v>
                </c:pt>
                <c:pt idx="137">
                  <c:v>2014</c:v>
                </c:pt>
                <c:pt idx="138">
                  <c:v>2008</c:v>
                </c:pt>
                <c:pt idx="139">
                  <c:v>1995</c:v>
                </c:pt>
                <c:pt idx="140">
                  <c:v>2007</c:v>
                </c:pt>
                <c:pt idx="141">
                  <c:v>1996</c:v>
                </c:pt>
                <c:pt idx="142">
                  <c:v>2015</c:v>
                </c:pt>
                <c:pt idx="143">
                  <c:v>2016</c:v>
                </c:pt>
                <c:pt idx="144">
                  <c:v>2015</c:v>
                </c:pt>
                <c:pt idx="145">
                  <c:v>2015</c:v>
                </c:pt>
                <c:pt idx="146">
                  <c:v>2015</c:v>
                </c:pt>
                <c:pt idx="147">
                  <c:v>2016</c:v>
                </c:pt>
                <c:pt idx="148">
                  <c:v>2017</c:v>
                </c:pt>
                <c:pt idx="149">
                  <c:v>2017</c:v>
                </c:pt>
                <c:pt idx="150">
                  <c:v>2011</c:v>
                </c:pt>
                <c:pt idx="151">
                  <c:v>2010</c:v>
                </c:pt>
                <c:pt idx="152">
                  <c:v>2011</c:v>
                </c:pt>
                <c:pt idx="153">
                  <c:v>2002</c:v>
                </c:pt>
                <c:pt idx="154">
                  <c:v>2003</c:v>
                </c:pt>
                <c:pt idx="155">
                  <c:v>2002</c:v>
                </c:pt>
                <c:pt idx="156">
                  <c:v>2014</c:v>
                </c:pt>
                <c:pt idx="157">
                  <c:v>2005</c:v>
                </c:pt>
                <c:pt idx="158">
                  <c:v>2000</c:v>
                </c:pt>
                <c:pt idx="159">
                  <c:v>2014</c:v>
                </c:pt>
                <c:pt idx="160">
                  <c:v>2012</c:v>
                </c:pt>
                <c:pt idx="161">
                  <c:v>2017</c:v>
                </c:pt>
                <c:pt idx="162">
                  <c:v>2018</c:v>
                </c:pt>
                <c:pt idx="163">
                  <c:v>2018</c:v>
                </c:pt>
                <c:pt idx="164">
                  <c:v>2016</c:v>
                </c:pt>
                <c:pt idx="165">
                  <c:v>1986</c:v>
                </c:pt>
                <c:pt idx="166">
                  <c:v>1999</c:v>
                </c:pt>
                <c:pt idx="167">
                  <c:v>2012</c:v>
                </c:pt>
                <c:pt idx="168">
                  <c:v>2000</c:v>
                </c:pt>
                <c:pt idx="169">
                  <c:v>1998</c:v>
                </c:pt>
                <c:pt idx="170">
                  <c:v>2012</c:v>
                </c:pt>
                <c:pt idx="171">
                  <c:v>2008</c:v>
                </c:pt>
                <c:pt idx="172">
                  <c:v>2008</c:v>
                </c:pt>
                <c:pt idx="173">
                  <c:v>2013</c:v>
                </c:pt>
                <c:pt idx="174">
                  <c:v>2013</c:v>
                </c:pt>
                <c:pt idx="175">
                  <c:v>2017</c:v>
                </c:pt>
                <c:pt idx="176">
                  <c:v>2010</c:v>
                </c:pt>
                <c:pt idx="177">
                  <c:v>2002</c:v>
                </c:pt>
                <c:pt idx="178">
                  <c:v>2016</c:v>
                </c:pt>
                <c:pt idx="179">
                  <c:v>2000</c:v>
                </c:pt>
                <c:pt idx="180">
                  <c:v>2015</c:v>
                </c:pt>
                <c:pt idx="181">
                  <c:v>2013</c:v>
                </c:pt>
                <c:pt idx="182">
                  <c:v>2012</c:v>
                </c:pt>
                <c:pt idx="183">
                  <c:v>2007</c:v>
                </c:pt>
                <c:pt idx="184">
                  <c:v>2007</c:v>
                </c:pt>
                <c:pt idx="185">
                  <c:v>2012</c:v>
                </c:pt>
                <c:pt idx="186">
                  <c:v>2011</c:v>
                </c:pt>
                <c:pt idx="187">
                  <c:v>2015</c:v>
                </c:pt>
                <c:pt idx="188">
                  <c:v>2015</c:v>
                </c:pt>
                <c:pt idx="189">
                  <c:v>2016</c:v>
                </c:pt>
                <c:pt idx="190">
                  <c:v>2015</c:v>
                </c:pt>
                <c:pt idx="191">
                  <c:v>2012</c:v>
                </c:pt>
                <c:pt idx="192">
                  <c:v>2010</c:v>
                </c:pt>
                <c:pt idx="193">
                  <c:v>2015</c:v>
                </c:pt>
                <c:pt idx="194">
                  <c:v>1985</c:v>
                </c:pt>
                <c:pt idx="195">
                  <c:v>2006</c:v>
                </c:pt>
                <c:pt idx="196">
                  <c:v>2008</c:v>
                </c:pt>
                <c:pt idx="197">
                  <c:v>2006</c:v>
                </c:pt>
                <c:pt idx="198">
                  <c:v>2012</c:v>
                </c:pt>
                <c:pt idx="199">
                  <c:v>2010</c:v>
                </c:pt>
                <c:pt idx="200">
                  <c:v>2000</c:v>
                </c:pt>
                <c:pt idx="201">
                  <c:v>2012</c:v>
                </c:pt>
                <c:pt idx="202">
                  <c:v>2015</c:v>
                </c:pt>
                <c:pt idx="203">
                  <c:v>2012</c:v>
                </c:pt>
                <c:pt idx="204">
                  <c:v>2012</c:v>
                </c:pt>
                <c:pt idx="205">
                  <c:v>2002</c:v>
                </c:pt>
                <c:pt idx="206">
                  <c:v>2011</c:v>
                </c:pt>
                <c:pt idx="207">
                  <c:v>2000</c:v>
                </c:pt>
                <c:pt idx="208">
                  <c:v>1998</c:v>
                </c:pt>
                <c:pt idx="209">
                  <c:v>2007</c:v>
                </c:pt>
              </c:numCache>
            </c:numRef>
          </c:xVal>
          <c:yVal>
            <c:numRef>
              <c:f>'figure 24'!$B$2:$B$211</c:f>
              <c:numCache>
                <c:formatCode>General</c:formatCode>
                <c:ptCount val="210"/>
                <c:pt idx="0">
                  <c:v>200</c:v>
                </c:pt>
                <c:pt idx="1">
                  <c:v>200</c:v>
                </c:pt>
                <c:pt idx="2">
                  <c:v>200</c:v>
                </c:pt>
                <c:pt idx="3">
                  <c:v>260</c:v>
                </c:pt>
                <c:pt idx="4">
                  <c:v>200</c:v>
                </c:pt>
                <c:pt idx="5">
                  <c:v>200</c:v>
                </c:pt>
                <c:pt idx="6">
                  <c:v>250</c:v>
                </c:pt>
                <c:pt idx="7">
                  <c:v>250</c:v>
                </c:pt>
                <c:pt idx="8">
                  <c:v>250</c:v>
                </c:pt>
                <c:pt idx="9">
                  <c:v>250</c:v>
                </c:pt>
                <c:pt idx="10">
                  <c:v>250</c:v>
                </c:pt>
                <c:pt idx="11">
                  <c:v>260</c:v>
                </c:pt>
                <c:pt idx="12">
                  <c:v>350</c:v>
                </c:pt>
                <c:pt idx="13">
                  <c:v>283</c:v>
                </c:pt>
                <c:pt idx="14">
                  <c:v>300</c:v>
                </c:pt>
                <c:pt idx="15">
                  <c:v>250</c:v>
                </c:pt>
                <c:pt idx="16">
                  <c:v>450</c:v>
                </c:pt>
                <c:pt idx="17">
                  <c:v>500</c:v>
                </c:pt>
                <c:pt idx="18">
                  <c:v>210</c:v>
                </c:pt>
                <c:pt idx="19">
                  <c:v>200</c:v>
                </c:pt>
                <c:pt idx="20">
                  <c:v>210</c:v>
                </c:pt>
                <c:pt idx="21">
                  <c:v>550</c:v>
                </c:pt>
                <c:pt idx="22">
                  <c:v>600</c:v>
                </c:pt>
                <c:pt idx="23">
                  <c:v>360</c:v>
                </c:pt>
                <c:pt idx="24">
                  <c:v>200</c:v>
                </c:pt>
                <c:pt idx="25">
                  <c:v>350</c:v>
                </c:pt>
                <c:pt idx="26">
                  <c:v>500</c:v>
                </c:pt>
                <c:pt idx="27">
                  <c:v>370</c:v>
                </c:pt>
                <c:pt idx="28">
                  <c:v>315</c:v>
                </c:pt>
                <c:pt idx="29">
                  <c:v>400</c:v>
                </c:pt>
                <c:pt idx="30">
                  <c:v>250</c:v>
                </c:pt>
                <c:pt idx="31">
                  <c:v>450</c:v>
                </c:pt>
                <c:pt idx="32">
                  <c:v>315</c:v>
                </c:pt>
                <c:pt idx="33">
                  <c:v>320</c:v>
                </c:pt>
                <c:pt idx="34">
                  <c:v>200</c:v>
                </c:pt>
                <c:pt idx="35">
                  <c:v>400</c:v>
                </c:pt>
                <c:pt idx="36">
                  <c:v>380</c:v>
                </c:pt>
                <c:pt idx="37">
                  <c:v>400</c:v>
                </c:pt>
                <c:pt idx="38">
                  <c:v>350</c:v>
                </c:pt>
                <c:pt idx="39">
                  <c:v>315</c:v>
                </c:pt>
                <c:pt idx="40">
                  <c:v>310</c:v>
                </c:pt>
                <c:pt idx="41">
                  <c:v>550</c:v>
                </c:pt>
                <c:pt idx="42">
                  <c:v>630</c:v>
                </c:pt>
                <c:pt idx="43">
                  <c:v>450</c:v>
                </c:pt>
                <c:pt idx="44">
                  <c:v>450</c:v>
                </c:pt>
                <c:pt idx="45">
                  <c:v>400</c:v>
                </c:pt>
                <c:pt idx="46">
                  <c:v>227</c:v>
                </c:pt>
                <c:pt idx="47">
                  <c:v>350</c:v>
                </c:pt>
                <c:pt idx="48">
                  <c:v>350</c:v>
                </c:pt>
                <c:pt idx="49">
                  <c:v>350</c:v>
                </c:pt>
                <c:pt idx="50">
                  <c:v>250</c:v>
                </c:pt>
                <c:pt idx="51">
                  <c:v>400</c:v>
                </c:pt>
                <c:pt idx="52">
                  <c:v>360</c:v>
                </c:pt>
                <c:pt idx="53">
                  <c:v>425</c:v>
                </c:pt>
                <c:pt idx="54">
                  <c:v>300</c:v>
                </c:pt>
                <c:pt idx="55">
                  <c:v>450</c:v>
                </c:pt>
                <c:pt idx="56">
                  <c:v>420</c:v>
                </c:pt>
                <c:pt idx="57">
                  <c:v>430</c:v>
                </c:pt>
                <c:pt idx="58">
                  <c:v>350</c:v>
                </c:pt>
                <c:pt idx="59">
                  <c:v>300</c:v>
                </c:pt>
                <c:pt idx="60">
                  <c:v>500</c:v>
                </c:pt>
                <c:pt idx="61">
                  <c:v>250</c:v>
                </c:pt>
                <c:pt idx="62">
                  <c:v>550</c:v>
                </c:pt>
                <c:pt idx="63">
                  <c:v>320</c:v>
                </c:pt>
                <c:pt idx="64">
                  <c:v>430</c:v>
                </c:pt>
                <c:pt idx="65">
                  <c:v>555</c:v>
                </c:pt>
                <c:pt idx="66">
                  <c:v>560</c:v>
                </c:pt>
                <c:pt idx="67">
                  <c:v>350</c:v>
                </c:pt>
                <c:pt idx="68">
                  <c:v>380</c:v>
                </c:pt>
                <c:pt idx="69">
                  <c:v>360</c:v>
                </c:pt>
                <c:pt idx="70">
                  <c:v>250</c:v>
                </c:pt>
                <c:pt idx="71">
                  <c:v>350</c:v>
                </c:pt>
                <c:pt idx="72">
                  <c:v>350</c:v>
                </c:pt>
                <c:pt idx="73">
                  <c:v>350</c:v>
                </c:pt>
                <c:pt idx="74">
                  <c:v>350</c:v>
                </c:pt>
                <c:pt idx="75">
                  <c:v>600</c:v>
                </c:pt>
                <c:pt idx="76">
                  <c:v>300</c:v>
                </c:pt>
                <c:pt idx="77">
                  <c:v>650</c:v>
                </c:pt>
                <c:pt idx="78">
                  <c:v>250</c:v>
                </c:pt>
                <c:pt idx="79">
                  <c:v>400</c:v>
                </c:pt>
                <c:pt idx="80">
                  <c:v>380</c:v>
                </c:pt>
                <c:pt idx="81">
                  <c:v>325</c:v>
                </c:pt>
                <c:pt idx="82">
                  <c:v>375</c:v>
                </c:pt>
                <c:pt idx="83">
                  <c:v>500</c:v>
                </c:pt>
                <c:pt idx="84">
                  <c:v>400</c:v>
                </c:pt>
                <c:pt idx="85">
                  <c:v>500</c:v>
                </c:pt>
                <c:pt idx="86">
                  <c:v>350</c:v>
                </c:pt>
                <c:pt idx="87">
                  <c:v>600</c:v>
                </c:pt>
                <c:pt idx="88">
                  <c:v>580</c:v>
                </c:pt>
                <c:pt idx="89">
                  <c:v>600</c:v>
                </c:pt>
                <c:pt idx="90">
                  <c:v>250</c:v>
                </c:pt>
                <c:pt idx="91">
                  <c:v>370</c:v>
                </c:pt>
                <c:pt idx="92">
                  <c:v>400</c:v>
                </c:pt>
                <c:pt idx="93">
                  <c:v>300</c:v>
                </c:pt>
                <c:pt idx="94">
                  <c:v>300</c:v>
                </c:pt>
                <c:pt idx="95">
                  <c:v>250</c:v>
                </c:pt>
                <c:pt idx="96">
                  <c:v>250</c:v>
                </c:pt>
                <c:pt idx="97">
                  <c:v>250</c:v>
                </c:pt>
                <c:pt idx="98">
                  <c:v>300</c:v>
                </c:pt>
                <c:pt idx="99">
                  <c:v>650</c:v>
                </c:pt>
                <c:pt idx="100">
                  <c:v>650</c:v>
                </c:pt>
                <c:pt idx="101">
                  <c:v>250</c:v>
                </c:pt>
                <c:pt idx="102">
                  <c:v>350</c:v>
                </c:pt>
                <c:pt idx="103">
                  <c:v>350</c:v>
                </c:pt>
                <c:pt idx="104">
                  <c:v>400</c:v>
                </c:pt>
                <c:pt idx="105">
                  <c:v>225</c:v>
                </c:pt>
                <c:pt idx="106">
                  <c:v>300</c:v>
                </c:pt>
                <c:pt idx="107">
                  <c:v>240</c:v>
                </c:pt>
                <c:pt idx="108">
                  <c:v>610</c:v>
                </c:pt>
                <c:pt idx="109">
                  <c:v>313</c:v>
                </c:pt>
                <c:pt idx="110">
                  <c:v>700</c:v>
                </c:pt>
                <c:pt idx="111">
                  <c:v>400</c:v>
                </c:pt>
                <c:pt idx="112">
                  <c:v>350</c:v>
                </c:pt>
                <c:pt idx="113">
                  <c:v>200</c:v>
                </c:pt>
                <c:pt idx="114">
                  <c:v>440</c:v>
                </c:pt>
                <c:pt idx="115">
                  <c:v>400</c:v>
                </c:pt>
                <c:pt idx="116">
                  <c:v>500</c:v>
                </c:pt>
                <c:pt idx="117">
                  <c:v>450</c:v>
                </c:pt>
                <c:pt idx="118">
                  <c:v>540</c:v>
                </c:pt>
                <c:pt idx="119">
                  <c:v>160</c:v>
                </c:pt>
                <c:pt idx="120">
                  <c:v>422</c:v>
                </c:pt>
                <c:pt idx="121">
                  <c:v>210</c:v>
                </c:pt>
                <c:pt idx="122">
                  <c:v>210</c:v>
                </c:pt>
                <c:pt idx="123">
                  <c:v>285</c:v>
                </c:pt>
                <c:pt idx="124">
                  <c:v>240</c:v>
                </c:pt>
                <c:pt idx="125">
                  <c:v>345</c:v>
                </c:pt>
                <c:pt idx="126">
                  <c:v>450</c:v>
                </c:pt>
                <c:pt idx="127">
                  <c:v>190</c:v>
                </c:pt>
                <c:pt idx="128">
                  <c:v>180</c:v>
                </c:pt>
                <c:pt idx="129">
                  <c:v>180</c:v>
                </c:pt>
                <c:pt idx="130">
                  <c:v>200</c:v>
                </c:pt>
                <c:pt idx="131">
                  <c:v>180</c:v>
                </c:pt>
                <c:pt idx="132">
                  <c:v>480</c:v>
                </c:pt>
                <c:pt idx="133">
                  <c:v>125</c:v>
                </c:pt>
                <c:pt idx="134">
                  <c:v>300</c:v>
                </c:pt>
                <c:pt idx="135">
                  <c:v>700</c:v>
                </c:pt>
                <c:pt idx="136">
                  <c:v>500</c:v>
                </c:pt>
                <c:pt idx="137">
                  <c:v>410</c:v>
                </c:pt>
                <c:pt idx="138">
                  <c:v>250</c:v>
                </c:pt>
                <c:pt idx="139">
                  <c:v>375</c:v>
                </c:pt>
                <c:pt idx="140">
                  <c:v>400</c:v>
                </c:pt>
                <c:pt idx="141">
                  <c:v>350</c:v>
                </c:pt>
                <c:pt idx="142">
                  <c:v>450</c:v>
                </c:pt>
                <c:pt idx="143">
                  <c:v>450</c:v>
                </c:pt>
                <c:pt idx="144">
                  <c:v>210</c:v>
                </c:pt>
                <c:pt idx="145">
                  <c:v>210</c:v>
                </c:pt>
                <c:pt idx="146">
                  <c:v>440</c:v>
                </c:pt>
                <c:pt idx="147">
                  <c:v>300</c:v>
                </c:pt>
                <c:pt idx="148">
                  <c:v>200</c:v>
                </c:pt>
                <c:pt idx="149">
                  <c:v>228</c:v>
                </c:pt>
                <c:pt idx="150">
                  <c:v>250</c:v>
                </c:pt>
                <c:pt idx="151">
                  <c:v>380</c:v>
                </c:pt>
                <c:pt idx="152">
                  <c:v>380</c:v>
                </c:pt>
                <c:pt idx="153">
                  <c:v>300</c:v>
                </c:pt>
                <c:pt idx="154">
                  <c:v>250</c:v>
                </c:pt>
                <c:pt idx="155">
                  <c:v>420</c:v>
                </c:pt>
                <c:pt idx="156">
                  <c:v>300</c:v>
                </c:pt>
                <c:pt idx="157">
                  <c:v>500</c:v>
                </c:pt>
                <c:pt idx="158">
                  <c:v>200</c:v>
                </c:pt>
                <c:pt idx="159">
                  <c:v>400</c:v>
                </c:pt>
                <c:pt idx="160">
                  <c:v>700</c:v>
                </c:pt>
                <c:pt idx="161">
                  <c:v>300</c:v>
                </c:pt>
                <c:pt idx="162">
                  <c:v>200</c:v>
                </c:pt>
                <c:pt idx="163">
                  <c:v>200</c:v>
                </c:pt>
                <c:pt idx="164">
                  <c:v>850</c:v>
                </c:pt>
                <c:pt idx="165">
                  <c:v>550</c:v>
                </c:pt>
                <c:pt idx="166">
                  <c:v>200</c:v>
                </c:pt>
                <c:pt idx="167">
                  <c:v>700</c:v>
                </c:pt>
                <c:pt idx="168">
                  <c:v>200</c:v>
                </c:pt>
                <c:pt idx="169">
                  <c:v>450</c:v>
                </c:pt>
                <c:pt idx="170">
                  <c:v>500</c:v>
                </c:pt>
                <c:pt idx="171">
                  <c:v>785</c:v>
                </c:pt>
                <c:pt idx="172">
                  <c:v>350</c:v>
                </c:pt>
                <c:pt idx="173">
                  <c:v>600</c:v>
                </c:pt>
                <c:pt idx="174">
                  <c:v>420</c:v>
                </c:pt>
                <c:pt idx="175">
                  <c:v>530</c:v>
                </c:pt>
                <c:pt idx="176">
                  <c:v>410</c:v>
                </c:pt>
                <c:pt idx="177">
                  <c:v>400</c:v>
                </c:pt>
                <c:pt idx="178">
                  <c:v>570</c:v>
                </c:pt>
                <c:pt idx="179">
                  <c:v>400</c:v>
                </c:pt>
                <c:pt idx="180">
                  <c:v>600</c:v>
                </c:pt>
                <c:pt idx="181">
                  <c:v>380</c:v>
                </c:pt>
                <c:pt idx="182">
                  <c:v>400</c:v>
                </c:pt>
                <c:pt idx="183">
                  <c:v>500</c:v>
                </c:pt>
                <c:pt idx="184">
                  <c:v>500</c:v>
                </c:pt>
                <c:pt idx="185">
                  <c:v>400</c:v>
                </c:pt>
                <c:pt idx="186">
                  <c:v>385</c:v>
                </c:pt>
                <c:pt idx="187">
                  <c:v>350</c:v>
                </c:pt>
                <c:pt idx="188">
                  <c:v>150</c:v>
                </c:pt>
                <c:pt idx="189">
                  <c:v>300</c:v>
                </c:pt>
                <c:pt idx="190">
                  <c:v>300</c:v>
                </c:pt>
                <c:pt idx="191">
                  <c:v>330</c:v>
                </c:pt>
                <c:pt idx="192">
                  <c:v>300</c:v>
                </c:pt>
                <c:pt idx="193">
                  <c:v>400</c:v>
                </c:pt>
                <c:pt idx="194">
                  <c:v>280</c:v>
                </c:pt>
                <c:pt idx="195">
                  <c:v>350</c:v>
                </c:pt>
                <c:pt idx="196">
                  <c:v>265</c:v>
                </c:pt>
                <c:pt idx="197">
                  <c:v>250</c:v>
                </c:pt>
                <c:pt idx="198">
                  <c:v>250</c:v>
                </c:pt>
                <c:pt idx="199">
                  <c:v>300</c:v>
                </c:pt>
                <c:pt idx="200">
                  <c:v>300</c:v>
                </c:pt>
                <c:pt idx="201">
                  <c:v>250</c:v>
                </c:pt>
                <c:pt idx="202">
                  <c:v>313</c:v>
                </c:pt>
                <c:pt idx="203">
                  <c:v>190</c:v>
                </c:pt>
                <c:pt idx="204">
                  <c:v>450</c:v>
                </c:pt>
                <c:pt idx="205">
                  <c:v>300</c:v>
                </c:pt>
                <c:pt idx="206">
                  <c:v>300</c:v>
                </c:pt>
                <c:pt idx="207">
                  <c:v>300</c:v>
                </c:pt>
                <c:pt idx="208">
                  <c:v>340</c:v>
                </c:pt>
                <c:pt idx="209">
                  <c:v>450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F6F-9043-AB9C-1A9D645AB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3802303"/>
        <c:axId val="1523967823"/>
      </c:scatterChart>
      <c:valAx>
        <c:axId val="152380230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of Construction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967823"/>
        <c:crosses val="autoZero"/>
        <c:crossBetween val="midCat"/>
      </c:valAx>
      <c:valAx>
        <c:axId val="1523967823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Depth in Feet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38023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Nature of Ownership-Dugwells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'figure 20'!$B$1</c:f>
              <c:strCache>
                <c:ptCount val="1"/>
                <c:pt idx="0">
                  <c:v>Shared Dugwell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20'!$A$2:$A$12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20'!$B$2:$B$12</c:f>
              <c:numCache>
                <c:formatCode>General</c:formatCode>
                <c:ptCount val="11"/>
                <c:pt idx="0">
                  <c:v>31</c:v>
                </c:pt>
                <c:pt idx="1">
                  <c:v>23</c:v>
                </c:pt>
                <c:pt idx="2">
                  <c:v>112</c:v>
                </c:pt>
                <c:pt idx="3">
                  <c:v>32</c:v>
                </c:pt>
                <c:pt idx="4">
                  <c:v>16</c:v>
                </c:pt>
                <c:pt idx="5">
                  <c:v>10</c:v>
                </c:pt>
                <c:pt idx="6">
                  <c:v>18</c:v>
                </c:pt>
                <c:pt idx="7">
                  <c:v>10</c:v>
                </c:pt>
                <c:pt idx="8">
                  <c:v>20</c:v>
                </c:pt>
                <c:pt idx="9">
                  <c:v>13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46-0349-8EE1-C5A15F32920A}"/>
            </c:ext>
          </c:extLst>
        </c:ser>
        <c:ser>
          <c:idx val="1"/>
          <c:order val="1"/>
          <c:tx>
            <c:strRef>
              <c:f>'figure 20'!$C$1</c:f>
              <c:strCache>
                <c:ptCount val="1"/>
                <c:pt idx="0">
                  <c:v>Private Dugwell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'figure 20'!$A$2:$A$12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20'!$C$2:$C$12</c:f>
              <c:numCache>
                <c:formatCode>General</c:formatCode>
                <c:ptCount val="11"/>
                <c:pt idx="0">
                  <c:v>14</c:v>
                </c:pt>
                <c:pt idx="1">
                  <c:v>26</c:v>
                </c:pt>
                <c:pt idx="2">
                  <c:v>66</c:v>
                </c:pt>
                <c:pt idx="3">
                  <c:v>57</c:v>
                </c:pt>
                <c:pt idx="4">
                  <c:v>15</c:v>
                </c:pt>
                <c:pt idx="5">
                  <c:v>4</c:v>
                </c:pt>
                <c:pt idx="6">
                  <c:v>15</c:v>
                </c:pt>
                <c:pt idx="7">
                  <c:v>3</c:v>
                </c:pt>
                <c:pt idx="8">
                  <c:v>72</c:v>
                </c:pt>
                <c:pt idx="9">
                  <c:v>15</c:v>
                </c:pt>
                <c:pt idx="1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46-0349-8EE1-C5A15F329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4504127"/>
        <c:axId val="2054505807"/>
      </c:barChart>
      <c:catAx>
        <c:axId val="20545041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Villages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4505807"/>
        <c:crosses val="autoZero"/>
        <c:auto val="1"/>
        <c:lblAlgn val="ctr"/>
        <c:lblOffset val="100"/>
        <c:noMultiLvlLbl val="0"/>
      </c:catAx>
      <c:valAx>
        <c:axId val="2054505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4504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Nature of Ownership- Borewells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'figure 20'!$B$15</c:f>
              <c:strCache>
                <c:ptCount val="1"/>
                <c:pt idx="0">
                  <c:v>Shared Borewell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'figure 20'!$A$16:$A$26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20'!$B$16:$B$26</c:f>
              <c:numCache>
                <c:formatCode>General</c:formatCode>
                <c:ptCount val="11"/>
                <c:pt idx="1">
                  <c:v>2</c:v>
                </c:pt>
                <c:pt idx="2">
                  <c:v>10</c:v>
                </c:pt>
                <c:pt idx="3">
                  <c:v>1</c:v>
                </c:pt>
                <c:pt idx="4">
                  <c:v>4</c:v>
                </c:pt>
                <c:pt idx="6">
                  <c:v>2</c:v>
                </c:pt>
                <c:pt idx="7">
                  <c:v>3</c:v>
                </c:pt>
                <c:pt idx="9">
                  <c:v>13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ED-FF43-A656-98849F37FECF}"/>
            </c:ext>
          </c:extLst>
        </c:ser>
        <c:ser>
          <c:idx val="1"/>
          <c:order val="1"/>
          <c:tx>
            <c:strRef>
              <c:f>'figure 20'!$C$15</c:f>
              <c:strCache>
                <c:ptCount val="1"/>
                <c:pt idx="0">
                  <c:v>Private Borewell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'figure 20'!$A$16:$A$26</c:f>
              <c:strCache>
                <c:ptCount val="11"/>
                <c:pt idx="0">
                  <c:v>Ugalewadi</c:v>
                </c:pt>
                <c:pt idx="1">
                  <c:v>Pokharkarwadi</c:v>
                </c:pt>
                <c:pt idx="2">
                  <c:v>Kurwandi</c:v>
                </c:pt>
                <c:pt idx="3">
                  <c:v>Kolwadi</c:v>
                </c:pt>
                <c:pt idx="4">
                  <c:v>Guttewadi</c:v>
                </c:pt>
                <c:pt idx="5">
                  <c:v>Narwatwadi</c:v>
                </c:pt>
                <c:pt idx="6">
                  <c:v>Molwan</c:v>
                </c:pt>
                <c:pt idx="7">
                  <c:v>Yaldarwadi</c:v>
                </c:pt>
                <c:pt idx="8">
                  <c:v>Kawalewadi</c:v>
                </c:pt>
                <c:pt idx="9">
                  <c:v>Gorewadi</c:v>
                </c:pt>
                <c:pt idx="10">
                  <c:v>Bukanwadi</c:v>
                </c:pt>
              </c:strCache>
            </c:strRef>
          </c:cat>
          <c:val>
            <c:numRef>
              <c:f>'figure 20'!$C$16:$C$26</c:f>
              <c:numCache>
                <c:formatCode>General</c:formatCode>
                <c:ptCount val="11"/>
                <c:pt idx="0">
                  <c:v>2</c:v>
                </c:pt>
                <c:pt idx="1">
                  <c:v>11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74</c:v>
                </c:pt>
                <c:pt idx="9">
                  <c:v>67</c:v>
                </c:pt>
                <c:pt idx="10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ED-FF43-A656-98849F37F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56311087"/>
        <c:axId val="2054691103"/>
      </c:barChart>
      <c:catAx>
        <c:axId val="20563110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villages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4691103"/>
        <c:crosses val="autoZero"/>
        <c:auto val="1"/>
        <c:lblAlgn val="ctr"/>
        <c:lblOffset val="100"/>
        <c:noMultiLvlLbl val="0"/>
      </c:catAx>
      <c:valAx>
        <c:axId val="2054691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households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6311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FE49B-84D5-3441-A687-F9F14E587B4C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E1318-2D25-F84B-ABF9-18A56B1CF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E1318-2D25-F84B-ABF9-18A56B1CF4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E54F1-0962-224E-9A35-579DEDF03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193AF-919C-F943-8101-85660829F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F6A86-4DC9-1A44-88E6-3301BA96E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39821-0CC4-4545-B724-83F28318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CF2C5-2058-604B-A730-439F655B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5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C8AE-D575-9048-93E0-142BF92B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F645F-A18B-524A-A8FA-3826DF8D8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0FFC6-AEDD-834D-AA05-E270A9A3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1891-36BF-064B-96EA-9671F66C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5FF8-A2A7-D34D-9AA8-D9DD90A8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4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202BE-D8F1-A143-BD61-24112D4CE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277FA0-29E2-6E4D-BD00-0A935E112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E49F9-6C2A-EF43-84E5-739B8D2A9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04D12-07C0-4B49-BE07-7A5AAB21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99585-8FB8-5240-96AE-7656AB9A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8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B909-9EEF-724A-BF55-A5194922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A10D2-73D0-DF4D-925B-95EC1CAA1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1DE3C-BDB5-3D45-88C5-7A4FE5B3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6ACD-9661-1940-8A7B-E65250D8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4232B-92C5-D64E-8B77-87F84048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0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6063-C463-4449-A62C-0652CE744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2EADB-80F3-DC4A-81AE-48767A1A0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3400C-FA61-CA4A-8761-D41039DE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719C7-5A6F-1D43-A7A1-A69DD8A5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F735A-CFBA-ED4F-B784-60BD754E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08-0D43-A640-A775-DA14FB557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222CD-B777-4A40-B3FF-BE87F9F55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D80F2-2750-7646-9C96-6EC9D7614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FAF31-835F-5446-B85E-69FCC7384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C1F74-95B5-7045-87E1-92AA8EF7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1F6C0-084A-0949-A143-425F3869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0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80BF2-09DA-0F4E-BE8D-10A735726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8D7CA-DFCC-7C45-BD65-49608CFBE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F84A5-1446-AF4A-8BBC-0F6243B19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F8C2F-ABFE-894A-AB06-A16F0C624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7355E-C867-3847-9957-36D744562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13EF05-07D6-2549-9453-16F958765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8E5864-5626-D44A-BA58-892120B6E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E9D0B3-9EE7-5D40-B477-CC398A92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2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8B32-09F9-3A48-8340-22C38120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6327FA-E8E7-5646-BD27-2169FE9B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93D42-D563-FB4A-87D5-82DC555A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CAD8A-BAFA-3840-9E26-44EE8098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9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DB437-FB7C-A846-8A2E-BC119367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66521-DF4B-234D-9159-D1F376E1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56A510-B966-8D45-BA1C-B15BA99D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E6E13-AC47-824D-9CA0-38AEBD7AE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F6E9C-1FE4-194F-9EBC-4B20FD4B5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75D81-C74B-4246-9105-3626D33D9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B7366-72D3-A547-A95F-34701CE3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5296F-FD94-B44A-AEE8-3D263FFE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661AA-9AF4-4548-8E26-FD9F85CB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8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3D47C-C82E-C346-874A-7386D3821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C1462-7664-AD48-B39C-54B585850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7AD7B-BBA7-CE48-B803-155681C69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B2342-7016-8046-A686-1AC224B2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2CACB-AFBA-324E-ADF9-D75C7F67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DC981-4EB2-B541-9B6C-96B90364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B7C06-C8A0-1A4F-B11C-D21ED6239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42DE1-9D35-EA4F-8F43-7470A4397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E9FF3-9CA9-F54D-BF77-270407984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0ACF-26AB-0147-8702-77E110D21B1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A3096-B070-B648-8DB2-A0358B889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F9100-5C38-9143-9DBB-A57315D19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EE1D-1BCC-D445-A72B-02C37449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3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havalgy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A6F442-7577-814C-94D3-3F6614B81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335" y="819398"/>
            <a:ext cx="5969329" cy="4476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C392B2-30FE-304E-82C6-30E2B70B8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16281"/>
          </a:xfrm>
        </p:spPr>
        <p:txBody>
          <a:bodyPr>
            <a:noAutofit/>
          </a:bodyPr>
          <a:lstStyle/>
          <a:p>
            <a:r>
              <a:rPr lang="en-US" sz="2400" dirty="0"/>
              <a:t>Dependencies, vulnerabilities and changing practices of groundwater access and use:  </a:t>
            </a:r>
            <a:br>
              <a:rPr lang="en-US" sz="2400" dirty="0"/>
            </a:br>
            <a:r>
              <a:rPr lang="en-US" sz="2400" dirty="0"/>
              <a:t>some lessons from Maharashtra</a:t>
            </a:r>
            <a:br>
              <a:rPr lang="en-IN" sz="2400" dirty="0"/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FCE27A-9353-D54C-B80F-F0DC7DA16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43896"/>
            <a:ext cx="9144000" cy="1514104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Dhaval Joshi</a:t>
            </a:r>
            <a:endParaRPr lang="en-IN" sz="2000" dirty="0"/>
          </a:p>
          <a:p>
            <a:r>
              <a:rPr lang="en-US" sz="2000" dirty="0"/>
              <a:t>Advanced Centre for Water Resources Development and Management ACWADAM</a:t>
            </a:r>
            <a:endParaRPr lang="en-IN" sz="2000" dirty="0"/>
          </a:p>
          <a:p>
            <a:r>
              <a:rPr lang="en-US" sz="20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dhavalgy@gmail.com</a:t>
            </a:r>
            <a:endParaRPr lang="en-IN" sz="2000" dirty="0"/>
          </a:p>
          <a:p>
            <a:r>
              <a:rPr lang="en-US" sz="2000" dirty="0"/>
              <a:t> </a:t>
            </a:r>
            <a:endParaRPr lang="en-IN" sz="2000" dirty="0"/>
          </a:p>
          <a:p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F89DD1-BA95-6142-8F9A-A21B5BE16CE7}"/>
              </a:ext>
            </a:extLst>
          </p:cNvPr>
          <p:cNvSpPr/>
          <p:nvPr/>
        </p:nvSpPr>
        <p:spPr>
          <a:xfrm>
            <a:off x="2571867" y="6488668"/>
            <a:ext cx="7048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Vikasanvesh</a:t>
            </a:r>
            <a:r>
              <a:rPr lang="en-US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</a:t>
            </a:r>
            <a:r>
              <a:rPr lang="en-US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(Nov 2019) Abstract Theme: CPR and Rural Livelihoods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3A7B-C5E2-7746-8147-BFC622EE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9B40E-CB98-9D40-A0D4-073B7B221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NRDWP (2019): Format B26, List of Schemes</a:t>
            </a:r>
          </a:p>
          <a:p>
            <a:r>
              <a:rPr lang="en-US" sz="2000" dirty="0" err="1"/>
              <a:t>MoWR</a:t>
            </a:r>
            <a:r>
              <a:rPr lang="en-US" sz="2000" dirty="0"/>
              <a:t> (2017) Report of 5</a:t>
            </a:r>
            <a:r>
              <a:rPr lang="en-US" sz="2000" baseline="30000" dirty="0"/>
              <a:t>th</a:t>
            </a:r>
            <a:r>
              <a:rPr lang="en-US" sz="2000" dirty="0"/>
              <a:t> Minor Irrigation Census</a:t>
            </a:r>
          </a:p>
          <a:p>
            <a:r>
              <a:rPr lang="en-IN" sz="2000" dirty="0" err="1"/>
              <a:t>Guhathakurta</a:t>
            </a:r>
            <a:r>
              <a:rPr lang="en-IN" sz="2000" dirty="0"/>
              <a:t>, P., &amp; </a:t>
            </a:r>
            <a:r>
              <a:rPr lang="en-IN" sz="2000" dirty="0" err="1"/>
              <a:t>Saji</a:t>
            </a:r>
            <a:r>
              <a:rPr lang="en-IN" sz="2000" dirty="0"/>
              <a:t>, E. (2013). Detecting changes in rainfall pattern and seasonality index vis-à-vis increasing water scarcity in Maharashtra. </a:t>
            </a:r>
            <a:r>
              <a:rPr lang="en-IN" sz="2000" i="1" dirty="0"/>
              <a:t>Journal of Earth System Science</a:t>
            </a:r>
            <a:r>
              <a:rPr lang="en-IN" sz="2000" dirty="0"/>
              <a:t>, </a:t>
            </a:r>
            <a:r>
              <a:rPr lang="en-IN" sz="2000" i="1" dirty="0"/>
              <a:t>122</a:t>
            </a:r>
            <a:r>
              <a:rPr lang="en-IN" sz="2000" dirty="0"/>
              <a:t>(3), 639-649.</a:t>
            </a:r>
          </a:p>
          <a:p>
            <a:r>
              <a:rPr lang="en-IN" sz="2000" dirty="0"/>
              <a:t>GSDA (2014): Report on Dynamic groundwater resources of Maharashtra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5FE8FFC-9CDA-AC4C-9E9E-FCBCF4B4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0369" y="5899150"/>
            <a:ext cx="121126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108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B82EB-A4F0-3747-A9F6-3CEA8898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632"/>
            <a:ext cx="5203785" cy="1139584"/>
          </a:xfrm>
        </p:spPr>
        <p:txBody>
          <a:bodyPr>
            <a:normAutofit/>
          </a:bodyPr>
          <a:lstStyle/>
          <a:p>
            <a:r>
              <a:rPr lang="en-US" sz="3600" dirty="0"/>
              <a:t>Context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2164F-8A8C-D248-8E60-517DFD107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1273216"/>
            <a:ext cx="6365023" cy="5163092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1"/>
                </a:solidFill>
              </a:rPr>
              <a:t>Dependency</a:t>
            </a:r>
            <a:r>
              <a:rPr lang="en-US" sz="2200" dirty="0"/>
              <a:t> on groundwater- agriculture and drinking water</a:t>
            </a:r>
          </a:p>
          <a:p>
            <a:endParaRPr lang="en-US" sz="2200" dirty="0"/>
          </a:p>
          <a:p>
            <a:r>
              <a:rPr lang="en-US" sz="2200" dirty="0">
                <a:solidFill>
                  <a:schemeClr val="accent1"/>
                </a:solidFill>
              </a:rPr>
              <a:t>Drought</a:t>
            </a:r>
            <a:r>
              <a:rPr lang="en-US" sz="2200" dirty="0"/>
              <a:t> prone areas- Latur and Osmanabad</a:t>
            </a:r>
          </a:p>
          <a:p>
            <a:endParaRPr lang="en-US" sz="2200" dirty="0"/>
          </a:p>
          <a:p>
            <a:r>
              <a:rPr lang="en-US" sz="2200" dirty="0"/>
              <a:t>Increasing incidences of </a:t>
            </a:r>
            <a:r>
              <a:rPr lang="en-US" sz="2200" dirty="0">
                <a:solidFill>
                  <a:schemeClr val="accent1"/>
                </a:solidFill>
              </a:rPr>
              <a:t>rainfall variability</a:t>
            </a:r>
            <a:r>
              <a:rPr lang="en-US" sz="2200" dirty="0"/>
              <a:t> </a:t>
            </a:r>
          </a:p>
          <a:p>
            <a:endParaRPr lang="en-US" sz="2200" dirty="0"/>
          </a:p>
          <a:p>
            <a:r>
              <a:rPr lang="en-US" sz="2200" dirty="0"/>
              <a:t>Moving towards </a:t>
            </a:r>
            <a:r>
              <a:rPr lang="en-US" sz="2200" dirty="0">
                <a:solidFill>
                  <a:schemeClr val="accent1"/>
                </a:solidFill>
              </a:rPr>
              <a:t>overexploitation</a:t>
            </a:r>
            <a:r>
              <a:rPr lang="en-US" sz="2200" dirty="0"/>
              <a:t> of aquifers- leading to intense competition</a:t>
            </a:r>
          </a:p>
          <a:p>
            <a:endParaRPr lang="en-US" sz="2200" dirty="0"/>
          </a:p>
          <a:p>
            <a:r>
              <a:rPr lang="en-US" sz="2200" dirty="0"/>
              <a:t>Emerging </a:t>
            </a:r>
            <a:r>
              <a:rPr lang="en-US" sz="2200" dirty="0">
                <a:solidFill>
                  <a:schemeClr val="accent1"/>
                </a:solidFill>
              </a:rPr>
              <a:t>challenges</a:t>
            </a:r>
            <a:r>
              <a:rPr lang="en-US" sz="2200" dirty="0"/>
              <a:t> of drinking water security as well as livelihoods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C2C6C1B-89F4-9E4F-9E79-2F3727D5F0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852457"/>
              </p:ext>
            </p:extLst>
          </p:nvPr>
        </p:nvGraphicFramePr>
        <p:xfrm>
          <a:off x="7245752" y="-1"/>
          <a:ext cx="4946248" cy="320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E04BB93-FC5C-0041-B4F6-33C2122C9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588413"/>
              </p:ext>
            </p:extLst>
          </p:nvPr>
        </p:nvGraphicFramePr>
        <p:xfrm>
          <a:off x="7245752" y="3443990"/>
          <a:ext cx="4946248" cy="341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772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B2C27-F265-844F-9E6D-FE11C164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476" y="179146"/>
            <a:ext cx="10515600" cy="955173"/>
          </a:xfrm>
        </p:spPr>
        <p:txBody>
          <a:bodyPr>
            <a:normAutofit/>
          </a:bodyPr>
          <a:lstStyle/>
          <a:p>
            <a:r>
              <a:rPr lang="en-US" sz="3200" dirty="0"/>
              <a:t>Study -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765DE-9A9A-DF46-A076-88050583D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53" y="3393790"/>
            <a:ext cx="11454114" cy="2450670"/>
          </a:xfrm>
        </p:spPr>
        <p:txBody>
          <a:bodyPr>
            <a:normAutofit/>
          </a:bodyPr>
          <a:lstStyle/>
          <a:p>
            <a:endParaRPr lang="en-US" sz="2100" dirty="0"/>
          </a:p>
          <a:p>
            <a:r>
              <a:rPr lang="en-US" sz="2100" dirty="0">
                <a:solidFill>
                  <a:schemeClr val="accent1"/>
                </a:solidFill>
              </a:rPr>
              <a:t>Survey conducted in 11 pilot locations </a:t>
            </a:r>
            <a:r>
              <a:rPr lang="en-US" sz="2100" dirty="0"/>
              <a:t>(about 2000 respondents)</a:t>
            </a:r>
          </a:p>
          <a:p>
            <a:endParaRPr lang="en-US" sz="2100" dirty="0"/>
          </a:p>
          <a:p>
            <a:r>
              <a:rPr lang="en-US" sz="2100" dirty="0"/>
              <a:t>Focused on </a:t>
            </a:r>
            <a:r>
              <a:rPr lang="en-US" sz="2100" dirty="0">
                <a:solidFill>
                  <a:schemeClr val="accent1"/>
                </a:solidFill>
              </a:rPr>
              <a:t>drinking water </a:t>
            </a:r>
            <a:r>
              <a:rPr lang="en-US" sz="2100" dirty="0"/>
              <a:t>dependency, </a:t>
            </a:r>
            <a:r>
              <a:rPr lang="en-US" sz="2100" dirty="0">
                <a:solidFill>
                  <a:schemeClr val="accent1"/>
                </a:solidFill>
              </a:rPr>
              <a:t>agricultural </a:t>
            </a:r>
            <a:r>
              <a:rPr lang="en-US" sz="2100" dirty="0"/>
              <a:t>dependency, understanding </a:t>
            </a:r>
            <a:r>
              <a:rPr lang="en-US" sz="2100" dirty="0">
                <a:solidFill>
                  <a:schemeClr val="accent1"/>
                </a:solidFill>
              </a:rPr>
              <a:t>vulnerability</a:t>
            </a:r>
            <a:r>
              <a:rPr lang="en-US" sz="2100" dirty="0"/>
              <a:t> emerging from resource scarcity, general </a:t>
            </a:r>
            <a:r>
              <a:rPr lang="en-US" sz="2100" dirty="0">
                <a:solidFill>
                  <a:schemeClr val="accent1"/>
                </a:solidFill>
              </a:rPr>
              <a:t>awareness</a:t>
            </a:r>
            <a:r>
              <a:rPr lang="en-US" sz="2100" dirty="0"/>
              <a:t> about groundwater legislation and OE status</a:t>
            </a:r>
          </a:p>
          <a:p>
            <a:pPr marL="0" indent="0">
              <a:buNone/>
            </a:pPr>
            <a:endParaRPr lang="en-US" sz="2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A4F46A-B724-0649-A852-AB7FA25B15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30" y="0"/>
            <a:ext cx="5309870" cy="35394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F806E5-F9BE-414A-9334-A6F8AFAF8615}"/>
              </a:ext>
            </a:extLst>
          </p:cNvPr>
          <p:cNvSpPr txBox="1"/>
          <p:nvPr/>
        </p:nvSpPr>
        <p:spPr>
          <a:xfrm>
            <a:off x="535153" y="1168673"/>
            <a:ext cx="60419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/>
              <a:t>Study conducted as part of </a:t>
            </a:r>
            <a:r>
              <a:rPr lang="en-US" sz="2100" dirty="0">
                <a:solidFill>
                  <a:schemeClr val="accent1"/>
                </a:solidFill>
              </a:rPr>
              <a:t>UNICEF-ACWADAM programme</a:t>
            </a:r>
            <a:r>
              <a:rPr lang="en-US" sz="2100" dirty="0"/>
              <a:t> on Drinking Water Safety and Security in overexploited watersheds of Maharashtra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1"/>
                </a:solidFill>
              </a:rPr>
              <a:t>17 OE watersheds selected- 111 villages </a:t>
            </a:r>
            <a:r>
              <a:rPr lang="en-US" sz="2100" dirty="0"/>
              <a:t>(11 pilot- 100 scale up) across 3 districts- Pune, Osmanabad and Latur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88178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1FAF-7FFA-214B-8935-7002B15E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218" y="11876"/>
            <a:ext cx="3560029" cy="975552"/>
          </a:xfrm>
        </p:spPr>
        <p:txBody>
          <a:bodyPr>
            <a:normAutofit/>
          </a:bodyPr>
          <a:lstStyle/>
          <a:p>
            <a:r>
              <a:rPr lang="en-US" sz="3600" b="1" dirty="0"/>
              <a:t>Dependency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C15F6-D96A-8D4A-977A-3F4C43412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824" y="1104405"/>
            <a:ext cx="10322854" cy="1531917"/>
          </a:xfrm>
        </p:spPr>
        <p:txBody>
          <a:bodyPr>
            <a:normAutofit/>
          </a:bodyPr>
          <a:lstStyle/>
          <a:p>
            <a:r>
              <a:rPr lang="en-US" sz="2400" dirty="0"/>
              <a:t>Groundwater important for drinking water and agricultural needs </a:t>
            </a:r>
          </a:p>
          <a:p>
            <a:r>
              <a:rPr lang="en-US" sz="2400" dirty="0"/>
              <a:t>Multiple aquifer systems tapped today</a:t>
            </a:r>
          </a:p>
          <a:p>
            <a:r>
              <a:rPr lang="en-US" sz="2400" dirty="0"/>
              <a:t>Dependency shaping sanitation practices</a:t>
            </a:r>
          </a:p>
          <a:p>
            <a:endParaRPr lang="en-US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3F30428-8F08-A54C-9206-D6D76A9697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676929"/>
              </p:ext>
            </p:extLst>
          </p:nvPr>
        </p:nvGraphicFramePr>
        <p:xfrm>
          <a:off x="5581402" y="2847372"/>
          <a:ext cx="6610597" cy="4010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34A4801-0B38-1C4A-B419-CECAA8E82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128231"/>
              </p:ext>
            </p:extLst>
          </p:nvPr>
        </p:nvGraphicFramePr>
        <p:xfrm>
          <a:off x="-1" y="2847372"/>
          <a:ext cx="5581403" cy="401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070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63CC5-D1E9-A043-8450-8C4603EE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91"/>
            <a:ext cx="5717892" cy="922458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Increasing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A92EC-96F4-2D42-928F-AD3CC76F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8" y="1140031"/>
            <a:ext cx="5634766" cy="2216626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chemeClr val="accent1"/>
                </a:solidFill>
              </a:rPr>
              <a:t>Drying up of dug-wells</a:t>
            </a:r>
            <a:r>
              <a:rPr lang="en-US" sz="2000" dirty="0"/>
              <a:t>- poor state of unconfined systems</a:t>
            </a:r>
            <a:endParaRPr lang="en-IN" sz="2000" dirty="0"/>
          </a:p>
          <a:p>
            <a:pPr lvl="0"/>
            <a:r>
              <a:rPr lang="en-US" sz="2000" dirty="0">
                <a:solidFill>
                  <a:schemeClr val="accent1"/>
                </a:solidFill>
              </a:rPr>
              <a:t>Water scarcity a persistent phenomena- </a:t>
            </a:r>
            <a:r>
              <a:rPr lang="en-US" sz="2000" dirty="0"/>
              <a:t>needs longer engagement and solutions</a:t>
            </a:r>
          </a:p>
          <a:p>
            <a:pPr lvl="0"/>
            <a:r>
              <a:rPr lang="en-US" sz="2000" dirty="0">
                <a:solidFill>
                  <a:schemeClr val="accent1"/>
                </a:solidFill>
              </a:rPr>
              <a:t>Intense competition scenario- </a:t>
            </a:r>
            <a:r>
              <a:rPr lang="en-US" sz="2000" dirty="0"/>
              <a:t>multiple sources tapped by individuals, failure of sources</a:t>
            </a:r>
            <a:endParaRPr lang="en-IN" sz="2000" dirty="0"/>
          </a:p>
          <a:p>
            <a:endParaRPr lang="en-US" sz="20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DC4264C-3D0C-B74E-B802-B3BBD08DFF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300226"/>
              </p:ext>
            </p:extLst>
          </p:nvPr>
        </p:nvGraphicFramePr>
        <p:xfrm>
          <a:off x="5717894" y="3447232"/>
          <a:ext cx="6474107" cy="341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F2C4BAC-65F1-4C4D-896E-A075E14D3A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153605"/>
              </p:ext>
            </p:extLst>
          </p:nvPr>
        </p:nvGraphicFramePr>
        <p:xfrm>
          <a:off x="0" y="3447232"/>
          <a:ext cx="5545777" cy="341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A0657B6-3A8E-4546-A42F-80A168E79E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19757"/>
              </p:ext>
            </p:extLst>
          </p:nvPr>
        </p:nvGraphicFramePr>
        <p:xfrm>
          <a:off x="5717894" y="290"/>
          <a:ext cx="6474106" cy="3356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0372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41175-C9E1-2342-A771-B71E71BA0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2" y="-23750"/>
            <a:ext cx="8415384" cy="101831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Changing practice of groundwater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90986-2D4B-D14B-BE33-69EB3C37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90" y="944099"/>
            <a:ext cx="11045003" cy="1799380"/>
          </a:xfrm>
        </p:spPr>
        <p:txBody>
          <a:bodyPr>
            <a:normAutofit/>
          </a:bodyPr>
          <a:lstStyle/>
          <a:p>
            <a:r>
              <a:rPr lang="en-US" sz="2200" dirty="0"/>
              <a:t>Percentage of shared sources more when it comes to dug-wells than bore-wells </a:t>
            </a:r>
          </a:p>
          <a:p>
            <a:r>
              <a:rPr lang="en-US" sz="2200" dirty="0"/>
              <a:t>Cheaper drilling provides for more privatized access </a:t>
            </a:r>
          </a:p>
          <a:p>
            <a:r>
              <a:rPr lang="en-US" sz="2200" dirty="0"/>
              <a:t>Capacity of bore-wells less than dug-wells (so difficult to share)</a:t>
            </a:r>
          </a:p>
          <a:p>
            <a:r>
              <a:rPr lang="en-US" sz="2200" dirty="0"/>
              <a:t>Dug-wells older- shared through hereditary property rights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35F3533-0F84-6C4B-A7BD-185E0A3143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346237"/>
              </p:ext>
            </p:extLst>
          </p:nvPr>
        </p:nvGraphicFramePr>
        <p:xfrm>
          <a:off x="27972" y="2847373"/>
          <a:ext cx="5736220" cy="4010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1266C98-0E6F-3C49-A746-DD2CD875A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0821"/>
              </p:ext>
            </p:extLst>
          </p:nvPr>
        </p:nvGraphicFramePr>
        <p:xfrm>
          <a:off x="5764192" y="2847373"/>
          <a:ext cx="6427808" cy="403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154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7EA80-6A00-8C49-BA9F-7FCB68DDA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81" y="8034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Changing practices of groundwater 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F7D3-D8AF-2344-81FF-C5252F336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226" y="1503206"/>
            <a:ext cx="11471839" cy="1596254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Irrigating Kharif crops through groundwater- rainfall variability </a:t>
            </a:r>
          </a:p>
          <a:p>
            <a:pPr marL="0" lvl="0" indent="0">
              <a:buNone/>
            </a:pPr>
            <a:endParaRPr lang="en-IN" sz="2400" dirty="0"/>
          </a:p>
          <a:p>
            <a:pPr lvl="0"/>
            <a:r>
              <a:rPr lang="en-US" sz="2400" dirty="0"/>
              <a:t>Bore-well to Dug-well water transfers as unconfined aquifer systems deplete; in many areas water transferred to farm ponds</a:t>
            </a:r>
          </a:p>
          <a:p>
            <a:pPr lvl="0"/>
            <a:endParaRPr lang="en-IN" sz="24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DFC6DC0-2297-F64A-9505-6EFEEA8B8F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954309"/>
              </p:ext>
            </p:extLst>
          </p:nvPr>
        </p:nvGraphicFramePr>
        <p:xfrm>
          <a:off x="0" y="3426106"/>
          <a:ext cx="6018835" cy="343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2F258AF-AE87-3A4B-945A-87BAD43CC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457728"/>
              </p:ext>
            </p:extLst>
          </p:nvPr>
        </p:nvGraphicFramePr>
        <p:xfrm>
          <a:off x="6018835" y="3426106"/>
          <a:ext cx="6173165" cy="343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137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5039-A642-F349-A68C-C87055AA4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1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38FAF-EAC8-EF4D-A787-CD47BD277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6" y="1325563"/>
            <a:ext cx="6722412" cy="541090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Response to resource scarcity and climate change?</a:t>
            </a:r>
          </a:p>
          <a:p>
            <a:pPr lvl="1"/>
            <a:r>
              <a:rPr lang="en-US" dirty="0"/>
              <a:t>Do the changing practices of groundwater use indicate response by communities to climate change</a:t>
            </a:r>
          </a:p>
          <a:p>
            <a:pPr lvl="1"/>
            <a:r>
              <a:rPr lang="en-US" dirty="0"/>
              <a:t>Emerging local knowledge about adaptation/mitigation to resource scarcity and climate change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How common are commons today?</a:t>
            </a:r>
          </a:p>
          <a:p>
            <a:pPr lvl="1"/>
            <a:r>
              <a:rPr lang="en-US" dirty="0"/>
              <a:t>Although today multiple aquifers are tapped than ever before, but do they inform equity </a:t>
            </a:r>
          </a:p>
          <a:p>
            <a:pPr lvl="1"/>
            <a:r>
              <a:rPr lang="en-US" dirty="0"/>
              <a:t>How does one define equity in a multiple, overexploited aquifer regime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Does tragedy of commons invoke environmental migration?</a:t>
            </a:r>
          </a:p>
          <a:p>
            <a:pPr lvl="1"/>
            <a:r>
              <a:rPr lang="en-US" dirty="0"/>
              <a:t>Evidences for groundwater scarcity induced migration are sparsely documented</a:t>
            </a:r>
          </a:p>
          <a:p>
            <a:pPr lvl="1"/>
            <a:r>
              <a:rPr lang="en-US" dirty="0"/>
              <a:t>How does overexploitation of a common pool resource like groundwater shape larger decisions like migration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E32A8-E9ED-1B4F-A631-EDFC21F18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798" y="1765871"/>
            <a:ext cx="5157072" cy="386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6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6979-E0AD-9A43-A812-08A60FF01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900" y="98907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Conclusion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F074C4-7F65-6A4A-AC3B-655564C804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1460" y="3466572"/>
            <a:ext cx="4520540" cy="339142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003E51-B293-B145-80D3-96599D783BB2}"/>
              </a:ext>
            </a:extLst>
          </p:cNvPr>
          <p:cNvSpPr txBox="1"/>
          <p:nvPr/>
        </p:nvSpPr>
        <p:spPr>
          <a:xfrm>
            <a:off x="483243" y="1279187"/>
            <a:ext cx="517388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larger pool of research and action on CPR focuses on conservation and sustainability of the resource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to integrate key knowledge themes linked to practices of access, use, distribution of CPR and how resource characteristics shape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to understand intense groundwater use for agriculture while planning </a:t>
            </a:r>
            <a:r>
              <a:rPr lang="en-US" sz="2000" i="1" dirty="0" err="1"/>
              <a:t>Har</a:t>
            </a:r>
            <a:r>
              <a:rPr lang="en-US" sz="2000" i="1" dirty="0"/>
              <a:t> </a:t>
            </a:r>
            <a:r>
              <a:rPr lang="en-US" sz="2000" i="1" dirty="0" err="1"/>
              <a:t>Ghar</a:t>
            </a:r>
            <a:r>
              <a:rPr lang="en-US" sz="2000" i="1" dirty="0"/>
              <a:t> Jal</a:t>
            </a:r>
            <a:r>
              <a:rPr lang="en-US" sz="2000" dirty="0"/>
              <a:t>, since 85 percent sources today are groundwater based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to move beyond drip/sprinkler discussion for demand side management on groundwater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0DD740-C5EE-4543-BB17-29B0C8654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2700" y="0"/>
            <a:ext cx="4520540" cy="339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9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4252</TotalTime>
  <Words>602</Words>
  <Application>Microsoft Macintosh PowerPoint</Application>
  <PresentationFormat>Widescreen</PresentationFormat>
  <Paragraphs>96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Dependencies, vulnerabilities and changing practices of groundwater access and use:   some lessons from Maharashtra </vt:lpstr>
      <vt:lpstr>Context </vt:lpstr>
      <vt:lpstr>Study - methodology</vt:lpstr>
      <vt:lpstr>Dependency </vt:lpstr>
      <vt:lpstr>Increasing vulnerability</vt:lpstr>
      <vt:lpstr>Changing practice of groundwater access</vt:lpstr>
      <vt:lpstr>Changing practices of groundwater use </vt:lpstr>
      <vt:lpstr>Discussion</vt:lpstr>
      <vt:lpstr>Conclusion 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Dependencies, vulnerabilities and changing practices of groundwater access and use for agriculture:  some lessons from Maharashtra </dc:title>
  <dc:creator>dhaval joshi</dc:creator>
  <cp:lastModifiedBy>dhaval joshi</cp:lastModifiedBy>
  <cp:revision>17</cp:revision>
  <dcterms:created xsi:type="dcterms:W3CDTF">2019-11-01T06:13:37Z</dcterms:created>
  <dcterms:modified xsi:type="dcterms:W3CDTF">2019-11-07T02:51:45Z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326123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D8.0.4</vt:lpwstr>
  </property>
</Properties>
</file>