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sldIdLst>
    <p:sldId id="256" r:id="rId2"/>
    <p:sldId id="257" r:id="rId3"/>
    <p:sldId id="258" r:id="rId4"/>
    <p:sldId id="281" r:id="rId5"/>
    <p:sldId id="260" r:id="rId6"/>
    <p:sldId id="266" r:id="rId7"/>
    <p:sldId id="262" r:id="rId8"/>
    <p:sldId id="263" r:id="rId9"/>
    <p:sldId id="261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16667-DB18-493B-9556-2C9DABD9A9AA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9B6F034D-12C7-4EB1-B8F8-DC3BFE0480C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400" dirty="0"/>
            <a:t>Orientation with community federation and village institution</a:t>
          </a:r>
        </a:p>
      </dgm:t>
    </dgm:pt>
    <dgm:pt modelId="{94E8F5C3-FE8A-4CD1-AAC2-E55125B9FAC0}" type="parTrans" cxnId="{D2539C1F-9AAA-4F51-94D8-B8B4C3033BA1}">
      <dgm:prSet/>
      <dgm:spPr/>
      <dgm:t>
        <a:bodyPr/>
        <a:lstStyle/>
        <a:p>
          <a:endParaRPr lang="en-IN" sz="2400"/>
        </a:p>
      </dgm:t>
    </dgm:pt>
    <dgm:pt modelId="{25472412-B8E3-48EB-B844-3B9C1913C89B}" type="sibTrans" cxnId="{D2539C1F-9AAA-4F51-94D8-B8B4C3033BA1}">
      <dgm:prSet custT="1"/>
      <dgm:spPr/>
      <dgm:t>
        <a:bodyPr/>
        <a:lstStyle/>
        <a:p>
          <a:endParaRPr lang="en-IN" sz="3600"/>
        </a:p>
      </dgm:t>
    </dgm:pt>
    <dgm:pt modelId="{BCE1957D-9D34-44B4-97A2-CF4D49E7C7F5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400" dirty="0"/>
            <a:t>Initial community meeting</a:t>
          </a:r>
        </a:p>
      </dgm:t>
    </dgm:pt>
    <dgm:pt modelId="{CDB113E4-93EC-42C4-BE61-8E84B6A1D224}" type="parTrans" cxnId="{C56B0FF5-655F-4CE5-9228-EF4693421AC1}">
      <dgm:prSet/>
      <dgm:spPr/>
      <dgm:t>
        <a:bodyPr/>
        <a:lstStyle/>
        <a:p>
          <a:endParaRPr lang="en-IN" sz="2400"/>
        </a:p>
      </dgm:t>
    </dgm:pt>
    <dgm:pt modelId="{7185744B-D932-4CCE-8046-9C2AE1F6E913}" type="sibTrans" cxnId="{C56B0FF5-655F-4CE5-9228-EF4693421AC1}">
      <dgm:prSet custT="1"/>
      <dgm:spPr/>
      <dgm:t>
        <a:bodyPr/>
        <a:lstStyle/>
        <a:p>
          <a:endParaRPr lang="en-IN" sz="3600"/>
        </a:p>
      </dgm:t>
    </dgm:pt>
    <dgm:pt modelId="{5B200335-0BA7-4A2C-A043-511868E3F66E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400" dirty="0"/>
            <a:t>Transact walk</a:t>
          </a:r>
        </a:p>
      </dgm:t>
    </dgm:pt>
    <dgm:pt modelId="{8A54F74E-BB2C-445C-AD13-72973C082C72}" type="parTrans" cxnId="{ED38D783-8D07-49B2-9414-B8427BEA99F8}">
      <dgm:prSet/>
      <dgm:spPr/>
      <dgm:t>
        <a:bodyPr/>
        <a:lstStyle/>
        <a:p>
          <a:endParaRPr lang="en-IN" sz="2400"/>
        </a:p>
      </dgm:t>
    </dgm:pt>
    <dgm:pt modelId="{760077E1-26A2-4519-9695-A0C8880D7E5B}" type="sibTrans" cxnId="{ED38D783-8D07-49B2-9414-B8427BEA99F8}">
      <dgm:prSet custT="1"/>
      <dgm:spPr/>
      <dgm:t>
        <a:bodyPr/>
        <a:lstStyle/>
        <a:p>
          <a:endParaRPr lang="en-IN" sz="3600"/>
        </a:p>
      </dgm:t>
    </dgm:pt>
    <dgm:pt modelId="{5E627C63-4C9F-4C36-89D9-40358230FF3E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000" dirty="0"/>
            <a:t>Facilitating ownership of the research process and outcomes </a:t>
          </a:r>
        </a:p>
      </dgm:t>
    </dgm:pt>
    <dgm:pt modelId="{6F1675FE-6F49-433C-9374-E88304A070C8}" type="parTrans" cxnId="{AF1C9D06-BB2F-4F06-AF12-281E036D28AD}">
      <dgm:prSet/>
      <dgm:spPr/>
      <dgm:t>
        <a:bodyPr/>
        <a:lstStyle/>
        <a:p>
          <a:endParaRPr lang="en-IN" sz="2400"/>
        </a:p>
      </dgm:t>
    </dgm:pt>
    <dgm:pt modelId="{4650E97F-261D-41E7-87B0-8B9E0933C360}" type="sibTrans" cxnId="{AF1C9D06-BB2F-4F06-AF12-281E036D28AD}">
      <dgm:prSet/>
      <dgm:spPr/>
      <dgm:t>
        <a:bodyPr/>
        <a:lstStyle/>
        <a:p>
          <a:endParaRPr lang="en-IN" sz="2400"/>
        </a:p>
      </dgm:t>
    </dgm:pt>
    <dgm:pt modelId="{084792B9-4FEF-43EE-A712-DC773ECF7B05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000" baseline="0" dirty="0"/>
            <a:t>Sharing the objective with community and resource mapping</a:t>
          </a:r>
        </a:p>
      </dgm:t>
    </dgm:pt>
    <dgm:pt modelId="{B076C11C-00B9-468D-90A3-14F43E7482C5}" type="parTrans" cxnId="{CD7F2FC5-7932-4B5E-B4B9-FDF56AE6376A}">
      <dgm:prSet/>
      <dgm:spPr/>
      <dgm:t>
        <a:bodyPr/>
        <a:lstStyle/>
        <a:p>
          <a:endParaRPr lang="en-IN" sz="2400"/>
        </a:p>
      </dgm:t>
    </dgm:pt>
    <dgm:pt modelId="{6F22A3A2-1EAB-4505-BBE4-899CFEAFB7D3}" type="sibTrans" cxnId="{CD7F2FC5-7932-4B5E-B4B9-FDF56AE6376A}">
      <dgm:prSet/>
      <dgm:spPr/>
      <dgm:t>
        <a:bodyPr/>
        <a:lstStyle/>
        <a:p>
          <a:endParaRPr lang="en-IN" sz="2400"/>
        </a:p>
      </dgm:t>
    </dgm:pt>
    <dgm:pt modelId="{9668B4F3-C8D9-4E70-B4DC-0235A4EFD0E1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400" dirty="0"/>
            <a:t>Hamlet level FDGs</a:t>
          </a:r>
        </a:p>
      </dgm:t>
    </dgm:pt>
    <dgm:pt modelId="{C81E4884-8D23-4EF6-8980-7FB15A257D95}" type="parTrans" cxnId="{D3814EAB-002C-44C9-9FAD-AED262F3B83E}">
      <dgm:prSet/>
      <dgm:spPr/>
      <dgm:t>
        <a:bodyPr/>
        <a:lstStyle/>
        <a:p>
          <a:endParaRPr lang="en-IN" sz="2400"/>
        </a:p>
      </dgm:t>
    </dgm:pt>
    <dgm:pt modelId="{FE1741FD-D497-4215-AEC4-C37433998095}" type="sibTrans" cxnId="{D3814EAB-002C-44C9-9FAD-AED262F3B83E}">
      <dgm:prSet custT="1"/>
      <dgm:spPr/>
      <dgm:t>
        <a:bodyPr/>
        <a:lstStyle/>
        <a:p>
          <a:endParaRPr lang="en-IN" sz="3600"/>
        </a:p>
      </dgm:t>
    </dgm:pt>
    <dgm:pt modelId="{2A71532E-CAF7-4F2F-8878-E4AF564A0205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000" dirty="0"/>
            <a:t>Collecting information on usage/management/ownership of resources as well as changes over time</a:t>
          </a:r>
        </a:p>
      </dgm:t>
    </dgm:pt>
    <dgm:pt modelId="{C966F680-D3E0-44F8-8AC8-1C2BE6037693}" type="parTrans" cxnId="{CEA6E19D-0654-4E8F-9F7E-99253AB1ECD7}">
      <dgm:prSet/>
      <dgm:spPr/>
      <dgm:t>
        <a:bodyPr/>
        <a:lstStyle/>
        <a:p>
          <a:endParaRPr lang="en-IN" sz="2400"/>
        </a:p>
      </dgm:t>
    </dgm:pt>
    <dgm:pt modelId="{1E7257D9-24E2-40F3-9A53-4457A1939B61}" type="sibTrans" cxnId="{CEA6E19D-0654-4E8F-9F7E-99253AB1ECD7}">
      <dgm:prSet/>
      <dgm:spPr/>
      <dgm:t>
        <a:bodyPr/>
        <a:lstStyle/>
        <a:p>
          <a:endParaRPr lang="en-IN" sz="2400"/>
        </a:p>
      </dgm:t>
    </dgm:pt>
    <dgm:pt modelId="{F8CBC5C5-439B-48EB-AF14-D9720873E23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000" dirty="0"/>
            <a:t>GPS tagging of identified resources </a:t>
          </a:r>
        </a:p>
      </dgm:t>
    </dgm:pt>
    <dgm:pt modelId="{87805B7D-AFF6-4C21-AB12-BF37674C77AA}" type="parTrans" cxnId="{2E2817A8-156E-4957-B975-6964B10AD6F0}">
      <dgm:prSet/>
      <dgm:spPr/>
      <dgm:t>
        <a:bodyPr/>
        <a:lstStyle/>
        <a:p>
          <a:endParaRPr lang="en-IN" sz="2400"/>
        </a:p>
      </dgm:t>
    </dgm:pt>
    <dgm:pt modelId="{B0512623-89CD-44AF-AD8A-1CE3277C4BC3}" type="sibTrans" cxnId="{2E2817A8-156E-4957-B975-6964B10AD6F0}">
      <dgm:prSet/>
      <dgm:spPr/>
      <dgm:t>
        <a:bodyPr/>
        <a:lstStyle/>
        <a:p>
          <a:endParaRPr lang="en-IN" sz="2400"/>
        </a:p>
      </dgm:t>
    </dgm:pt>
    <dgm:pt modelId="{744B9863-B024-4ACD-8AF9-A3616E52768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000" dirty="0"/>
            <a:t>Preparing map on Google Earth</a:t>
          </a:r>
        </a:p>
      </dgm:t>
    </dgm:pt>
    <dgm:pt modelId="{85043052-EDD7-4A5D-BC23-D7EC79ADF03D}" type="parTrans" cxnId="{C7FF69CF-18A3-4DD9-B02D-43711CB03DBC}">
      <dgm:prSet/>
      <dgm:spPr/>
      <dgm:t>
        <a:bodyPr/>
        <a:lstStyle/>
        <a:p>
          <a:endParaRPr lang="en-IN" sz="2400"/>
        </a:p>
      </dgm:t>
    </dgm:pt>
    <dgm:pt modelId="{67A236B8-892F-4509-8D6A-D0DCEDAAD6B6}" type="sibTrans" cxnId="{C7FF69CF-18A3-4DD9-B02D-43711CB03DBC}">
      <dgm:prSet/>
      <dgm:spPr/>
      <dgm:t>
        <a:bodyPr/>
        <a:lstStyle/>
        <a:p>
          <a:endParaRPr lang="en-IN" sz="2400"/>
        </a:p>
      </dgm:t>
    </dgm:pt>
    <dgm:pt modelId="{B7B3E55D-374F-4117-8E81-B780CC0F6752}">
      <dgm:prSet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IN" sz="2400" dirty="0"/>
            <a:t>Village level meeting for validation</a:t>
          </a:r>
        </a:p>
      </dgm:t>
    </dgm:pt>
    <dgm:pt modelId="{D130735A-33A2-4846-8FE5-159C64F79FBA}" type="parTrans" cxnId="{E553BEC6-E3E4-408F-9D8B-FCFE02DE902F}">
      <dgm:prSet/>
      <dgm:spPr/>
      <dgm:t>
        <a:bodyPr/>
        <a:lstStyle/>
        <a:p>
          <a:endParaRPr lang="en-IN" sz="2400"/>
        </a:p>
      </dgm:t>
    </dgm:pt>
    <dgm:pt modelId="{D99A5A94-135B-4E76-A27B-E06BAE8DF7B5}" type="sibTrans" cxnId="{E553BEC6-E3E4-408F-9D8B-FCFE02DE902F}">
      <dgm:prSet/>
      <dgm:spPr/>
      <dgm:t>
        <a:bodyPr/>
        <a:lstStyle/>
        <a:p>
          <a:endParaRPr lang="en-IN" sz="2400"/>
        </a:p>
      </dgm:t>
    </dgm:pt>
    <dgm:pt modelId="{AC8C088F-AF27-4261-81FA-4BF9E8A26022}">
      <dgm:prSet custT="1"/>
      <dgm:spPr>
        <a:solidFill>
          <a:schemeClr val="accent1"/>
        </a:solidFill>
      </dgm:spPr>
      <dgm:t>
        <a:bodyPr/>
        <a:lstStyle/>
        <a:p>
          <a:pPr>
            <a:lnSpc>
              <a:spcPct val="90000"/>
            </a:lnSpc>
          </a:pPr>
          <a:r>
            <a:rPr lang="en-IN" sz="2000" dirty="0"/>
            <a:t>Validating the information with community</a:t>
          </a:r>
        </a:p>
      </dgm:t>
    </dgm:pt>
    <dgm:pt modelId="{4D3EDA5B-CF3B-4275-8F0A-C787BD4FAB89}" type="parTrans" cxnId="{F9CEF8D1-58D3-4071-8C42-83D5D5580A7A}">
      <dgm:prSet/>
      <dgm:spPr/>
      <dgm:t>
        <a:bodyPr/>
        <a:lstStyle/>
        <a:p>
          <a:endParaRPr lang="en-IN" sz="2400"/>
        </a:p>
      </dgm:t>
    </dgm:pt>
    <dgm:pt modelId="{D1988B54-CCD1-4134-BDE6-FB38A6BBDD0B}" type="sibTrans" cxnId="{F9CEF8D1-58D3-4071-8C42-83D5D5580A7A}">
      <dgm:prSet/>
      <dgm:spPr/>
      <dgm:t>
        <a:bodyPr/>
        <a:lstStyle/>
        <a:p>
          <a:endParaRPr lang="en-IN" sz="2400"/>
        </a:p>
      </dgm:t>
    </dgm:pt>
    <dgm:pt modelId="{6038E1BD-B00B-45EE-80F9-390DD4BC3AEC}">
      <dgm:prSet custT="1"/>
      <dgm:spPr>
        <a:solidFill>
          <a:schemeClr val="accent1"/>
        </a:solidFill>
      </dgm:spPr>
      <dgm:t>
        <a:bodyPr/>
        <a:lstStyle/>
        <a:p>
          <a:pPr>
            <a:lnSpc>
              <a:spcPct val="90000"/>
            </a:lnSpc>
          </a:pPr>
          <a:r>
            <a:rPr lang="en-IN" sz="2000" dirty="0"/>
            <a:t>Handing over the PCR to the community</a:t>
          </a:r>
        </a:p>
      </dgm:t>
    </dgm:pt>
    <dgm:pt modelId="{BE9E86E0-8C8B-4CF6-82E5-6BAC17813406}" type="parTrans" cxnId="{9CEED929-9BF1-40A8-95B5-CDB4C2A3DD7E}">
      <dgm:prSet/>
      <dgm:spPr/>
      <dgm:t>
        <a:bodyPr/>
        <a:lstStyle/>
        <a:p>
          <a:endParaRPr lang="en-IN" sz="2400"/>
        </a:p>
      </dgm:t>
    </dgm:pt>
    <dgm:pt modelId="{5CAE16A7-A435-4C57-9533-17F58B5E7F28}" type="sibTrans" cxnId="{9CEED929-9BF1-40A8-95B5-CDB4C2A3DD7E}">
      <dgm:prSet/>
      <dgm:spPr/>
      <dgm:t>
        <a:bodyPr/>
        <a:lstStyle/>
        <a:p>
          <a:endParaRPr lang="en-IN" sz="2400"/>
        </a:p>
      </dgm:t>
    </dgm:pt>
    <dgm:pt modelId="{EB3D41D5-ADE0-4C64-A031-DE767D5F78A8}" type="pres">
      <dgm:prSet presAssocID="{9B716667-DB18-493B-9556-2C9DABD9A9AA}" presName="outerComposite" presStyleCnt="0">
        <dgm:presLayoutVars>
          <dgm:chMax val="5"/>
          <dgm:dir/>
          <dgm:resizeHandles val="exact"/>
        </dgm:presLayoutVars>
      </dgm:prSet>
      <dgm:spPr/>
    </dgm:pt>
    <dgm:pt modelId="{659C1A05-6BA1-4430-8875-41894198E023}" type="pres">
      <dgm:prSet presAssocID="{9B716667-DB18-493B-9556-2C9DABD9A9AA}" presName="dummyMaxCanvas" presStyleCnt="0">
        <dgm:presLayoutVars/>
      </dgm:prSet>
      <dgm:spPr/>
    </dgm:pt>
    <dgm:pt modelId="{74C45CC3-2E3B-4A8D-98B2-F61F0D894220}" type="pres">
      <dgm:prSet presAssocID="{9B716667-DB18-493B-9556-2C9DABD9A9AA}" presName="FiveNodes_1" presStyleLbl="node1" presStyleIdx="0" presStyleCnt="5" custScaleY="114724" custLinFactNeighborX="359">
        <dgm:presLayoutVars>
          <dgm:bulletEnabled val="1"/>
        </dgm:presLayoutVars>
      </dgm:prSet>
      <dgm:spPr/>
    </dgm:pt>
    <dgm:pt modelId="{BC3EED84-FB4D-4223-AB36-A78E53BB06F9}" type="pres">
      <dgm:prSet presAssocID="{9B716667-DB18-493B-9556-2C9DABD9A9AA}" presName="FiveNodes_2" presStyleLbl="node1" presStyleIdx="1" presStyleCnt="5">
        <dgm:presLayoutVars>
          <dgm:bulletEnabled val="1"/>
        </dgm:presLayoutVars>
      </dgm:prSet>
      <dgm:spPr/>
    </dgm:pt>
    <dgm:pt modelId="{C1AF621B-7285-44B7-A4DB-9BA62B103613}" type="pres">
      <dgm:prSet presAssocID="{9B716667-DB18-493B-9556-2C9DABD9A9AA}" presName="FiveNodes_3" presStyleLbl="node1" presStyleIdx="2" presStyleCnt="5" custScaleY="112474">
        <dgm:presLayoutVars>
          <dgm:bulletEnabled val="1"/>
        </dgm:presLayoutVars>
      </dgm:prSet>
      <dgm:spPr/>
    </dgm:pt>
    <dgm:pt modelId="{9176CA81-CDDE-4E8E-8B66-1D62E0A35FE9}" type="pres">
      <dgm:prSet presAssocID="{9B716667-DB18-493B-9556-2C9DABD9A9AA}" presName="FiveNodes_4" presStyleLbl="node1" presStyleIdx="3" presStyleCnt="5">
        <dgm:presLayoutVars>
          <dgm:bulletEnabled val="1"/>
        </dgm:presLayoutVars>
      </dgm:prSet>
      <dgm:spPr/>
    </dgm:pt>
    <dgm:pt modelId="{C0AB25F7-8B6A-4775-AB4B-F1F2597C77BF}" type="pres">
      <dgm:prSet presAssocID="{9B716667-DB18-493B-9556-2C9DABD9A9AA}" presName="FiveNodes_5" presStyleLbl="node1" presStyleIdx="4" presStyleCnt="5">
        <dgm:presLayoutVars>
          <dgm:bulletEnabled val="1"/>
        </dgm:presLayoutVars>
      </dgm:prSet>
      <dgm:spPr/>
    </dgm:pt>
    <dgm:pt modelId="{FF412C25-06E9-4074-A448-A5230F0F1A87}" type="pres">
      <dgm:prSet presAssocID="{9B716667-DB18-493B-9556-2C9DABD9A9AA}" presName="FiveConn_1-2" presStyleLbl="fgAccFollowNode1" presStyleIdx="0" presStyleCnt="4">
        <dgm:presLayoutVars>
          <dgm:bulletEnabled val="1"/>
        </dgm:presLayoutVars>
      </dgm:prSet>
      <dgm:spPr/>
    </dgm:pt>
    <dgm:pt modelId="{2B95A0F0-1106-4BD0-A106-16D21FA5B379}" type="pres">
      <dgm:prSet presAssocID="{9B716667-DB18-493B-9556-2C9DABD9A9AA}" presName="FiveConn_2-3" presStyleLbl="fgAccFollowNode1" presStyleIdx="1" presStyleCnt="4">
        <dgm:presLayoutVars>
          <dgm:bulletEnabled val="1"/>
        </dgm:presLayoutVars>
      </dgm:prSet>
      <dgm:spPr/>
    </dgm:pt>
    <dgm:pt modelId="{46ABA85E-BF73-49C6-B8D4-BC7B47E8E6F2}" type="pres">
      <dgm:prSet presAssocID="{9B716667-DB18-493B-9556-2C9DABD9A9AA}" presName="FiveConn_3-4" presStyleLbl="fgAccFollowNode1" presStyleIdx="2" presStyleCnt="4">
        <dgm:presLayoutVars>
          <dgm:bulletEnabled val="1"/>
        </dgm:presLayoutVars>
      </dgm:prSet>
      <dgm:spPr/>
    </dgm:pt>
    <dgm:pt modelId="{01C0789E-5D14-4546-BA3C-56F3DEB80AD1}" type="pres">
      <dgm:prSet presAssocID="{9B716667-DB18-493B-9556-2C9DABD9A9AA}" presName="FiveConn_4-5" presStyleLbl="fgAccFollowNode1" presStyleIdx="3" presStyleCnt="4">
        <dgm:presLayoutVars>
          <dgm:bulletEnabled val="1"/>
        </dgm:presLayoutVars>
      </dgm:prSet>
      <dgm:spPr/>
    </dgm:pt>
    <dgm:pt modelId="{055669EE-1C67-48FF-AB41-64FD0B5FC10E}" type="pres">
      <dgm:prSet presAssocID="{9B716667-DB18-493B-9556-2C9DABD9A9AA}" presName="FiveNodes_1_text" presStyleLbl="node1" presStyleIdx="4" presStyleCnt="5">
        <dgm:presLayoutVars>
          <dgm:bulletEnabled val="1"/>
        </dgm:presLayoutVars>
      </dgm:prSet>
      <dgm:spPr/>
    </dgm:pt>
    <dgm:pt modelId="{45606399-A17F-48D3-B422-1583D4C07659}" type="pres">
      <dgm:prSet presAssocID="{9B716667-DB18-493B-9556-2C9DABD9A9AA}" presName="FiveNodes_2_text" presStyleLbl="node1" presStyleIdx="4" presStyleCnt="5">
        <dgm:presLayoutVars>
          <dgm:bulletEnabled val="1"/>
        </dgm:presLayoutVars>
      </dgm:prSet>
      <dgm:spPr/>
    </dgm:pt>
    <dgm:pt modelId="{27E6E9C3-000A-418E-AB6C-167AC00C65C0}" type="pres">
      <dgm:prSet presAssocID="{9B716667-DB18-493B-9556-2C9DABD9A9AA}" presName="FiveNodes_3_text" presStyleLbl="node1" presStyleIdx="4" presStyleCnt="5">
        <dgm:presLayoutVars>
          <dgm:bulletEnabled val="1"/>
        </dgm:presLayoutVars>
      </dgm:prSet>
      <dgm:spPr/>
    </dgm:pt>
    <dgm:pt modelId="{EC16A9DC-1A05-4F75-94E1-A45C9B65ED1A}" type="pres">
      <dgm:prSet presAssocID="{9B716667-DB18-493B-9556-2C9DABD9A9AA}" presName="FiveNodes_4_text" presStyleLbl="node1" presStyleIdx="4" presStyleCnt="5">
        <dgm:presLayoutVars>
          <dgm:bulletEnabled val="1"/>
        </dgm:presLayoutVars>
      </dgm:prSet>
      <dgm:spPr/>
    </dgm:pt>
    <dgm:pt modelId="{02A19FF8-E20A-4A4E-8D7B-4A45F9A01223}" type="pres">
      <dgm:prSet presAssocID="{9B716667-DB18-493B-9556-2C9DABD9A9A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E800704-9F6D-479F-AB37-7CDEEF491DA7}" type="presOf" srcId="{084792B9-4FEF-43EE-A712-DC773ECF7B05}" destId="{45606399-A17F-48D3-B422-1583D4C07659}" srcOrd="1" destOrd="1" presId="urn:microsoft.com/office/officeart/2005/8/layout/vProcess5"/>
    <dgm:cxn modelId="{87250804-5109-4359-B623-528A692C8311}" type="presOf" srcId="{9B716667-DB18-493B-9556-2C9DABD9A9AA}" destId="{EB3D41D5-ADE0-4C64-A031-DE767D5F78A8}" srcOrd="0" destOrd="0" presId="urn:microsoft.com/office/officeart/2005/8/layout/vProcess5"/>
    <dgm:cxn modelId="{AF1C9D06-BB2F-4F06-AF12-281E036D28AD}" srcId="{9B6F034D-12C7-4EB1-B8F8-DC3BFE0480C0}" destId="{5E627C63-4C9F-4C36-89D9-40358230FF3E}" srcOrd="0" destOrd="0" parTransId="{6F1675FE-6F49-433C-9374-E88304A070C8}" sibTransId="{4650E97F-261D-41E7-87B0-8B9E0933C360}"/>
    <dgm:cxn modelId="{9757A709-814E-40D9-969E-72CD21C82000}" type="presOf" srcId="{2A71532E-CAF7-4F2F-8878-E4AF564A0205}" destId="{C1AF621B-7285-44B7-A4DB-9BA62B103613}" srcOrd="0" destOrd="1" presId="urn:microsoft.com/office/officeart/2005/8/layout/vProcess5"/>
    <dgm:cxn modelId="{17400C14-1932-441A-9BBF-906198A6CC33}" type="presOf" srcId="{AC8C088F-AF27-4261-81FA-4BF9E8A26022}" destId="{C0AB25F7-8B6A-4775-AB4B-F1F2597C77BF}" srcOrd="0" destOrd="1" presId="urn:microsoft.com/office/officeart/2005/8/layout/vProcess5"/>
    <dgm:cxn modelId="{D2539C1F-9AAA-4F51-94D8-B8B4C3033BA1}" srcId="{9B716667-DB18-493B-9556-2C9DABD9A9AA}" destId="{9B6F034D-12C7-4EB1-B8F8-DC3BFE0480C0}" srcOrd="0" destOrd="0" parTransId="{94E8F5C3-FE8A-4CD1-AAC2-E55125B9FAC0}" sibTransId="{25472412-B8E3-48EB-B844-3B9C1913C89B}"/>
    <dgm:cxn modelId="{EE9D1D24-D78D-4EEB-9570-91AB1837142A}" type="presOf" srcId="{744B9863-B024-4ACD-8AF9-A3616E527689}" destId="{EC16A9DC-1A05-4F75-94E1-A45C9B65ED1A}" srcOrd="1" destOrd="2" presId="urn:microsoft.com/office/officeart/2005/8/layout/vProcess5"/>
    <dgm:cxn modelId="{9CEED929-9BF1-40A8-95B5-CDB4C2A3DD7E}" srcId="{B7B3E55D-374F-4117-8E81-B780CC0F6752}" destId="{6038E1BD-B00B-45EE-80F9-390DD4BC3AEC}" srcOrd="1" destOrd="0" parTransId="{BE9E86E0-8C8B-4CF6-82E5-6BAC17813406}" sibTransId="{5CAE16A7-A435-4C57-9533-17F58B5E7F28}"/>
    <dgm:cxn modelId="{43A47E30-9DDF-4C12-BC06-4F0D79AC3B08}" type="presOf" srcId="{F8CBC5C5-439B-48EB-AF14-D9720873E23C}" destId="{EC16A9DC-1A05-4F75-94E1-A45C9B65ED1A}" srcOrd="1" destOrd="1" presId="urn:microsoft.com/office/officeart/2005/8/layout/vProcess5"/>
    <dgm:cxn modelId="{1879A637-9DF9-47B6-ABA5-12237A2A178A}" type="presOf" srcId="{9668B4F3-C8D9-4E70-B4DC-0235A4EFD0E1}" destId="{27E6E9C3-000A-418E-AB6C-167AC00C65C0}" srcOrd="1" destOrd="0" presId="urn:microsoft.com/office/officeart/2005/8/layout/vProcess5"/>
    <dgm:cxn modelId="{3D1B963B-735C-44E4-8EB3-2E1817C96D9E}" type="presOf" srcId="{B7B3E55D-374F-4117-8E81-B780CC0F6752}" destId="{02A19FF8-E20A-4A4E-8D7B-4A45F9A01223}" srcOrd="1" destOrd="0" presId="urn:microsoft.com/office/officeart/2005/8/layout/vProcess5"/>
    <dgm:cxn modelId="{5A8B9362-48CF-475E-AA06-63F9EEBA4582}" type="presOf" srcId="{760077E1-26A2-4519-9695-A0C8880D7E5B}" destId="{01C0789E-5D14-4546-BA3C-56F3DEB80AD1}" srcOrd="0" destOrd="0" presId="urn:microsoft.com/office/officeart/2005/8/layout/vProcess5"/>
    <dgm:cxn modelId="{9AC5F163-52E2-41B1-B28B-8DC5BEDB2B36}" type="presOf" srcId="{744B9863-B024-4ACD-8AF9-A3616E527689}" destId="{9176CA81-CDDE-4E8E-8B66-1D62E0A35FE9}" srcOrd="0" destOrd="2" presId="urn:microsoft.com/office/officeart/2005/8/layout/vProcess5"/>
    <dgm:cxn modelId="{917D4268-A95D-4949-A748-6DAAAF366A23}" type="presOf" srcId="{BCE1957D-9D34-44B4-97A2-CF4D49E7C7F5}" destId="{45606399-A17F-48D3-B422-1583D4C07659}" srcOrd="1" destOrd="0" presId="urn:microsoft.com/office/officeart/2005/8/layout/vProcess5"/>
    <dgm:cxn modelId="{12E2A349-3F9A-4308-A213-6994438262F5}" type="presOf" srcId="{FE1741FD-D497-4215-AEC4-C37433998095}" destId="{46ABA85E-BF73-49C6-B8D4-BC7B47E8E6F2}" srcOrd="0" destOrd="0" presId="urn:microsoft.com/office/officeart/2005/8/layout/vProcess5"/>
    <dgm:cxn modelId="{7E56A078-D8B4-4F26-8DC3-7903BD1A6AB8}" type="presOf" srcId="{9668B4F3-C8D9-4E70-B4DC-0235A4EFD0E1}" destId="{C1AF621B-7285-44B7-A4DB-9BA62B103613}" srcOrd="0" destOrd="0" presId="urn:microsoft.com/office/officeart/2005/8/layout/vProcess5"/>
    <dgm:cxn modelId="{25EEF37B-F4A4-447F-B7B6-765885F1F0C9}" type="presOf" srcId="{5B200335-0BA7-4A2C-A043-511868E3F66E}" destId="{9176CA81-CDDE-4E8E-8B66-1D62E0A35FE9}" srcOrd="0" destOrd="0" presId="urn:microsoft.com/office/officeart/2005/8/layout/vProcess5"/>
    <dgm:cxn modelId="{ED38D783-8D07-49B2-9414-B8427BEA99F8}" srcId="{9B716667-DB18-493B-9556-2C9DABD9A9AA}" destId="{5B200335-0BA7-4A2C-A043-511868E3F66E}" srcOrd="3" destOrd="0" parTransId="{8A54F74E-BB2C-445C-AD13-72973C082C72}" sibTransId="{760077E1-26A2-4519-9695-A0C8880D7E5B}"/>
    <dgm:cxn modelId="{33F4E286-A173-47A2-99BC-B84E60F03ADA}" type="presOf" srcId="{6038E1BD-B00B-45EE-80F9-390DD4BC3AEC}" destId="{C0AB25F7-8B6A-4775-AB4B-F1F2597C77BF}" srcOrd="0" destOrd="2" presId="urn:microsoft.com/office/officeart/2005/8/layout/vProcess5"/>
    <dgm:cxn modelId="{AF53BB87-D2A8-4584-9B76-C0F9B0980619}" type="presOf" srcId="{9B6F034D-12C7-4EB1-B8F8-DC3BFE0480C0}" destId="{055669EE-1C67-48FF-AB41-64FD0B5FC10E}" srcOrd="1" destOrd="0" presId="urn:microsoft.com/office/officeart/2005/8/layout/vProcess5"/>
    <dgm:cxn modelId="{4863BD94-EFF9-4049-BDFA-04BBC9880AF5}" type="presOf" srcId="{B7B3E55D-374F-4117-8E81-B780CC0F6752}" destId="{C0AB25F7-8B6A-4775-AB4B-F1F2597C77BF}" srcOrd="0" destOrd="0" presId="urn:microsoft.com/office/officeart/2005/8/layout/vProcess5"/>
    <dgm:cxn modelId="{0181D894-B6D0-48EB-B1E4-9750642ADEB2}" type="presOf" srcId="{BCE1957D-9D34-44B4-97A2-CF4D49E7C7F5}" destId="{BC3EED84-FB4D-4223-AB36-A78E53BB06F9}" srcOrd="0" destOrd="0" presId="urn:microsoft.com/office/officeart/2005/8/layout/vProcess5"/>
    <dgm:cxn modelId="{CEA6E19D-0654-4E8F-9F7E-99253AB1ECD7}" srcId="{9668B4F3-C8D9-4E70-B4DC-0235A4EFD0E1}" destId="{2A71532E-CAF7-4F2F-8878-E4AF564A0205}" srcOrd="0" destOrd="0" parTransId="{C966F680-D3E0-44F8-8AC8-1C2BE6037693}" sibTransId="{1E7257D9-24E2-40F3-9A53-4457A1939B61}"/>
    <dgm:cxn modelId="{6B12F09E-0B23-4AD6-9A58-2B8941240BDF}" type="presOf" srcId="{5B200335-0BA7-4A2C-A043-511868E3F66E}" destId="{EC16A9DC-1A05-4F75-94E1-A45C9B65ED1A}" srcOrd="1" destOrd="0" presId="urn:microsoft.com/office/officeart/2005/8/layout/vProcess5"/>
    <dgm:cxn modelId="{2E2817A8-156E-4957-B975-6964B10AD6F0}" srcId="{5B200335-0BA7-4A2C-A043-511868E3F66E}" destId="{F8CBC5C5-439B-48EB-AF14-D9720873E23C}" srcOrd="0" destOrd="0" parTransId="{87805B7D-AFF6-4C21-AB12-BF37674C77AA}" sibTransId="{B0512623-89CD-44AF-AD8A-1CE3277C4BC3}"/>
    <dgm:cxn modelId="{D3814EAB-002C-44C9-9FAD-AED262F3B83E}" srcId="{9B716667-DB18-493B-9556-2C9DABD9A9AA}" destId="{9668B4F3-C8D9-4E70-B4DC-0235A4EFD0E1}" srcOrd="2" destOrd="0" parTransId="{C81E4884-8D23-4EF6-8980-7FB15A257D95}" sibTransId="{FE1741FD-D497-4215-AEC4-C37433998095}"/>
    <dgm:cxn modelId="{2E0168AD-B47D-4A52-B062-848AB60274E4}" type="presOf" srcId="{7185744B-D932-4CCE-8046-9C2AE1F6E913}" destId="{2B95A0F0-1106-4BD0-A106-16D21FA5B379}" srcOrd="0" destOrd="0" presId="urn:microsoft.com/office/officeart/2005/8/layout/vProcess5"/>
    <dgm:cxn modelId="{81C410AE-98E3-43EF-8955-5A094BA14263}" type="presOf" srcId="{6038E1BD-B00B-45EE-80F9-390DD4BC3AEC}" destId="{02A19FF8-E20A-4A4E-8D7B-4A45F9A01223}" srcOrd="1" destOrd="2" presId="urn:microsoft.com/office/officeart/2005/8/layout/vProcess5"/>
    <dgm:cxn modelId="{327BC3B4-9DEE-40D8-A18C-BC176CA13CF8}" type="presOf" srcId="{AC8C088F-AF27-4261-81FA-4BF9E8A26022}" destId="{02A19FF8-E20A-4A4E-8D7B-4A45F9A01223}" srcOrd="1" destOrd="1" presId="urn:microsoft.com/office/officeart/2005/8/layout/vProcess5"/>
    <dgm:cxn modelId="{0C6969B7-91E2-440D-BB16-30EFB95546DE}" type="presOf" srcId="{2A71532E-CAF7-4F2F-8878-E4AF564A0205}" destId="{27E6E9C3-000A-418E-AB6C-167AC00C65C0}" srcOrd="1" destOrd="1" presId="urn:microsoft.com/office/officeart/2005/8/layout/vProcess5"/>
    <dgm:cxn modelId="{7C2CAABB-E51D-4194-B3ED-AC55BBAC6DB4}" type="presOf" srcId="{5E627C63-4C9F-4C36-89D9-40358230FF3E}" destId="{055669EE-1C67-48FF-AB41-64FD0B5FC10E}" srcOrd="1" destOrd="1" presId="urn:microsoft.com/office/officeart/2005/8/layout/vProcess5"/>
    <dgm:cxn modelId="{67E0EFBC-4B74-4396-94DC-6FA865422B78}" type="presOf" srcId="{084792B9-4FEF-43EE-A712-DC773ECF7B05}" destId="{BC3EED84-FB4D-4223-AB36-A78E53BB06F9}" srcOrd="0" destOrd="1" presId="urn:microsoft.com/office/officeart/2005/8/layout/vProcess5"/>
    <dgm:cxn modelId="{CD7F2FC5-7932-4B5E-B4B9-FDF56AE6376A}" srcId="{BCE1957D-9D34-44B4-97A2-CF4D49E7C7F5}" destId="{084792B9-4FEF-43EE-A712-DC773ECF7B05}" srcOrd="0" destOrd="0" parTransId="{B076C11C-00B9-468D-90A3-14F43E7482C5}" sibTransId="{6F22A3A2-1EAB-4505-BBE4-899CFEAFB7D3}"/>
    <dgm:cxn modelId="{E553BEC6-E3E4-408F-9D8B-FCFE02DE902F}" srcId="{9B716667-DB18-493B-9556-2C9DABD9A9AA}" destId="{B7B3E55D-374F-4117-8E81-B780CC0F6752}" srcOrd="4" destOrd="0" parTransId="{D130735A-33A2-4846-8FE5-159C64F79FBA}" sibTransId="{D99A5A94-135B-4E76-A27B-E06BAE8DF7B5}"/>
    <dgm:cxn modelId="{C7FF69CF-18A3-4DD9-B02D-43711CB03DBC}" srcId="{5B200335-0BA7-4A2C-A043-511868E3F66E}" destId="{744B9863-B024-4ACD-8AF9-A3616E527689}" srcOrd="1" destOrd="0" parTransId="{85043052-EDD7-4A5D-BC23-D7EC79ADF03D}" sibTransId="{67A236B8-892F-4509-8D6A-D0DCEDAAD6B6}"/>
    <dgm:cxn modelId="{F9CEF8D1-58D3-4071-8C42-83D5D5580A7A}" srcId="{B7B3E55D-374F-4117-8E81-B780CC0F6752}" destId="{AC8C088F-AF27-4261-81FA-4BF9E8A26022}" srcOrd="0" destOrd="0" parTransId="{4D3EDA5B-CF3B-4275-8F0A-C787BD4FAB89}" sibTransId="{D1988B54-CCD1-4134-BDE6-FB38A6BBDD0B}"/>
    <dgm:cxn modelId="{C8E6C7E5-51D4-46B2-8074-276B018ACC8D}" type="presOf" srcId="{25472412-B8E3-48EB-B844-3B9C1913C89B}" destId="{FF412C25-06E9-4074-A448-A5230F0F1A87}" srcOrd="0" destOrd="0" presId="urn:microsoft.com/office/officeart/2005/8/layout/vProcess5"/>
    <dgm:cxn modelId="{4B5BE1ED-E46C-4107-ACD8-087E03532F5B}" type="presOf" srcId="{9B6F034D-12C7-4EB1-B8F8-DC3BFE0480C0}" destId="{74C45CC3-2E3B-4A8D-98B2-F61F0D894220}" srcOrd="0" destOrd="0" presId="urn:microsoft.com/office/officeart/2005/8/layout/vProcess5"/>
    <dgm:cxn modelId="{10E73CF2-6D43-4009-89C5-E207786FBF04}" type="presOf" srcId="{5E627C63-4C9F-4C36-89D9-40358230FF3E}" destId="{74C45CC3-2E3B-4A8D-98B2-F61F0D894220}" srcOrd="0" destOrd="1" presId="urn:microsoft.com/office/officeart/2005/8/layout/vProcess5"/>
    <dgm:cxn modelId="{C56B0FF5-655F-4CE5-9228-EF4693421AC1}" srcId="{9B716667-DB18-493B-9556-2C9DABD9A9AA}" destId="{BCE1957D-9D34-44B4-97A2-CF4D49E7C7F5}" srcOrd="1" destOrd="0" parTransId="{CDB113E4-93EC-42C4-BE61-8E84B6A1D224}" sibTransId="{7185744B-D932-4CCE-8046-9C2AE1F6E913}"/>
    <dgm:cxn modelId="{0F6AFCF6-C805-4D85-BC06-A3712A6BA509}" type="presOf" srcId="{F8CBC5C5-439B-48EB-AF14-D9720873E23C}" destId="{9176CA81-CDDE-4E8E-8B66-1D62E0A35FE9}" srcOrd="0" destOrd="1" presId="urn:microsoft.com/office/officeart/2005/8/layout/vProcess5"/>
    <dgm:cxn modelId="{124E0B56-C0DB-4187-9F3D-507737694196}" type="presParOf" srcId="{EB3D41D5-ADE0-4C64-A031-DE767D5F78A8}" destId="{659C1A05-6BA1-4430-8875-41894198E023}" srcOrd="0" destOrd="0" presId="urn:microsoft.com/office/officeart/2005/8/layout/vProcess5"/>
    <dgm:cxn modelId="{79E7D41B-8D91-4892-B8F2-F35056FCB7AB}" type="presParOf" srcId="{EB3D41D5-ADE0-4C64-A031-DE767D5F78A8}" destId="{74C45CC3-2E3B-4A8D-98B2-F61F0D894220}" srcOrd="1" destOrd="0" presId="urn:microsoft.com/office/officeart/2005/8/layout/vProcess5"/>
    <dgm:cxn modelId="{C549FC4A-02E5-462C-ADAC-AB20E50EDD58}" type="presParOf" srcId="{EB3D41D5-ADE0-4C64-A031-DE767D5F78A8}" destId="{BC3EED84-FB4D-4223-AB36-A78E53BB06F9}" srcOrd="2" destOrd="0" presId="urn:microsoft.com/office/officeart/2005/8/layout/vProcess5"/>
    <dgm:cxn modelId="{5DA2FF0B-DD9B-4F53-AE6C-00F68493D94F}" type="presParOf" srcId="{EB3D41D5-ADE0-4C64-A031-DE767D5F78A8}" destId="{C1AF621B-7285-44B7-A4DB-9BA62B103613}" srcOrd="3" destOrd="0" presId="urn:microsoft.com/office/officeart/2005/8/layout/vProcess5"/>
    <dgm:cxn modelId="{E16EDACB-9020-4124-B6D4-6167A36223FB}" type="presParOf" srcId="{EB3D41D5-ADE0-4C64-A031-DE767D5F78A8}" destId="{9176CA81-CDDE-4E8E-8B66-1D62E0A35FE9}" srcOrd="4" destOrd="0" presId="urn:microsoft.com/office/officeart/2005/8/layout/vProcess5"/>
    <dgm:cxn modelId="{7FB5B409-7B60-408A-8B19-EEFCAD3A10A5}" type="presParOf" srcId="{EB3D41D5-ADE0-4C64-A031-DE767D5F78A8}" destId="{C0AB25F7-8B6A-4775-AB4B-F1F2597C77BF}" srcOrd="5" destOrd="0" presId="urn:microsoft.com/office/officeart/2005/8/layout/vProcess5"/>
    <dgm:cxn modelId="{1526D544-6E65-4A33-B371-4EA0E57E0B48}" type="presParOf" srcId="{EB3D41D5-ADE0-4C64-A031-DE767D5F78A8}" destId="{FF412C25-06E9-4074-A448-A5230F0F1A87}" srcOrd="6" destOrd="0" presId="urn:microsoft.com/office/officeart/2005/8/layout/vProcess5"/>
    <dgm:cxn modelId="{B0E168EF-0DF0-4B41-A5F7-7C1E10D1BF09}" type="presParOf" srcId="{EB3D41D5-ADE0-4C64-A031-DE767D5F78A8}" destId="{2B95A0F0-1106-4BD0-A106-16D21FA5B379}" srcOrd="7" destOrd="0" presId="urn:microsoft.com/office/officeart/2005/8/layout/vProcess5"/>
    <dgm:cxn modelId="{854D45BC-D2D7-4200-84AD-15F0F9DFF8EC}" type="presParOf" srcId="{EB3D41D5-ADE0-4C64-A031-DE767D5F78A8}" destId="{46ABA85E-BF73-49C6-B8D4-BC7B47E8E6F2}" srcOrd="8" destOrd="0" presId="urn:microsoft.com/office/officeart/2005/8/layout/vProcess5"/>
    <dgm:cxn modelId="{0D3CF475-6E7E-4CA5-AB2F-47333BB641A6}" type="presParOf" srcId="{EB3D41D5-ADE0-4C64-A031-DE767D5F78A8}" destId="{01C0789E-5D14-4546-BA3C-56F3DEB80AD1}" srcOrd="9" destOrd="0" presId="urn:microsoft.com/office/officeart/2005/8/layout/vProcess5"/>
    <dgm:cxn modelId="{378C1258-ABD2-49DB-AF31-AB112503DCC9}" type="presParOf" srcId="{EB3D41D5-ADE0-4C64-A031-DE767D5F78A8}" destId="{055669EE-1C67-48FF-AB41-64FD0B5FC10E}" srcOrd="10" destOrd="0" presId="urn:microsoft.com/office/officeart/2005/8/layout/vProcess5"/>
    <dgm:cxn modelId="{D1AB9039-1565-4B0F-AA90-DD5959C49B1B}" type="presParOf" srcId="{EB3D41D5-ADE0-4C64-A031-DE767D5F78A8}" destId="{45606399-A17F-48D3-B422-1583D4C07659}" srcOrd="11" destOrd="0" presId="urn:microsoft.com/office/officeart/2005/8/layout/vProcess5"/>
    <dgm:cxn modelId="{B9F7AFF8-2CD4-49EA-BC81-C15DD0798587}" type="presParOf" srcId="{EB3D41D5-ADE0-4C64-A031-DE767D5F78A8}" destId="{27E6E9C3-000A-418E-AB6C-167AC00C65C0}" srcOrd="12" destOrd="0" presId="urn:microsoft.com/office/officeart/2005/8/layout/vProcess5"/>
    <dgm:cxn modelId="{9DE712CB-EB01-418D-8E22-A0FFE1019191}" type="presParOf" srcId="{EB3D41D5-ADE0-4C64-A031-DE767D5F78A8}" destId="{EC16A9DC-1A05-4F75-94E1-A45C9B65ED1A}" srcOrd="13" destOrd="0" presId="urn:microsoft.com/office/officeart/2005/8/layout/vProcess5"/>
    <dgm:cxn modelId="{926CE4D2-1D4F-4049-888F-F9655C3965FA}" type="presParOf" srcId="{EB3D41D5-ADE0-4C64-A031-DE767D5F78A8}" destId="{02A19FF8-E20A-4A4E-8D7B-4A45F9A0122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45CC3-2E3B-4A8D-98B2-F61F0D894220}">
      <dsp:nvSpPr>
        <dsp:cNvPr id="0" name=""/>
        <dsp:cNvSpPr/>
      </dsp:nvSpPr>
      <dsp:spPr>
        <a:xfrm>
          <a:off x="31330" y="-37775"/>
          <a:ext cx="8727296" cy="1177321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Orientation with community federation and village institution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/>
            <a:t>Facilitating ownership of the research process and outcomes </a:t>
          </a:r>
        </a:p>
      </dsp:txBody>
      <dsp:txXfrm>
        <a:off x="65813" y="-3292"/>
        <a:ext cx="7491003" cy="1108355"/>
      </dsp:txXfrm>
    </dsp:sp>
    <dsp:sp modelId="{BC3EED84-FB4D-4223-AB36-A78E53BB06F9}">
      <dsp:nvSpPr>
        <dsp:cNvPr id="0" name=""/>
        <dsp:cNvSpPr/>
      </dsp:nvSpPr>
      <dsp:spPr>
        <a:xfrm>
          <a:off x="651713" y="1206526"/>
          <a:ext cx="8727296" cy="1026221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Initial community meeting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baseline="0" dirty="0"/>
            <a:t>Sharing the objective with community and resource mapping</a:t>
          </a:r>
        </a:p>
      </dsp:txBody>
      <dsp:txXfrm>
        <a:off x="681770" y="1236583"/>
        <a:ext cx="7348424" cy="966107"/>
      </dsp:txXfrm>
    </dsp:sp>
    <dsp:sp modelId="{C1AF621B-7285-44B7-A4DB-9BA62B103613}">
      <dsp:nvSpPr>
        <dsp:cNvPr id="0" name=""/>
        <dsp:cNvSpPr/>
      </dsp:nvSpPr>
      <dsp:spPr>
        <a:xfrm>
          <a:off x="1303427" y="2311273"/>
          <a:ext cx="8727296" cy="1154231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Hamlet level FDGs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/>
            <a:t>Collecting information on usage/management/ownership of resources as well as changes over time</a:t>
          </a:r>
        </a:p>
      </dsp:txBody>
      <dsp:txXfrm>
        <a:off x="1337233" y="2345079"/>
        <a:ext cx="7340926" cy="1086619"/>
      </dsp:txXfrm>
    </dsp:sp>
    <dsp:sp modelId="{9176CA81-CDDE-4E8E-8B66-1D62E0A35FE9}">
      <dsp:nvSpPr>
        <dsp:cNvPr id="0" name=""/>
        <dsp:cNvSpPr/>
      </dsp:nvSpPr>
      <dsp:spPr>
        <a:xfrm>
          <a:off x="1955141" y="3544030"/>
          <a:ext cx="8727296" cy="1026221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Transact walk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/>
            <a:t>GPS tagging of identified resources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/>
            <a:t>Preparing map on Google Earth</a:t>
          </a:r>
        </a:p>
      </dsp:txBody>
      <dsp:txXfrm>
        <a:off x="1985198" y="3574087"/>
        <a:ext cx="7348424" cy="966107"/>
      </dsp:txXfrm>
    </dsp:sp>
    <dsp:sp modelId="{C0AB25F7-8B6A-4775-AB4B-F1F2597C77BF}">
      <dsp:nvSpPr>
        <dsp:cNvPr id="0" name=""/>
        <dsp:cNvSpPr/>
      </dsp:nvSpPr>
      <dsp:spPr>
        <a:xfrm>
          <a:off x="2606854" y="4712782"/>
          <a:ext cx="8727296" cy="1026221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Village level meeting for validation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/>
            <a:t>Validating the information with community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/>
            <a:t>Handing over the PCR to the community</a:t>
          </a:r>
        </a:p>
      </dsp:txBody>
      <dsp:txXfrm>
        <a:off x="2636911" y="4742839"/>
        <a:ext cx="7348424" cy="966107"/>
      </dsp:txXfrm>
    </dsp:sp>
    <dsp:sp modelId="{FF412C25-06E9-4074-A448-A5230F0F1A87}">
      <dsp:nvSpPr>
        <dsp:cNvPr id="0" name=""/>
        <dsp:cNvSpPr/>
      </dsp:nvSpPr>
      <dsp:spPr>
        <a:xfrm>
          <a:off x="8060252" y="787486"/>
          <a:ext cx="667043" cy="66704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8210337" y="787486"/>
        <a:ext cx="366873" cy="501950"/>
      </dsp:txXfrm>
    </dsp:sp>
    <dsp:sp modelId="{2B95A0F0-1106-4BD0-A106-16D21FA5B379}">
      <dsp:nvSpPr>
        <dsp:cNvPr id="0" name=""/>
        <dsp:cNvSpPr/>
      </dsp:nvSpPr>
      <dsp:spPr>
        <a:xfrm>
          <a:off x="8711966" y="1956238"/>
          <a:ext cx="667043" cy="66704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8862051" y="1956238"/>
        <a:ext cx="366873" cy="501950"/>
      </dsp:txXfrm>
    </dsp:sp>
    <dsp:sp modelId="{46ABA85E-BF73-49C6-B8D4-BC7B47E8E6F2}">
      <dsp:nvSpPr>
        <dsp:cNvPr id="0" name=""/>
        <dsp:cNvSpPr/>
      </dsp:nvSpPr>
      <dsp:spPr>
        <a:xfrm>
          <a:off x="9363679" y="3107886"/>
          <a:ext cx="667043" cy="66704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9513764" y="3107886"/>
        <a:ext cx="366873" cy="501950"/>
      </dsp:txXfrm>
    </dsp:sp>
    <dsp:sp modelId="{01C0789E-5D14-4546-BA3C-56F3DEB80AD1}">
      <dsp:nvSpPr>
        <dsp:cNvPr id="0" name=""/>
        <dsp:cNvSpPr/>
      </dsp:nvSpPr>
      <dsp:spPr>
        <a:xfrm>
          <a:off x="10015393" y="4288040"/>
          <a:ext cx="667043" cy="66704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10165478" y="4288040"/>
        <a:ext cx="366873" cy="501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5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7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7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2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23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162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85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1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0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09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6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7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E311B0-41FA-4399-8736-0B3EF41727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Evolving a methodology for People’s Commons’ Register (PCR)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9B769E-3D54-40FA-A44C-00AA8342F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                              </a:t>
            </a:r>
            <a:r>
              <a:rPr lang="e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VikasAnvesh Foundation</a:t>
            </a:r>
          </a:p>
        </p:txBody>
      </p:sp>
    </p:spTree>
    <p:extLst>
      <p:ext uri="{BB962C8B-B14F-4D97-AF65-F5344CB8AC3E}">
        <p14:creationId xmlns:p14="http://schemas.microsoft.com/office/powerpoint/2010/main" val="84356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04DF-847A-4019-95E9-4F78AA2A0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25" y="147959"/>
            <a:ext cx="9875520" cy="1356360"/>
          </a:xfrm>
        </p:spPr>
        <p:txBody>
          <a:bodyPr/>
          <a:lstStyle/>
          <a:p>
            <a:r>
              <a:rPr lang="en-IN" dirty="0"/>
              <a:t>Commons Land</a:t>
            </a:r>
            <a:br>
              <a:rPr lang="en-IN" dirty="0"/>
            </a:br>
            <a:r>
              <a:rPr lang="en-IN" sz="2400" dirty="0"/>
              <a:t>(Grazing land, playground)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08E315B-72CA-4CBD-A3C1-F58ADDEEB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959345"/>
              </p:ext>
            </p:extLst>
          </p:nvPr>
        </p:nvGraphicFramePr>
        <p:xfrm>
          <a:off x="327489" y="2077673"/>
          <a:ext cx="6614850" cy="4378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0695">
                  <a:extLst>
                    <a:ext uri="{9D8B030D-6E8A-4147-A177-3AD203B41FA5}">
                      <a16:colId xmlns:a16="http://schemas.microsoft.com/office/drawing/2014/main" val="700609593"/>
                    </a:ext>
                  </a:extLst>
                </a:gridCol>
                <a:gridCol w="4954155">
                  <a:extLst>
                    <a:ext uri="{9D8B030D-6E8A-4147-A177-3AD203B41FA5}">
                      <a16:colId xmlns:a16="http://schemas.microsoft.com/office/drawing/2014/main" val="761370063"/>
                    </a:ext>
                  </a:extLst>
                </a:gridCol>
              </a:tblGrid>
              <a:tr h="1064611">
                <a:tc>
                  <a:txBody>
                    <a:bodyPr/>
                    <a:lstStyle/>
                    <a:p>
                      <a:endParaRPr lang="en-IN" dirty="0"/>
                    </a:p>
                    <a:p>
                      <a:r>
                        <a:rPr lang="en-IN" dirty="0"/>
                        <a:t>History &amp;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dirty="0"/>
                        <a:t> Association Since Last Three Generations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dirty="0"/>
                        <a:t>Commons Land Increasingly Captured by invasive plant species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40311"/>
                  </a:ext>
                </a:extLst>
              </a:tr>
              <a:tr h="10895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Forms of Usage/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dirty="0"/>
                        <a:t>Fodder for Cattle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Private Farms Also Used As Commons for Some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920221"/>
                  </a:ext>
                </a:extLst>
              </a:tr>
              <a:tr h="878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Management/ Ownership Rights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i="1" dirty="0"/>
                        <a:t>De Facto</a:t>
                      </a:r>
                      <a:r>
                        <a:rPr lang="en-IN" dirty="0"/>
                        <a:t>: Community, De Jure: Panchayat/Gov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966211"/>
                  </a:ext>
                </a:extLst>
              </a:tr>
              <a:tr h="1310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Major Decisions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Eradication of Invasive species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dirty="0"/>
                        <a:t>Commons Land Given to Forest Department (Instance from Burhanpur)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521897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23C75979-11EF-4345-923B-5EDBF8205E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73" r="34217"/>
          <a:stretch/>
        </p:blipFill>
        <p:spPr>
          <a:xfrm>
            <a:off x="7173159" y="1214740"/>
            <a:ext cx="4731798" cy="53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44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FB2C-3464-4642-89B6-B83C1292A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18" y="192349"/>
            <a:ext cx="9875520" cy="1356360"/>
          </a:xfrm>
        </p:spPr>
        <p:txBody>
          <a:bodyPr/>
          <a:lstStyle/>
          <a:p>
            <a:r>
              <a:rPr lang="en-IN" dirty="0"/>
              <a:t>Artificial Commons</a:t>
            </a:r>
            <a:br>
              <a:rPr lang="en-IN" dirty="0"/>
            </a:br>
            <a:r>
              <a:rPr lang="en-IN" sz="2400" dirty="0"/>
              <a:t>(School, anganwadi, community hall, spiritual places)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47B551-CD81-4B8E-A07A-001615C03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1185"/>
              </p:ext>
            </p:extLst>
          </p:nvPr>
        </p:nvGraphicFramePr>
        <p:xfrm>
          <a:off x="479393" y="2645545"/>
          <a:ext cx="5690588" cy="3651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9743">
                  <a:extLst>
                    <a:ext uri="{9D8B030D-6E8A-4147-A177-3AD203B41FA5}">
                      <a16:colId xmlns:a16="http://schemas.microsoft.com/office/drawing/2014/main" val="1888650758"/>
                    </a:ext>
                  </a:extLst>
                </a:gridCol>
                <a:gridCol w="3860845">
                  <a:extLst>
                    <a:ext uri="{9D8B030D-6E8A-4147-A177-3AD203B41FA5}">
                      <a16:colId xmlns:a16="http://schemas.microsoft.com/office/drawing/2014/main" val="2535662173"/>
                    </a:ext>
                  </a:extLst>
                </a:gridCol>
              </a:tblGrid>
              <a:tr h="772896">
                <a:tc>
                  <a:txBody>
                    <a:bodyPr/>
                    <a:lstStyle/>
                    <a:p>
                      <a:r>
                        <a:rPr lang="en-IN" sz="2000" dirty="0"/>
                        <a:t>History &amp;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Deterioration of the structures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561196"/>
                  </a:ext>
                </a:extLst>
              </a:tr>
              <a:tr h="154417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2000" dirty="0"/>
                        <a:t>Forms of usage/ association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Community meetings and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Leisure activities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Spiritual/religious association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609476"/>
                  </a:ext>
                </a:extLst>
              </a:tr>
              <a:tr h="1334040">
                <a:tc>
                  <a:txBody>
                    <a:bodyPr/>
                    <a:lstStyle/>
                    <a:p>
                      <a:r>
                        <a:rPr lang="en-IN" sz="2000" dirty="0"/>
                        <a:t>Major decisions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Giving permission for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Decisions related to maintenance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9185388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BAA6E56B-8492-46FA-952D-5252F9EC7A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2"/>
          <a:stretch/>
        </p:blipFill>
        <p:spPr>
          <a:xfrm>
            <a:off x="6507333" y="1788407"/>
            <a:ext cx="5381692" cy="471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96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7F24-072A-4B3C-A3C6-9E9135DEA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4195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F6C2E5-45A2-44A3-ACDF-56ABCC52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45615"/>
            <a:ext cx="9875520" cy="1356360"/>
          </a:xfrm>
        </p:spPr>
        <p:txBody>
          <a:bodyPr/>
          <a:lstStyle/>
          <a:p>
            <a:r>
              <a:rPr lang="en-IN" dirty="0"/>
              <a:t>Vision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A24EA2-0318-4B40-B96E-41AA5C9B8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1678" y="1725226"/>
            <a:ext cx="4913852" cy="44003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2400" b="1" dirty="0"/>
              <a:t>Preparing reliable database around Commons</a:t>
            </a:r>
          </a:p>
          <a:p>
            <a:pPr lvl="1"/>
            <a:r>
              <a:rPr lang="en-IN" sz="2200" dirty="0">
                <a:solidFill>
                  <a:schemeClr val="tx1"/>
                </a:solidFill>
              </a:rPr>
              <a:t>To record  customary regimes around the commons</a:t>
            </a:r>
          </a:p>
          <a:p>
            <a:pPr lvl="1"/>
            <a:r>
              <a:rPr lang="en-IN" sz="2200" dirty="0">
                <a:solidFill>
                  <a:schemeClr val="tx1"/>
                </a:solidFill>
              </a:rPr>
              <a:t>To facilitate improved communication across stakeholders for conservation of the Commons</a:t>
            </a:r>
          </a:p>
          <a:p>
            <a:pPr lvl="1"/>
            <a:r>
              <a:rPr lang="en-IN" sz="2200" dirty="0">
                <a:solidFill>
                  <a:schemeClr val="tx1"/>
                </a:solidFill>
              </a:rPr>
              <a:t>For better implementation of tenure reforms</a:t>
            </a:r>
          </a:p>
          <a:p>
            <a:pPr lvl="1"/>
            <a:r>
              <a:rPr lang="en-IN" sz="2200" dirty="0">
                <a:solidFill>
                  <a:schemeClr val="tx1"/>
                </a:solidFill>
              </a:rPr>
              <a:t>For better understanding of changing Commons in dynamic rural landscape</a:t>
            </a:r>
          </a:p>
          <a:p>
            <a:pPr marL="0" indent="0">
              <a:buNone/>
            </a:pPr>
            <a:endParaRPr lang="en-IN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IN" sz="2400" b="1" dirty="0"/>
              <a:t>Creation of reliable database</a:t>
            </a:r>
          </a:p>
          <a:p>
            <a:pPr lvl="1"/>
            <a:r>
              <a:rPr lang="en-IN" sz="2200" dirty="0">
                <a:solidFill>
                  <a:schemeClr val="tx1"/>
                </a:solidFill>
              </a:rPr>
              <a:t>Prepared by local communities</a:t>
            </a:r>
          </a:p>
          <a:p>
            <a:pPr lvl="1"/>
            <a:r>
              <a:rPr lang="en-IN" sz="2200" dirty="0">
                <a:solidFill>
                  <a:schemeClr val="tx1"/>
                </a:solidFill>
              </a:rPr>
              <a:t>Facilitated by field research in evolution of the process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4C65768-6B6E-448B-A6E9-4B9B7A359E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67450" y="2285801"/>
            <a:ext cx="4754563" cy="356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9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5CD005C4-FF7A-4B6B-AB5B-F25760544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0" r="18504" b="2041"/>
          <a:stretch/>
        </p:blipFill>
        <p:spPr>
          <a:xfrm>
            <a:off x="6431850" y="470517"/>
            <a:ext cx="5738195" cy="612559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E639410-1E20-4CAF-9BB8-0DF78DCC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216" y="0"/>
            <a:ext cx="8911687" cy="1280890"/>
          </a:xfrm>
        </p:spPr>
        <p:txBody>
          <a:bodyPr/>
          <a:lstStyle/>
          <a:p>
            <a:r>
              <a:rPr lang="en-IN" dirty="0"/>
              <a:t>Area of intervention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2801EA-6669-49F5-BC4C-C0BB11827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87019"/>
              </p:ext>
            </p:extLst>
          </p:nvPr>
        </p:nvGraphicFramePr>
        <p:xfrm>
          <a:off x="1046269" y="1562470"/>
          <a:ext cx="5273336" cy="2782262"/>
        </p:xfrm>
        <a:graphic>
          <a:graphicData uri="http://schemas.openxmlformats.org/drawingml/2006/table">
            <a:tbl>
              <a:tblPr firstRow="1" lastRow="1" bandRow="1">
                <a:tableStyleId>{5940675A-B579-460E-94D1-54222C63F5DA}</a:tableStyleId>
              </a:tblPr>
              <a:tblGrid>
                <a:gridCol w="1457234">
                  <a:extLst>
                    <a:ext uri="{9D8B030D-6E8A-4147-A177-3AD203B41FA5}">
                      <a16:colId xmlns:a16="http://schemas.microsoft.com/office/drawing/2014/main" val="4219617908"/>
                    </a:ext>
                  </a:extLst>
                </a:gridCol>
                <a:gridCol w="1481716">
                  <a:extLst>
                    <a:ext uri="{9D8B030D-6E8A-4147-A177-3AD203B41FA5}">
                      <a16:colId xmlns:a16="http://schemas.microsoft.com/office/drawing/2014/main" val="2586826083"/>
                    </a:ext>
                  </a:extLst>
                </a:gridCol>
                <a:gridCol w="1279456">
                  <a:extLst>
                    <a:ext uri="{9D8B030D-6E8A-4147-A177-3AD203B41FA5}">
                      <a16:colId xmlns:a16="http://schemas.microsoft.com/office/drawing/2014/main" val="2269686824"/>
                    </a:ext>
                  </a:extLst>
                </a:gridCol>
                <a:gridCol w="1054930">
                  <a:extLst>
                    <a:ext uri="{9D8B030D-6E8A-4147-A177-3AD203B41FA5}">
                      <a16:colId xmlns:a16="http://schemas.microsoft.com/office/drawing/2014/main" val="1708608044"/>
                    </a:ext>
                  </a:extLst>
                </a:gridCol>
              </a:tblGrid>
              <a:tr h="744992">
                <a:tc>
                  <a:txBody>
                    <a:bodyPr/>
                    <a:lstStyle/>
                    <a:p>
                      <a:r>
                        <a:rPr lang="en-IN" sz="1800" b="1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No of villages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916505"/>
                  </a:ext>
                </a:extLst>
              </a:tr>
              <a:tr h="391350">
                <a:tc>
                  <a:txBody>
                    <a:bodyPr/>
                    <a:lstStyle/>
                    <a:p>
                      <a:r>
                        <a:rPr lang="en-IN" sz="1800" dirty="0"/>
                        <a:t>Chhattisgarh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Bastar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Darbha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650132"/>
                  </a:ext>
                </a:extLst>
              </a:tr>
              <a:tr h="588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Madhya Pradesh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Burhanpur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Khakanar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129745"/>
                  </a:ext>
                </a:extLst>
              </a:tr>
              <a:tr h="588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Madhya Pradesh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Mandla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Bichhia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289327"/>
                  </a:ext>
                </a:extLst>
              </a:tr>
              <a:tr h="336351">
                <a:tc gridSpan="3">
                  <a:txBody>
                    <a:bodyPr/>
                    <a:lstStyle/>
                    <a:p>
                      <a:pPr algn="r"/>
                      <a:r>
                        <a:rPr lang="en-IN" sz="1800" b="1" dirty="0"/>
                        <a:t>Total villages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631080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D52AF43-1B74-401A-94C1-C98720BE0D89}"/>
              </a:ext>
            </a:extLst>
          </p:cNvPr>
          <p:cNvSpPr txBox="1">
            <a:spLocks/>
          </p:cNvSpPr>
          <p:nvPr/>
        </p:nvSpPr>
        <p:spPr>
          <a:xfrm>
            <a:off x="478098" y="4450504"/>
            <a:ext cx="6055867" cy="2040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IN" sz="2400" dirty="0"/>
              <a:t>8000 to 10000 hectare of contiguous area preferably in a milli-watershed</a:t>
            </a:r>
          </a:p>
          <a:p>
            <a:pPr lvl="1"/>
            <a:r>
              <a:rPr lang="en-IN" sz="2400" dirty="0"/>
              <a:t>Diverse community context</a:t>
            </a:r>
          </a:p>
          <a:p>
            <a:pPr lvl="1"/>
            <a:r>
              <a:rPr lang="en-IN" sz="2400" dirty="0"/>
              <a:t>Diverse relationship with the Commons</a:t>
            </a:r>
          </a:p>
        </p:txBody>
      </p:sp>
    </p:spTree>
    <p:extLst>
      <p:ext uri="{BB962C8B-B14F-4D97-AF65-F5344CB8AC3E}">
        <p14:creationId xmlns:p14="http://schemas.microsoft.com/office/powerpoint/2010/main" val="224756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43478A-D0F2-48A3-97E2-CF4760C65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608" y="324181"/>
            <a:ext cx="9875520" cy="1356360"/>
          </a:xfrm>
        </p:spPr>
        <p:txBody>
          <a:bodyPr/>
          <a:lstStyle/>
          <a:p>
            <a:r>
              <a:rPr lang="en-IN" dirty="0"/>
              <a:t>Methodology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2D927-D078-40E1-A374-A9E302C69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937" y="1790775"/>
            <a:ext cx="10740788" cy="1842860"/>
          </a:xfrm>
        </p:spPr>
        <p:txBody>
          <a:bodyPr>
            <a:normAutofit/>
          </a:bodyPr>
          <a:lstStyle/>
          <a:p>
            <a:r>
              <a:rPr lang="en-IN" sz="2000" i="1" dirty="0">
                <a:solidFill>
                  <a:schemeClr val="tx1"/>
                </a:solidFill>
              </a:rPr>
              <a:t>Bundles of rights </a:t>
            </a:r>
            <a:r>
              <a:rPr lang="en-IN" sz="2000" dirty="0">
                <a:solidFill>
                  <a:schemeClr val="tx1"/>
                </a:solidFill>
              </a:rPr>
              <a:t>approach (Schlager &amp; Ostrom, 1992)</a:t>
            </a:r>
          </a:p>
          <a:p>
            <a:pPr lvl="1"/>
            <a:r>
              <a:rPr lang="en-IN" dirty="0">
                <a:solidFill>
                  <a:schemeClr val="tx1"/>
                </a:solidFill>
              </a:rPr>
              <a:t>to record the different rights possessed by different users of a common pool resource</a:t>
            </a:r>
          </a:p>
          <a:p>
            <a:r>
              <a:rPr lang="en-IN" sz="2000" i="1" dirty="0">
                <a:solidFill>
                  <a:schemeClr val="tx1"/>
                </a:solidFill>
              </a:rPr>
              <a:t>De jure </a:t>
            </a:r>
            <a:r>
              <a:rPr lang="en-IN" sz="2000" dirty="0">
                <a:solidFill>
                  <a:schemeClr val="tx1"/>
                </a:solidFill>
              </a:rPr>
              <a:t>and the </a:t>
            </a:r>
            <a:r>
              <a:rPr lang="en-IN" sz="2000" i="1" dirty="0">
                <a:solidFill>
                  <a:schemeClr val="tx1"/>
                </a:solidFill>
              </a:rPr>
              <a:t>de facto </a:t>
            </a:r>
            <a:r>
              <a:rPr lang="en-IN" sz="2000" dirty="0">
                <a:solidFill>
                  <a:schemeClr val="tx1"/>
                </a:solidFill>
              </a:rPr>
              <a:t>with a focus on the </a:t>
            </a:r>
            <a:r>
              <a:rPr lang="en-IN" sz="2000" i="1" dirty="0">
                <a:solidFill>
                  <a:schemeClr val="tx1"/>
                </a:solidFill>
              </a:rPr>
              <a:t>de facto </a:t>
            </a:r>
            <a:r>
              <a:rPr lang="en-IN" sz="2000" dirty="0">
                <a:solidFill>
                  <a:schemeClr val="tx1"/>
                </a:solidFill>
              </a:rPr>
              <a:t>customary communal tenure system (Cousins, 2000</a:t>
            </a:r>
            <a:r>
              <a:rPr lang="en-IN" sz="2400" dirty="0">
                <a:solidFill>
                  <a:schemeClr val="tx1"/>
                </a:solidFill>
              </a:rPr>
              <a:t>)</a:t>
            </a:r>
            <a:endParaRPr lang="en-IN" sz="2400" dirty="0"/>
          </a:p>
          <a:p>
            <a:pPr marL="457200" lvl="1" indent="0">
              <a:buNone/>
            </a:pPr>
            <a:endParaRPr lang="en-IN" sz="2000" dirty="0"/>
          </a:p>
          <a:p>
            <a:endParaRPr lang="en-IN" sz="2400" dirty="0"/>
          </a:p>
        </p:txBody>
      </p:sp>
      <p:graphicFrame>
        <p:nvGraphicFramePr>
          <p:cNvPr id="15" name="Table 14" descr="Rights categorisation adopted from (Barry &amp; Meinzen-Dick, 2008)">
            <a:extLst>
              <a:ext uri="{FF2B5EF4-FFF2-40B4-BE49-F238E27FC236}">
                <a16:creationId xmlns:a16="http://schemas.microsoft.com/office/drawing/2014/main" id="{17146B3E-A3F7-4BFC-8DE2-F03CDD2C2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900745"/>
              </p:ext>
            </p:extLst>
          </p:nvPr>
        </p:nvGraphicFramePr>
        <p:xfrm>
          <a:off x="874148" y="3683927"/>
          <a:ext cx="9628138" cy="23353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62207">
                  <a:extLst>
                    <a:ext uri="{9D8B030D-6E8A-4147-A177-3AD203B41FA5}">
                      <a16:colId xmlns:a16="http://schemas.microsoft.com/office/drawing/2014/main" val="3208613941"/>
                    </a:ext>
                  </a:extLst>
                </a:gridCol>
                <a:gridCol w="6465931">
                  <a:extLst>
                    <a:ext uri="{9D8B030D-6E8A-4147-A177-3AD203B41FA5}">
                      <a16:colId xmlns:a16="http://schemas.microsoft.com/office/drawing/2014/main" val="3116545291"/>
                    </a:ext>
                  </a:extLst>
                </a:gridCol>
              </a:tblGrid>
              <a:tr h="5253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accent1"/>
                          </a:solidFill>
                          <a:effectLst/>
                        </a:rPr>
                        <a:t>Rights Category</a:t>
                      </a:r>
                      <a:endParaRPr lang="en-IN" sz="20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accent1"/>
                          </a:solidFill>
                          <a:effectLst/>
                        </a:rPr>
                        <a:t>Ambit of the rights</a:t>
                      </a:r>
                      <a:endParaRPr lang="en-IN" sz="20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236509"/>
                  </a:ext>
                </a:extLst>
              </a:tr>
              <a:tr h="646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</a:rPr>
                        <a:t>Use rights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</a:rPr>
                        <a:t>Right of access and withdrawal from the resource, exploitation of the resource for economic benefits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611565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</a:rPr>
                        <a:t>Control/Decision-making rights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</a:rPr>
                        <a:t>Rights to manage the resource and exclude people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8241993"/>
                  </a:ext>
                </a:extLst>
              </a:tr>
              <a:tr h="5253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</a:rPr>
                        <a:t>Alienation/Ownership rights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</a:rPr>
                        <a:t>Rights to rent or sell or transfer the rights of the resource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8146311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5D36781C-027A-4C57-94F5-715ACBD11271}"/>
              </a:ext>
            </a:extLst>
          </p:cNvPr>
          <p:cNvSpPr/>
          <p:nvPr/>
        </p:nvSpPr>
        <p:spPr>
          <a:xfrm>
            <a:off x="780322" y="5946852"/>
            <a:ext cx="10666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i="1" dirty="0"/>
              <a:t>Rights categorisation in the table adopted from (Barry &amp; Meinzen-Dick, 2008)</a:t>
            </a:r>
          </a:p>
        </p:txBody>
      </p:sp>
    </p:spTree>
    <p:extLst>
      <p:ext uri="{BB962C8B-B14F-4D97-AF65-F5344CB8AC3E}">
        <p14:creationId xmlns:p14="http://schemas.microsoft.com/office/powerpoint/2010/main" val="96779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B43B7-E04B-45CF-880F-E4EF529C8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97" y="144716"/>
            <a:ext cx="8911687" cy="867339"/>
          </a:xfrm>
        </p:spPr>
        <p:txBody>
          <a:bodyPr>
            <a:normAutofit/>
          </a:bodyPr>
          <a:lstStyle/>
          <a:p>
            <a:r>
              <a:rPr lang="en-IN" dirty="0"/>
              <a:t>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0A3F98-F6CA-4D20-92C5-68EA6CD298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669083"/>
              </p:ext>
            </p:extLst>
          </p:nvPr>
        </p:nvGraphicFramePr>
        <p:xfrm>
          <a:off x="588559" y="1012056"/>
          <a:ext cx="11334151" cy="5701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46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BEDE-B81E-4359-818F-31B0BD08E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3" y="2006353"/>
            <a:ext cx="5049265" cy="1884730"/>
          </a:xfrm>
        </p:spPr>
        <p:txBody>
          <a:bodyPr>
            <a:normAutofit fontScale="90000"/>
          </a:bodyPr>
          <a:lstStyle/>
          <a:p>
            <a:r>
              <a:rPr lang="en-IN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Village-level Findings from the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C6B043-AB8D-4040-B461-772957449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891083"/>
            <a:ext cx="3931920" cy="288036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Village- Thonda, Dist. – Mandla (MP)</a:t>
            </a: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Population-  1198</a:t>
            </a: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Tribal population- 58%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142C281-65D1-4796-A6EC-6C1FCA3872C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066" r="12066"/>
          <a:stretch>
            <a:fillRect/>
          </a:stretch>
        </p:blipFill>
        <p:spPr>
          <a:xfrm>
            <a:off x="5157926" y="283680"/>
            <a:ext cx="6771875" cy="533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2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A3D4-A6FE-4F2C-82F6-0D855ECF9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085" y="461639"/>
            <a:ext cx="7829461" cy="834501"/>
          </a:xfrm>
        </p:spPr>
        <p:txBody>
          <a:bodyPr>
            <a:normAutofit fontScale="90000"/>
          </a:bodyPr>
          <a:lstStyle/>
          <a:p>
            <a:r>
              <a:rPr lang="en-IN" dirty="0"/>
              <a:t>Groundwater </a:t>
            </a:r>
            <a:br>
              <a:rPr lang="en-IN" dirty="0"/>
            </a:br>
            <a:r>
              <a:rPr lang="en-IN" sz="2700" dirty="0"/>
              <a:t>(Open wells, borewells)</a:t>
            </a:r>
            <a:br>
              <a:rPr lang="en-IN" sz="2700" dirty="0"/>
            </a:br>
            <a:endParaRPr lang="en-IN" sz="27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CAB0637-34E7-4EB3-800F-CDD44E3AB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78358"/>
              </p:ext>
            </p:extLst>
          </p:nvPr>
        </p:nvGraphicFramePr>
        <p:xfrm>
          <a:off x="1154096" y="1799947"/>
          <a:ext cx="9108490" cy="450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524">
                  <a:extLst>
                    <a:ext uri="{9D8B030D-6E8A-4147-A177-3AD203B41FA5}">
                      <a16:colId xmlns:a16="http://schemas.microsoft.com/office/drawing/2014/main" val="1655540802"/>
                    </a:ext>
                  </a:extLst>
                </a:gridCol>
                <a:gridCol w="7321966">
                  <a:extLst>
                    <a:ext uri="{9D8B030D-6E8A-4147-A177-3AD203B41FA5}">
                      <a16:colId xmlns:a16="http://schemas.microsoft.com/office/drawing/2014/main" val="2469966329"/>
                    </a:ext>
                  </a:extLst>
                </a:gridCol>
              </a:tblGrid>
              <a:tr h="1538056"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History &amp;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Usage since past 3 generations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Fast depletion in groundwater levels in the past decade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Open wells drying out during summer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547826"/>
                  </a:ext>
                </a:extLst>
              </a:tr>
              <a:tr h="1535837"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Forms of 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Household usage and irrigation (mostly for sugarcane farming)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Community wise difference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Only 1 out of 35 private borewells is open 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95338"/>
                  </a:ext>
                </a:extLst>
              </a:tr>
              <a:tr h="1435662"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Management and 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Increasing number of private borewells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Charging fees for providing drinking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7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11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7AB5-0E26-4D84-AD13-8D681257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35" y="358439"/>
            <a:ext cx="9875520" cy="1356360"/>
          </a:xfrm>
        </p:spPr>
        <p:txBody>
          <a:bodyPr/>
          <a:lstStyle/>
          <a:p>
            <a:r>
              <a:rPr lang="en-IN" dirty="0"/>
              <a:t>Surface Water</a:t>
            </a:r>
            <a:br>
              <a:rPr lang="en-IN" dirty="0"/>
            </a:br>
            <a:r>
              <a:rPr lang="en-IN" sz="2400" dirty="0"/>
              <a:t>(Ponds, water streams)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CFD258E-669E-4F3B-90A3-35BC617F9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005805"/>
              </p:ext>
            </p:extLst>
          </p:nvPr>
        </p:nvGraphicFramePr>
        <p:xfrm>
          <a:off x="497150" y="2086252"/>
          <a:ext cx="7066625" cy="3773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4423">
                  <a:extLst>
                    <a:ext uri="{9D8B030D-6E8A-4147-A177-3AD203B41FA5}">
                      <a16:colId xmlns:a16="http://schemas.microsoft.com/office/drawing/2014/main" val="1684303165"/>
                    </a:ext>
                  </a:extLst>
                </a:gridCol>
                <a:gridCol w="5262202">
                  <a:extLst>
                    <a:ext uri="{9D8B030D-6E8A-4147-A177-3AD203B41FA5}">
                      <a16:colId xmlns:a16="http://schemas.microsoft.com/office/drawing/2014/main" val="2525640384"/>
                    </a:ext>
                  </a:extLst>
                </a:gridCol>
              </a:tblGrid>
              <a:tr h="800335">
                <a:tc>
                  <a:txBody>
                    <a:bodyPr/>
                    <a:lstStyle/>
                    <a:p>
                      <a:r>
                        <a:rPr lang="en-IN" sz="2000" dirty="0"/>
                        <a:t>History &amp;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Several ponds were built under RGMWM (2006)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5644564"/>
                  </a:ext>
                </a:extLst>
              </a:tr>
              <a:tr h="1486338">
                <a:tc>
                  <a:txBody>
                    <a:bodyPr/>
                    <a:lstStyle/>
                    <a:p>
                      <a:r>
                        <a:rPr lang="en-IN" sz="2000" dirty="0"/>
                        <a:t>Forms of usage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Around 100 tribal families dependent on running streams for drinking water during summers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Open access to ponds for fisheries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498739"/>
                  </a:ext>
                </a:extLst>
              </a:tr>
              <a:tr h="1486338">
                <a:tc>
                  <a:txBody>
                    <a:bodyPr/>
                    <a:lstStyle/>
                    <a:p>
                      <a:r>
                        <a:rPr lang="en-IN" sz="2000" dirty="0"/>
                        <a:t>Management and ownership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Few private farm ponds are used as commons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Repair work for 2 of the ponds</a:t>
                      </a:r>
                    </a:p>
                    <a:p>
                      <a:endParaRPr lang="en-IN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5544816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BD321925-2D26-4425-B1BB-96D99A1F6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0" y="697548"/>
            <a:ext cx="4076677" cy="568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7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4A43-1583-49D8-B56C-EA769A9E1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90" y="219506"/>
            <a:ext cx="8911687" cy="707541"/>
          </a:xfrm>
        </p:spPr>
        <p:txBody>
          <a:bodyPr>
            <a:normAutofit/>
          </a:bodyPr>
          <a:lstStyle/>
          <a:p>
            <a:r>
              <a:rPr lang="en-IN" dirty="0"/>
              <a:t>Forest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B0ECFF-2645-473A-AEE7-359029829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930476"/>
              </p:ext>
            </p:extLst>
          </p:nvPr>
        </p:nvGraphicFramePr>
        <p:xfrm>
          <a:off x="510887" y="1218479"/>
          <a:ext cx="10089051" cy="5182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4913">
                  <a:extLst>
                    <a:ext uri="{9D8B030D-6E8A-4147-A177-3AD203B41FA5}">
                      <a16:colId xmlns:a16="http://schemas.microsoft.com/office/drawing/2014/main" val="2620399376"/>
                    </a:ext>
                  </a:extLst>
                </a:gridCol>
                <a:gridCol w="8054138">
                  <a:extLst>
                    <a:ext uri="{9D8B030D-6E8A-4147-A177-3AD203B41FA5}">
                      <a16:colId xmlns:a16="http://schemas.microsoft.com/office/drawing/2014/main" val="2961392005"/>
                    </a:ext>
                  </a:extLst>
                </a:gridCol>
              </a:tblGrid>
              <a:tr h="1289525">
                <a:tc>
                  <a:txBody>
                    <a:bodyPr/>
                    <a:lstStyle/>
                    <a:p>
                      <a:r>
                        <a:rPr lang="en-IN" sz="2000" dirty="0"/>
                        <a:t>History &amp;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Association since last three generations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Rapid deforestation in the past few years due to unregulated cutting of trees by community &amp; negligence of the forest department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764407"/>
                  </a:ext>
                </a:extLst>
              </a:tr>
              <a:tr h="1567300">
                <a:tc>
                  <a:txBody>
                    <a:bodyPr/>
                    <a:lstStyle/>
                    <a:p>
                      <a:r>
                        <a:rPr lang="en-IN" sz="2000" dirty="0"/>
                        <a:t>Forms of usage/ association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Usage of NTFPs, firewood and wood for roof &amp; farming equipment among others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Community wise difference in the usage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Spiritual Significance- worshiping the ‘</a:t>
                      </a:r>
                      <a:r>
                        <a:rPr lang="en-IN" sz="2000" dirty="0" err="1"/>
                        <a:t>Saja</a:t>
                      </a:r>
                      <a:r>
                        <a:rPr lang="en-IN" sz="2000" dirty="0"/>
                        <a:t>’ tree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2806367"/>
                  </a:ext>
                </a:extLst>
              </a:tr>
              <a:tr h="2325499">
                <a:tc>
                  <a:txBody>
                    <a:bodyPr/>
                    <a:lstStyle/>
                    <a:p>
                      <a:endParaRPr lang="en-IN" sz="2000" dirty="0"/>
                    </a:p>
                    <a:p>
                      <a:r>
                        <a:rPr lang="en-IN" sz="2000" dirty="0"/>
                        <a:t>Management and ownership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De facto &amp; de jure management rights are with the forest department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Community’s participation in the management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Teak plantation by forest department (unilateral decision taken three years back)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Opposition for teak plantation by the community this year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Community has claimed rights over community forest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752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26095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1314</TotalTime>
  <Words>662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 3</vt:lpstr>
      <vt:lpstr>Basis</vt:lpstr>
      <vt:lpstr>Evolving a methodology for People’s Commons’ Register (PCR)</vt:lpstr>
      <vt:lpstr>Vision</vt:lpstr>
      <vt:lpstr>Area of intervention</vt:lpstr>
      <vt:lpstr>Methodology</vt:lpstr>
      <vt:lpstr>Process</vt:lpstr>
      <vt:lpstr>Village-level Findings from the research</vt:lpstr>
      <vt:lpstr>Groundwater  (Open wells, borewells) </vt:lpstr>
      <vt:lpstr>Surface Water (Ponds, water streams)</vt:lpstr>
      <vt:lpstr>Forest</vt:lpstr>
      <vt:lpstr>Commons Land (Grazing land, playground)</vt:lpstr>
      <vt:lpstr>Artificial Commons (School, anganwadi, community hall, spiritual places)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a methodology for People’s Commons’ Register (PCR)</dc:title>
  <dc:creator>Satyajit Dora</dc:creator>
  <cp:lastModifiedBy>Satyajit Dora</cp:lastModifiedBy>
  <cp:revision>60</cp:revision>
  <dcterms:created xsi:type="dcterms:W3CDTF">2019-11-06T08:33:00Z</dcterms:created>
  <dcterms:modified xsi:type="dcterms:W3CDTF">2019-11-07T06:27:14Z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520669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