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1" r:id="rId3"/>
    <p:sldId id="304" r:id="rId4"/>
    <p:sldId id="309" r:id="rId5"/>
    <p:sldId id="305" r:id="rId6"/>
    <p:sldId id="307" r:id="rId7"/>
    <p:sldId id="308" r:id="rId8"/>
    <p:sldId id="303" r:id="rId9"/>
    <p:sldId id="302" r:id="rId10"/>
    <p:sldId id="306" r:id="rId11"/>
    <p:sldId id="286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580"/>
    <a:srgbClr val="EFC389"/>
    <a:srgbClr val="F2CFA0"/>
    <a:srgbClr val="D3DFD7"/>
    <a:srgbClr val="D8D8CE"/>
    <a:srgbClr val="EBB66F"/>
    <a:srgbClr val="D88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34" autoAdjust="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vaf\Scaling%20up\Mulshi\Mulshi%20Data%20analysis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vaf\Scaling%20up\Mulshi\Mulshi%20Data%20analysis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Processing!$DH$47</c:f>
              <c:strCache>
                <c:ptCount val="1"/>
                <c:pt idx="0">
                  <c:v>Adoption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Processing!$DI$1:$DO$1</c:f>
              <c:strCache>
                <c:ptCount val="7"/>
                <c:pt idx="0">
                  <c:v>Jivamrut</c:v>
                </c:pt>
                <c:pt idx="1">
                  <c:v>Dhashaparni</c:v>
                </c:pt>
                <c:pt idx="2">
                  <c:v>Panchagavya</c:v>
                </c:pt>
                <c:pt idx="3">
                  <c:v>Vermicompost</c:v>
                </c:pt>
                <c:pt idx="4">
                  <c:v>Sowing machine</c:v>
                </c:pt>
                <c:pt idx="5">
                  <c:v>Insect trap</c:v>
                </c:pt>
                <c:pt idx="6">
                  <c:v>Line transplant</c:v>
                </c:pt>
              </c:strCache>
            </c:strRef>
          </c:cat>
          <c:val>
            <c:numRef>
              <c:f>Processing!$DI$47:$DO$47</c:f>
              <c:numCache>
                <c:formatCode>0</c:formatCode>
                <c:ptCount val="7"/>
                <c:pt idx="0">
                  <c:v>74.358974358974351</c:v>
                </c:pt>
                <c:pt idx="1">
                  <c:v>52.941176470588232</c:v>
                </c:pt>
                <c:pt idx="2">
                  <c:v>69.444444444444443</c:v>
                </c:pt>
                <c:pt idx="3">
                  <c:v>81.818181818181813</c:v>
                </c:pt>
                <c:pt idx="4">
                  <c:v>0</c:v>
                </c:pt>
                <c:pt idx="5">
                  <c:v>47.368421052631575</c:v>
                </c:pt>
                <c:pt idx="6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E7-444D-97B2-D70B3642980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5009488"/>
        <c:axId val="425010472"/>
      </c:barChart>
      <c:catAx>
        <c:axId val="42500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010472"/>
        <c:crosses val="autoZero"/>
        <c:auto val="1"/>
        <c:lblAlgn val="ctr"/>
        <c:lblOffset val="100"/>
        <c:noMultiLvlLbl val="0"/>
      </c:catAx>
      <c:valAx>
        <c:axId val="425010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of trained farmers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00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Motivation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Processing!$AS$43:$AS$48</c:f>
              <c:strCache>
                <c:ptCount val="6"/>
                <c:pt idx="0">
                  <c:v>Soil health</c:v>
                </c:pt>
                <c:pt idx="1">
                  <c:v>Producer and consumer health</c:v>
                </c:pt>
                <c:pt idx="2">
                  <c:v>Conserve agro-ecology</c:v>
                </c:pt>
                <c:pt idx="3">
                  <c:v>Self-reliance</c:v>
                </c:pt>
                <c:pt idx="4">
                  <c:v>Higher yield</c:v>
                </c:pt>
                <c:pt idx="5">
                  <c:v>Higher market price/income</c:v>
                </c:pt>
              </c:strCache>
            </c:strRef>
          </c:cat>
          <c:val>
            <c:numRef>
              <c:f>Processing!$AU$43:$AU$48</c:f>
              <c:numCache>
                <c:formatCode>0</c:formatCode>
                <c:ptCount val="6"/>
                <c:pt idx="0">
                  <c:v>38.46153846153846</c:v>
                </c:pt>
                <c:pt idx="1">
                  <c:v>79.487179487179489</c:v>
                </c:pt>
                <c:pt idx="2">
                  <c:v>10.256410256410255</c:v>
                </c:pt>
                <c:pt idx="3">
                  <c:v>5.1282051282051277</c:v>
                </c:pt>
                <c:pt idx="4">
                  <c:v>7.6923076923076916</c:v>
                </c:pt>
                <c:pt idx="5">
                  <c:v>5.1282051282051277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3E-43D1-893F-F5B1984C5C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6054864"/>
        <c:axId val="546064048"/>
      </c:barChart>
      <c:catAx>
        <c:axId val="54605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064048"/>
        <c:crosses val="autoZero"/>
        <c:auto val="1"/>
        <c:lblAlgn val="ctr"/>
        <c:lblOffset val="100"/>
        <c:noMultiLvlLbl val="0"/>
      </c:catAx>
      <c:valAx>
        <c:axId val="54606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05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82C59-394C-437B-AFE0-9CC10F42189F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53579-92FA-4EF1-B774-4B62B175D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578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581F9-8015-4CE4-9B51-C4CCE099B085}" type="datetimeFigureOut">
              <a:rPr lang="en-IN" smtClean="0"/>
              <a:t>07-11-2019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8EAE9-4FAB-4FEC-9E01-8E7439863D7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3013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EAE9-4FAB-4FEC-9E01-8E7439863D78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2937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EAE9-4FAB-4FEC-9E01-8E7439863D78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98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EAE9-4FAB-4FEC-9E01-8E7439863D78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383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EAE9-4FAB-4FEC-9E01-8E7439863D78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716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EAE9-4FAB-4FEC-9E01-8E7439863D78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764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EAE9-4FAB-4FEC-9E01-8E7439863D78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132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EAE9-4FAB-4FEC-9E01-8E7439863D78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4694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EAE9-4FAB-4FEC-9E01-8E7439863D78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8221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EAE9-4FAB-4FEC-9E01-8E7439863D78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2246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EAE9-4FAB-4FEC-9E01-8E7439863D78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034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695-B6ED-4FDC-88B7-2B3AB01AAA6B}" type="datetime1">
              <a:rPr lang="en-IN" smtClean="0"/>
              <a:t>07-11-2019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153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BBB-5818-45C3-9019-2CEB7ECFB1B1}" type="datetime1">
              <a:rPr lang="en-IN" smtClean="0"/>
              <a:t>07-11-2019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5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CA9-002C-4084-8C02-F2DB7715263B}" type="datetime1">
              <a:rPr lang="en-IN" smtClean="0"/>
              <a:t>07-11-2019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061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417D-A280-42C4-AC5C-DDFC32F7FEF2}" type="datetime1">
              <a:rPr lang="en-IN" smtClean="0"/>
              <a:t>07-11-2019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0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90F0-3362-4635-A743-3A9F4222EDAA}" type="datetime1">
              <a:rPr lang="en-IN" smtClean="0"/>
              <a:t>07-11-2019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227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9302-E339-4890-A2B3-D72A7B12BC33}" type="datetime1">
              <a:rPr lang="en-IN" smtClean="0"/>
              <a:t>07-11-2019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427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DFD0-C90A-460E-A35C-FB40DC1D84DC}" type="datetime1">
              <a:rPr lang="en-IN" smtClean="0"/>
              <a:t>07-11-2019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230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4F1A1-17D7-42C6-A5CE-402B6AD9A55A}" type="datetime1">
              <a:rPr lang="en-IN" smtClean="0"/>
              <a:t>07-11-2019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225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D9FF-B18B-447F-96F2-EEC1E7E8254D}" type="datetime1">
              <a:rPr lang="en-IN" smtClean="0"/>
              <a:t>07-11-2019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293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2EA8-37E4-44E2-8AD8-302BDC79C6A6}" type="datetime1">
              <a:rPr lang="en-IN" smtClean="0"/>
              <a:t>07-11-2019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670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A7AC-117B-499E-BCB9-C6274638B913}" type="datetime1">
              <a:rPr lang="en-IN" smtClean="0"/>
              <a:t>07-11-2019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287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44BE8-D85C-45FF-86EE-78E5B642BFE3}" type="datetime1">
              <a:rPr lang="en-IN" smtClean="0"/>
              <a:t>07-11-2019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58791-6E80-41A9-A34C-33EF06013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974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02660" y="1168174"/>
            <a:ext cx="7149829" cy="1679211"/>
          </a:xfrm>
          <a:prstGeom prst="rect">
            <a:avLst/>
          </a:prstGeom>
          <a:solidFill>
            <a:srgbClr val="DDE58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r">
              <a:lnSpc>
                <a:spcPct val="200000"/>
              </a:lnSpc>
              <a:spcBef>
                <a:spcPct val="0"/>
              </a:spcBef>
              <a:buNone/>
              <a:defRPr sz="1600" b="1"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IN" sz="2800" b="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Conference on Rural India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IN" sz="2800" b="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Towards Inclusion of the Marginalised</a:t>
            </a:r>
            <a:endParaRPr lang="en-GB" sz="2800" b="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6727" y="5099901"/>
            <a:ext cx="7149829" cy="129147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accent6">
                    <a:lumMod val="75000"/>
                  </a:schemeClr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IN" sz="1400" b="1" dirty="0">
                <a:solidFill>
                  <a:schemeClr val="tx1"/>
                </a:solidFill>
                <a:latin typeface="+mn-lt"/>
              </a:rPr>
              <a:t>Presenter: Vaishnavi Pawar</a:t>
            </a:r>
          </a:p>
          <a:p>
            <a:pPr algn="r"/>
            <a:r>
              <a:rPr lang="en-IN" sz="1400" b="1" dirty="0">
                <a:solidFill>
                  <a:schemeClr val="tx1"/>
                </a:solidFill>
                <a:latin typeface="+mn-lt"/>
              </a:rPr>
              <a:t>Organisation Name: Vikasanvesh Foundation </a:t>
            </a:r>
          </a:p>
          <a:p>
            <a:pPr algn="r"/>
            <a:r>
              <a:rPr lang="en-IN" sz="1400" b="1" dirty="0">
                <a:solidFill>
                  <a:schemeClr val="tx1"/>
                </a:solidFill>
                <a:latin typeface="+mn-lt"/>
              </a:rPr>
              <a:t>Email: vaishanvip@vikasanvesh.in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0A396-2799-433D-907B-CB8684E6C403}"/>
              </a:ext>
            </a:extLst>
          </p:cNvPr>
          <p:cNvSpPr txBox="1">
            <a:spLocks/>
          </p:cNvSpPr>
          <p:nvPr/>
        </p:nvSpPr>
        <p:spPr>
          <a:xfrm>
            <a:off x="98049" y="3364880"/>
            <a:ext cx="7149829" cy="1291472"/>
          </a:xfrm>
          <a:prstGeom prst="rect">
            <a:avLst/>
          </a:prstGeom>
          <a:solidFill>
            <a:srgbClr val="DDE5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IN" sz="1600" b="1" dirty="0">
                <a:solidFill>
                  <a:schemeClr val="tx1"/>
                </a:solidFill>
                <a:latin typeface="+mj-lt"/>
              </a:rPr>
              <a:t>Date : 07/11/2019</a:t>
            </a:r>
          </a:p>
          <a:p>
            <a:pPr algn="r"/>
            <a:r>
              <a:rPr lang="en-IN" sz="1600" b="1" dirty="0">
                <a:solidFill>
                  <a:schemeClr val="tx1"/>
                </a:solidFill>
                <a:latin typeface="+mj-lt"/>
              </a:rPr>
              <a:t>Venue : BAIF, </a:t>
            </a:r>
            <a:r>
              <a:rPr lang="en-IN" sz="1600" b="1" dirty="0" err="1">
                <a:solidFill>
                  <a:schemeClr val="tx1"/>
                </a:solidFill>
                <a:latin typeface="+mj-lt"/>
              </a:rPr>
              <a:t>Warje</a:t>
            </a:r>
            <a:r>
              <a:rPr lang="en-IN" sz="1600" b="1" dirty="0">
                <a:solidFill>
                  <a:schemeClr val="tx1"/>
                </a:solidFill>
                <a:latin typeface="+mj-lt"/>
              </a:rPr>
              <a:t>, Pune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E570D6-DC27-48CD-B30B-D87D509B4B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608" y="0"/>
            <a:ext cx="48502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298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70" y="1656874"/>
            <a:ext cx="11850859" cy="2449731"/>
          </a:xfrm>
        </p:spPr>
        <p:txBody>
          <a:bodyPr>
            <a:normAutofit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41661"/>
            <a:ext cx="12192000" cy="913858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Lato" panose="020F0502020204030203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339" y="6381405"/>
            <a:ext cx="12216678" cy="476595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20701" y="115475"/>
            <a:ext cx="24593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3600" b="1" dirty="0">
                <a:latin typeface="Lato" panose="020F0502020204030203" pitchFamily="34" charset="0"/>
              </a:rPr>
              <a:t>Discussion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DB56E-BCE6-49C5-9995-BD6D1DE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8229" y="6437139"/>
            <a:ext cx="2743200" cy="365125"/>
          </a:xfrm>
        </p:spPr>
        <p:txBody>
          <a:bodyPr/>
          <a:lstStyle/>
          <a:p>
            <a:r>
              <a:rPr lang="en-IN" sz="2000" dirty="0">
                <a:solidFill>
                  <a:schemeClr val="bg1"/>
                </a:solidFill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FCE928-19E7-4AB7-840E-30170C220553}"/>
              </a:ext>
            </a:extLst>
          </p:cNvPr>
          <p:cNvSpPr txBox="1"/>
          <p:nvPr/>
        </p:nvSpPr>
        <p:spPr>
          <a:xfrm>
            <a:off x="853735" y="2213626"/>
            <a:ext cx="10484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Among both the locations, </a:t>
            </a:r>
            <a:r>
              <a:rPr lang="en-US" sz="2400" dirty="0"/>
              <a:t>farmers surveyed in Mulshi are the closest to the city</a:t>
            </a:r>
          </a:p>
          <a:p>
            <a:r>
              <a:rPr lang="en-US" sz="2400" dirty="0"/>
              <a:t>While some farmers with connections in the city has a direct marketing channel, others could not get market where they can sell their produce at a desirable price. </a:t>
            </a:r>
          </a:p>
          <a:p>
            <a:endParaRPr lang="en-IN" sz="2400" dirty="0"/>
          </a:p>
          <a:p>
            <a:r>
              <a:rPr lang="en-IN" sz="2400" dirty="0"/>
              <a:t>Sikkim faces a problem of external competition. While every farmer in the state practice organic agriculture, the produce sold in the market comes from Siliguri (West Bengal). </a:t>
            </a:r>
          </a:p>
        </p:txBody>
      </p:sp>
    </p:spTree>
    <p:extLst>
      <p:ext uri="{BB962C8B-B14F-4D97-AF65-F5344CB8AC3E}">
        <p14:creationId xmlns:p14="http://schemas.microsoft.com/office/powerpoint/2010/main" val="2702955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667" y="2209952"/>
            <a:ext cx="5066666" cy="1219048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-41661"/>
            <a:ext cx="12192000" cy="913858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-12339" y="6395473"/>
            <a:ext cx="12216678" cy="476595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562667" y="3429000"/>
            <a:ext cx="5773658" cy="128587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16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Mailing Address: </a:t>
            </a:r>
            <a:endParaRPr lang="en-GB" sz="12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1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IN" sz="1400" baseline="300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N" sz="1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Floor, Galore Tech </a:t>
            </a:r>
            <a:r>
              <a:rPr lang="en-IN" sz="1400" dirty="0" err="1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Lohia</a:t>
            </a:r>
            <a:r>
              <a:rPr lang="en-IN" sz="1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Jain, </a:t>
            </a:r>
            <a:r>
              <a:rPr lang="en-GB" sz="14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LMD Chowk, </a:t>
            </a:r>
            <a:r>
              <a:rPr lang="en-IN" sz="1400" dirty="0" err="1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Bavdhan</a:t>
            </a:r>
            <a:r>
              <a:rPr lang="en-IN" sz="1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400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Pune – 411021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14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14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en-IN" sz="1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info@vikasanvesh.in </a:t>
            </a:r>
            <a:endParaRPr lang="en-GB" sz="14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14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Website:</a:t>
            </a:r>
            <a:r>
              <a:rPr lang="en-IN" sz="1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www.vikasanvesh.in </a:t>
            </a:r>
            <a:endParaRPr lang="en-GB" sz="14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3DBF01-B663-4054-8E82-A094F0AA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8791-6E80-41A9-A34C-33EF060132C6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828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1661"/>
            <a:ext cx="12192000" cy="913858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" panose="020F0502020204030203" pitchFamily="34" charset="0"/>
                <a:ea typeface="+mj-ea"/>
                <a:cs typeface="+mj-cs"/>
              </a:rPr>
              <a:t>Study location details</a:t>
            </a:r>
          </a:p>
        </p:txBody>
      </p:sp>
      <p:sp>
        <p:nvSpPr>
          <p:cNvPr id="6" name="Rectangle 5"/>
          <p:cNvSpPr/>
          <p:nvPr/>
        </p:nvSpPr>
        <p:spPr>
          <a:xfrm>
            <a:off x="-12339" y="6381405"/>
            <a:ext cx="12216678" cy="476595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DB56E-BCE6-49C5-9995-BD6D1DE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8229" y="6437139"/>
            <a:ext cx="2743200" cy="365125"/>
          </a:xfrm>
        </p:spPr>
        <p:txBody>
          <a:bodyPr/>
          <a:lstStyle/>
          <a:p>
            <a:r>
              <a:rPr lang="en-IN" sz="2000" dirty="0">
                <a:solidFill>
                  <a:schemeClr val="bg1"/>
                </a:solidFill>
                <a:latin typeface="Arial Black" panose="020B0A04020102020204" pitchFamily="34" charset="0"/>
              </a:rPr>
              <a:t>1</a:t>
            </a: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BF0F52D5-F531-4B8B-8F47-5EE130749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560280"/>
              </p:ext>
            </p:extLst>
          </p:nvPr>
        </p:nvGraphicFramePr>
        <p:xfrm>
          <a:off x="625608" y="1151487"/>
          <a:ext cx="10940784" cy="45550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196">
                  <a:extLst>
                    <a:ext uri="{9D8B030D-6E8A-4147-A177-3AD203B41FA5}">
                      <a16:colId xmlns:a16="http://schemas.microsoft.com/office/drawing/2014/main" val="2649343502"/>
                    </a:ext>
                  </a:extLst>
                </a:gridCol>
                <a:gridCol w="2527164">
                  <a:extLst>
                    <a:ext uri="{9D8B030D-6E8A-4147-A177-3AD203B41FA5}">
                      <a16:colId xmlns:a16="http://schemas.microsoft.com/office/drawing/2014/main" val="491080314"/>
                    </a:ext>
                  </a:extLst>
                </a:gridCol>
                <a:gridCol w="2661672">
                  <a:extLst>
                    <a:ext uri="{9D8B030D-6E8A-4147-A177-3AD203B41FA5}">
                      <a16:colId xmlns:a16="http://schemas.microsoft.com/office/drawing/2014/main" val="3605430394"/>
                    </a:ext>
                  </a:extLst>
                </a:gridCol>
                <a:gridCol w="3016752">
                  <a:extLst>
                    <a:ext uri="{9D8B030D-6E8A-4147-A177-3AD203B41FA5}">
                      <a16:colId xmlns:a16="http://schemas.microsoft.com/office/drawing/2014/main" val="1693184720"/>
                    </a:ext>
                  </a:extLst>
                </a:gridCol>
              </a:tblGrid>
              <a:tr h="1084912">
                <a:tc>
                  <a:txBody>
                    <a:bodyPr/>
                    <a:lstStyle/>
                    <a:p>
                      <a:pPr algn="just"/>
                      <a:r>
                        <a:rPr lang="en-IN" sz="2400" b="1" dirty="0">
                          <a:latin typeface="+mj-lt"/>
                        </a:rPr>
                        <a:t>Location</a:t>
                      </a:r>
                    </a:p>
                  </a:txBody>
                  <a:tcPr>
                    <a:solidFill>
                      <a:srgbClr val="DDE58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400" b="1" dirty="0">
                          <a:latin typeface="+mj-lt"/>
                        </a:rPr>
                        <a:t>Promoting agency</a:t>
                      </a:r>
                    </a:p>
                  </a:txBody>
                  <a:tcPr>
                    <a:solidFill>
                      <a:srgbClr val="DDE58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400" b="1" dirty="0">
                          <a:latin typeface="+mj-lt"/>
                        </a:rPr>
                        <a:t>Practices adopted</a:t>
                      </a:r>
                    </a:p>
                  </a:txBody>
                  <a:tcPr>
                    <a:solidFill>
                      <a:srgbClr val="DDE58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400" b="1" dirty="0">
                          <a:latin typeface="+mj-lt"/>
                        </a:rPr>
                        <a:t>Number of farmers surveyed</a:t>
                      </a:r>
                    </a:p>
                  </a:txBody>
                  <a:tcPr>
                    <a:solidFill>
                      <a:srgbClr val="DDE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088496"/>
                  </a:ext>
                </a:extLst>
              </a:tr>
              <a:tr h="1084912">
                <a:tc>
                  <a:txBody>
                    <a:bodyPr/>
                    <a:lstStyle/>
                    <a:p>
                      <a:pPr algn="just"/>
                      <a:r>
                        <a:rPr lang="en-IN" sz="2400" dirty="0">
                          <a:latin typeface="+mj-lt"/>
                        </a:rPr>
                        <a:t>Mulshi, Pune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400" dirty="0">
                          <a:latin typeface="+mj-lt"/>
                        </a:rPr>
                        <a:t>INORA NGO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400" dirty="0" err="1">
                          <a:latin typeface="+mj-lt"/>
                        </a:rPr>
                        <a:t>Jivamrut</a:t>
                      </a:r>
                      <a:r>
                        <a:rPr lang="en-IN" sz="2400" dirty="0">
                          <a:latin typeface="+mj-lt"/>
                        </a:rPr>
                        <a:t>, Vermicompost, </a:t>
                      </a:r>
                      <a:r>
                        <a:rPr lang="en-IN" sz="2400" dirty="0" err="1">
                          <a:latin typeface="+mj-lt"/>
                        </a:rPr>
                        <a:t>Panchagavya</a:t>
                      </a:r>
                      <a:r>
                        <a:rPr lang="en-IN" sz="2400" dirty="0">
                          <a:latin typeface="+mj-lt"/>
                        </a:rPr>
                        <a:t>, Line transplantation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400" dirty="0">
                          <a:latin typeface="+mj-lt"/>
                        </a:rPr>
                        <a:t>39 farmers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Included farmers practising sustainable agriculture and conventional farmers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408530"/>
                  </a:ext>
                </a:extLst>
              </a:tr>
              <a:tr h="1549874">
                <a:tc>
                  <a:txBody>
                    <a:bodyPr/>
                    <a:lstStyle/>
                    <a:p>
                      <a:pPr algn="just"/>
                      <a:r>
                        <a:rPr lang="en-IN" sz="2400" dirty="0">
                          <a:latin typeface="+mj-lt"/>
                        </a:rPr>
                        <a:t>West Sikkim and South Sikkim, Sikkim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400" dirty="0">
                          <a:latin typeface="+mj-lt"/>
                        </a:rPr>
                        <a:t>State Government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400" dirty="0">
                          <a:latin typeface="+mj-lt"/>
                        </a:rPr>
                        <a:t>Composting is a widespread practise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400" dirty="0">
                          <a:latin typeface="+mj-lt"/>
                        </a:rPr>
                        <a:t>64 farmers, all of them practised organic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880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47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70" y="1656874"/>
            <a:ext cx="11850859" cy="2449731"/>
          </a:xfrm>
        </p:spPr>
        <p:txBody>
          <a:bodyPr>
            <a:normAutofit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41661"/>
            <a:ext cx="12192000" cy="913858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Lato" panose="020F0502020204030203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339" y="6381405"/>
            <a:ext cx="12216678" cy="476595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54017" y="115475"/>
            <a:ext cx="69926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3600" b="1" dirty="0">
                <a:latin typeface="Lato" panose="020F0502020204030203" pitchFamily="34" charset="0"/>
              </a:rPr>
              <a:t>Field Observations from Mulshi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DB56E-BCE6-49C5-9995-BD6D1DE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8229" y="6437139"/>
            <a:ext cx="2743200" cy="365125"/>
          </a:xfrm>
        </p:spPr>
        <p:txBody>
          <a:bodyPr/>
          <a:lstStyle/>
          <a:p>
            <a:r>
              <a:rPr lang="en-IN" sz="2000" dirty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328D27-8704-4C58-8F29-31D1F377C7FB}"/>
              </a:ext>
            </a:extLst>
          </p:cNvPr>
          <p:cNvSpPr txBox="1"/>
          <p:nvPr/>
        </p:nvSpPr>
        <p:spPr>
          <a:xfrm>
            <a:off x="170570" y="1401090"/>
            <a:ext cx="6476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2/3rd has secondary source of income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58% of the farmers practiced organic agriculture for self – consumption only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Most of the farmers had attended training for preparation of organic inputs but the proportion of adoption varied across the inputs and are mostly less than 75%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Organic practice related to pest management like insect trap and </a:t>
            </a:r>
            <a:r>
              <a:rPr lang="en-US" sz="2400" dirty="0" err="1">
                <a:latin typeface="+mj-lt"/>
              </a:rPr>
              <a:t>dhashaparani</a:t>
            </a:r>
            <a:r>
              <a:rPr lang="en-US" sz="2400" dirty="0">
                <a:latin typeface="+mj-lt"/>
              </a:rPr>
              <a:t> had much lesser adoption than those related to nutrient management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D880AC4-8D60-407F-BA66-B6A4121C19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87332"/>
              </p:ext>
            </p:extLst>
          </p:nvPr>
        </p:nvGraphicFramePr>
        <p:xfrm>
          <a:off x="6870942" y="1301926"/>
          <a:ext cx="5150487" cy="4254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038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70" y="1656874"/>
            <a:ext cx="11850859" cy="2449731"/>
          </a:xfrm>
        </p:spPr>
        <p:txBody>
          <a:bodyPr>
            <a:normAutofit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41661"/>
            <a:ext cx="12192000" cy="913858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Lato" panose="020F0502020204030203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339" y="6381405"/>
            <a:ext cx="12216678" cy="476595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54017" y="115475"/>
            <a:ext cx="69926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3600" b="1" dirty="0">
                <a:latin typeface="Lato" panose="020F0502020204030203" pitchFamily="34" charset="0"/>
              </a:rPr>
              <a:t>Field Observations from Mulshi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DB56E-BCE6-49C5-9995-BD6D1DE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8229" y="6437139"/>
            <a:ext cx="2743200" cy="365125"/>
          </a:xfrm>
        </p:spPr>
        <p:txBody>
          <a:bodyPr/>
          <a:lstStyle/>
          <a:p>
            <a:r>
              <a:rPr lang="en-IN" sz="2000" dirty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328D27-8704-4C58-8F29-31D1F377C7FB}"/>
              </a:ext>
            </a:extLst>
          </p:cNvPr>
          <p:cNvSpPr txBox="1"/>
          <p:nvPr/>
        </p:nvSpPr>
        <p:spPr>
          <a:xfrm>
            <a:off x="170570" y="1029333"/>
            <a:ext cx="64761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Producer and consumer health followed by the maintenance of soil health were the major motivation to adopt organic farming practices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Lack of knowledge and institutional gaps were not the major barriers in adaptation of organic farming practices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Since the pest management was not reported to be a challenge, the lesser adoption of organic pest management practices might be due lesser incidence of pest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CE060DB-75D2-45BB-A402-B0BEFCA56B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243854"/>
              </p:ext>
            </p:extLst>
          </p:nvPr>
        </p:nvGraphicFramePr>
        <p:xfrm>
          <a:off x="6768385" y="1196366"/>
          <a:ext cx="5156633" cy="485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5642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1661"/>
            <a:ext cx="12192000" cy="913858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Lato" panose="020F0502020204030203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339" y="6381405"/>
            <a:ext cx="12216678" cy="476595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5312" y="115475"/>
            <a:ext cx="73500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3600" b="1" dirty="0">
                <a:latin typeface="Lato" panose="020F0502020204030203" pitchFamily="34" charset="0"/>
              </a:rPr>
              <a:t>Challenges in scaling up – Mulshi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DB56E-BCE6-49C5-9995-BD6D1DE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8229" y="6437139"/>
            <a:ext cx="2743200" cy="365125"/>
          </a:xfrm>
        </p:spPr>
        <p:txBody>
          <a:bodyPr/>
          <a:lstStyle/>
          <a:p>
            <a:r>
              <a:rPr lang="en-IN" sz="2000" dirty="0">
                <a:solidFill>
                  <a:schemeClr val="bg1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7085F9-29A4-471A-9586-86609346F095}"/>
              </a:ext>
            </a:extLst>
          </p:cNvPr>
          <p:cNvSpPr txBox="1"/>
          <p:nvPr/>
        </p:nvSpPr>
        <p:spPr>
          <a:xfrm>
            <a:off x="578528" y="1116273"/>
            <a:ext cx="11034944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Challenges faced by farmers whose primary occupation is agriculture are</a:t>
            </a:r>
          </a:p>
          <a:p>
            <a:pPr marL="1428750" lvl="2" indent="-514350">
              <a:lnSpc>
                <a:spcPct val="150000"/>
              </a:lnSpc>
              <a:buAutoNum type="arabicPeriod"/>
            </a:pPr>
            <a:r>
              <a:rPr lang="en-US" sz="2400" dirty="0">
                <a:latin typeface="+mj-lt"/>
              </a:rPr>
              <a:t>Price Realization</a:t>
            </a:r>
          </a:p>
          <a:p>
            <a:pPr marL="1428750" lvl="2" indent="-514350">
              <a:lnSpc>
                <a:spcPct val="150000"/>
              </a:lnSpc>
              <a:buAutoNum type="arabicPeriod"/>
            </a:pPr>
            <a:r>
              <a:rPr lang="en-US" sz="2400" dirty="0">
                <a:latin typeface="+mj-lt"/>
              </a:rPr>
              <a:t>Marketing</a:t>
            </a:r>
          </a:p>
          <a:p>
            <a:pPr marL="1428750" lvl="2" indent="-514350">
              <a:lnSpc>
                <a:spcPct val="150000"/>
              </a:lnSpc>
              <a:buAutoNum type="arabicPeriod"/>
            </a:pPr>
            <a:r>
              <a:rPr lang="en-US" sz="2400" dirty="0">
                <a:latin typeface="+mj-lt"/>
              </a:rPr>
              <a:t>Low yield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Challenges faced by farmers whose secondary occupation is agriculture are</a:t>
            </a:r>
          </a:p>
          <a:p>
            <a:pPr marL="1428750" lvl="2" indent="-514350">
              <a:lnSpc>
                <a:spcPct val="150000"/>
              </a:lnSpc>
              <a:buAutoNum type="arabicPeriod"/>
            </a:pPr>
            <a:r>
              <a:rPr lang="en-US" sz="2400" dirty="0">
                <a:latin typeface="+mj-lt"/>
              </a:rPr>
              <a:t>Access to Organic Inputs</a:t>
            </a:r>
          </a:p>
          <a:p>
            <a:pPr marL="1428750" lvl="2" indent="-514350">
              <a:lnSpc>
                <a:spcPct val="150000"/>
              </a:lnSpc>
              <a:buAutoNum type="arabicPeriod"/>
            </a:pPr>
            <a:r>
              <a:rPr lang="en-US" sz="2400" dirty="0">
                <a:latin typeface="+mj-lt"/>
              </a:rPr>
              <a:t>Low yield</a:t>
            </a:r>
          </a:p>
          <a:p>
            <a:pPr marL="1428750" lvl="2" indent="-514350">
              <a:lnSpc>
                <a:spcPct val="150000"/>
              </a:lnSpc>
              <a:buAutoNum type="arabicPeriod"/>
            </a:pPr>
            <a:r>
              <a:rPr lang="en-US" sz="2400" dirty="0">
                <a:latin typeface="+mj-lt"/>
              </a:rPr>
              <a:t>Weed Management</a:t>
            </a:r>
          </a:p>
        </p:txBody>
      </p:sp>
    </p:spTree>
    <p:extLst>
      <p:ext uri="{BB962C8B-B14F-4D97-AF65-F5344CB8AC3E}">
        <p14:creationId xmlns:p14="http://schemas.microsoft.com/office/powerpoint/2010/main" val="332403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70" y="1656874"/>
            <a:ext cx="11850859" cy="2449731"/>
          </a:xfrm>
        </p:spPr>
        <p:txBody>
          <a:bodyPr>
            <a:normAutofit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41661"/>
            <a:ext cx="12192000" cy="913858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Lato" panose="020F0502020204030203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339" y="6381405"/>
            <a:ext cx="12216678" cy="476595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56424" y="115475"/>
            <a:ext cx="69878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3600" b="1" dirty="0">
                <a:latin typeface="Lato" panose="020F0502020204030203" pitchFamily="34" charset="0"/>
              </a:rPr>
              <a:t>Field Observations from Sikkim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DB56E-BCE6-49C5-9995-BD6D1DE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8229" y="6437139"/>
            <a:ext cx="2743200" cy="365125"/>
          </a:xfrm>
        </p:spPr>
        <p:txBody>
          <a:bodyPr/>
          <a:lstStyle/>
          <a:p>
            <a:r>
              <a:rPr lang="en-IN" sz="2000" dirty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328D27-8704-4C58-8F29-31D1F377C7FB}"/>
              </a:ext>
            </a:extLst>
          </p:cNvPr>
          <p:cNvSpPr txBox="1"/>
          <p:nvPr/>
        </p:nvSpPr>
        <p:spPr>
          <a:xfrm>
            <a:off x="338829" y="1202208"/>
            <a:ext cx="11336785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/>
              <a:t>In Sikkim, chemical fertilisers and pesticides were banned entirely in 2014. So all the farmers interviewed were organic farmers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/>
              <a:t>Before 2003, the state government used to distribute chemical fertilisers and pesticides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/>
              <a:t>After 2003, state started reducing the subsidy on fertilisers and finally banned its usage in 2014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/>
              <a:t>Using Chemical fertilisers and pesticides are punishable by law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/>
              <a:t> Major Crops grown – Ginger, Cardamom, Paddy, Buckwheat, Maize, </a:t>
            </a:r>
            <a:r>
              <a:rPr lang="en-IN" sz="2400" i="1" dirty="0" err="1"/>
              <a:t>Amriso</a:t>
            </a:r>
            <a:r>
              <a:rPr lang="en-IN" sz="2400" i="1" dirty="0"/>
              <a:t> </a:t>
            </a:r>
            <a:r>
              <a:rPr lang="en-IN" sz="2400" dirty="0"/>
              <a:t>(Broom Plant)</a:t>
            </a:r>
          </a:p>
        </p:txBody>
      </p:sp>
    </p:spTree>
    <p:extLst>
      <p:ext uri="{BB962C8B-B14F-4D97-AF65-F5344CB8AC3E}">
        <p14:creationId xmlns:p14="http://schemas.microsoft.com/office/powerpoint/2010/main" val="2353609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1661"/>
            <a:ext cx="12192000" cy="913858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Lato" panose="020F0502020204030203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339" y="6381405"/>
            <a:ext cx="12216678" cy="476595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56424" y="115475"/>
            <a:ext cx="69878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3600" b="1" dirty="0">
                <a:latin typeface="Lato" panose="020F0502020204030203" pitchFamily="34" charset="0"/>
              </a:rPr>
              <a:t>Field Observations from Sikkim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DB56E-BCE6-49C5-9995-BD6D1DE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8229" y="6437139"/>
            <a:ext cx="2743200" cy="365125"/>
          </a:xfrm>
        </p:spPr>
        <p:txBody>
          <a:bodyPr/>
          <a:lstStyle/>
          <a:p>
            <a:r>
              <a:rPr lang="en-IN" sz="2000" dirty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28C124-9BE9-4043-B830-9FE02750C79A}"/>
              </a:ext>
            </a:extLst>
          </p:cNvPr>
          <p:cNvSpPr txBox="1"/>
          <p:nvPr/>
        </p:nvSpPr>
        <p:spPr>
          <a:xfrm>
            <a:off x="603658" y="1322773"/>
            <a:ext cx="104934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Because of lack of training and awareness, farmers mostly use only composting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However, in the case of pest and diseases attack, they have limited knowledge of how to protect their crops against the pest and diseases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There is no availability of organic inputs in the market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There are different challenges associated with various crops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Certification has been given but only to few farmers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All farmers who has practised conventional agriculture before the ban said that yield was high when they used conventional practices.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However, they acknowledge that the soil quality degraded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After the ban was implemented, the production fell and for the productivity to reach its normal level, it took almost 5-6 years </a:t>
            </a:r>
          </a:p>
        </p:txBody>
      </p:sp>
    </p:spTree>
    <p:extLst>
      <p:ext uri="{BB962C8B-B14F-4D97-AF65-F5344CB8AC3E}">
        <p14:creationId xmlns:p14="http://schemas.microsoft.com/office/powerpoint/2010/main" val="1711319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70" y="1656874"/>
            <a:ext cx="11850859" cy="2449731"/>
          </a:xfrm>
        </p:spPr>
        <p:txBody>
          <a:bodyPr>
            <a:normAutofit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41661"/>
            <a:ext cx="12192000" cy="913858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Lato" panose="020F0502020204030203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339" y="6381405"/>
            <a:ext cx="12216678" cy="476595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7717" y="115475"/>
            <a:ext cx="73452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3600" b="1" dirty="0">
                <a:latin typeface="Lato" panose="020F0502020204030203" pitchFamily="34" charset="0"/>
              </a:rPr>
              <a:t>Challenges in scaling up – Sikkim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DB56E-BCE6-49C5-9995-BD6D1DE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8229" y="6437139"/>
            <a:ext cx="2743200" cy="365125"/>
          </a:xfrm>
        </p:spPr>
        <p:txBody>
          <a:bodyPr/>
          <a:lstStyle/>
          <a:p>
            <a:r>
              <a:rPr lang="en-IN" sz="2000" dirty="0">
                <a:solidFill>
                  <a:schemeClr val="bg1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A2172D-EDE0-4966-96A1-2E802A3FFA4F}"/>
              </a:ext>
            </a:extLst>
          </p:cNvPr>
          <p:cNvSpPr txBox="1"/>
          <p:nvPr/>
        </p:nvSpPr>
        <p:spPr>
          <a:xfrm>
            <a:off x="853735" y="1587887"/>
            <a:ext cx="10484528" cy="3682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400" dirty="0"/>
              <a:t>Major Challenges faced are:</a:t>
            </a:r>
          </a:p>
          <a:p>
            <a:pPr>
              <a:lnSpc>
                <a:spcPct val="200000"/>
              </a:lnSpc>
            </a:pPr>
            <a:r>
              <a:rPr lang="en-IN" sz="2400" dirty="0"/>
              <a:t>1. Rampant Losses because of pest and diseases and Wild animals </a:t>
            </a:r>
          </a:p>
          <a:p>
            <a:pPr>
              <a:lnSpc>
                <a:spcPct val="200000"/>
              </a:lnSpc>
            </a:pPr>
            <a:r>
              <a:rPr lang="en-IN" sz="2400" dirty="0"/>
              <a:t>2. Low price realisation</a:t>
            </a:r>
          </a:p>
          <a:p>
            <a:pPr>
              <a:lnSpc>
                <a:spcPct val="200000"/>
              </a:lnSpc>
            </a:pPr>
            <a:r>
              <a:rPr lang="en-IN" sz="2400" dirty="0"/>
              <a:t>3. Lack of institutional support</a:t>
            </a:r>
          </a:p>
          <a:p>
            <a:pPr>
              <a:lnSpc>
                <a:spcPct val="200000"/>
              </a:lnSpc>
            </a:pPr>
            <a:r>
              <a:rPr lang="en-IN" sz="2400" dirty="0"/>
              <a:t>4. Marketing Challenges - Terrain</a:t>
            </a:r>
          </a:p>
        </p:txBody>
      </p:sp>
    </p:spTree>
    <p:extLst>
      <p:ext uri="{BB962C8B-B14F-4D97-AF65-F5344CB8AC3E}">
        <p14:creationId xmlns:p14="http://schemas.microsoft.com/office/powerpoint/2010/main" val="2437396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70" y="1272387"/>
            <a:ext cx="11850859" cy="4655560"/>
          </a:xfrm>
        </p:spPr>
        <p:txBody>
          <a:bodyPr>
            <a:noAutofit/>
          </a:bodyPr>
          <a:lstStyle/>
          <a:p>
            <a:pPr>
              <a:lnSpc>
                <a:spcPct val="220000"/>
              </a:lnSpc>
            </a:pPr>
            <a:r>
              <a:rPr lang="en-GB" sz="2400" dirty="0"/>
              <a:t>In both the locations, the role of gender in organic agriculture was studied</a:t>
            </a:r>
          </a:p>
          <a:p>
            <a:pPr>
              <a:lnSpc>
                <a:spcPct val="220000"/>
              </a:lnSpc>
            </a:pPr>
            <a:r>
              <a:rPr lang="en-GB" sz="2400" dirty="0"/>
              <a:t>While both men and women participate in agriculture, the contribution of each gender to the different steps of agriculture was different</a:t>
            </a:r>
          </a:p>
          <a:p>
            <a:pPr>
              <a:lnSpc>
                <a:spcPct val="220000"/>
              </a:lnSpc>
            </a:pPr>
            <a:r>
              <a:rPr lang="en-GB" sz="2400" dirty="0"/>
              <a:t>Women contribute more in Weeding, Sowing and Harvesting</a:t>
            </a:r>
          </a:p>
          <a:p>
            <a:pPr>
              <a:lnSpc>
                <a:spcPct val="220000"/>
              </a:lnSpc>
            </a:pPr>
            <a:r>
              <a:rPr lang="en-GB" sz="2400" dirty="0"/>
              <a:t>Men contribute more in Marketing, Land Preparation and Pest control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41661"/>
            <a:ext cx="12192000" cy="913858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Lato" panose="020F0502020204030203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339" y="6381405"/>
            <a:ext cx="12216678" cy="476595"/>
          </a:xfrm>
          <a:prstGeom prst="rect">
            <a:avLst/>
          </a:prstGeom>
          <a:solidFill>
            <a:srgbClr val="DDE58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79309" y="115475"/>
            <a:ext cx="39421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3600" b="1" dirty="0">
                <a:latin typeface="Lato" panose="020F0502020204030203" pitchFamily="34" charset="0"/>
              </a:rPr>
              <a:t>Gender in Labour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DB56E-BCE6-49C5-9995-BD6D1DE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8229" y="6437139"/>
            <a:ext cx="2743200" cy="365125"/>
          </a:xfrm>
        </p:spPr>
        <p:txBody>
          <a:bodyPr/>
          <a:lstStyle/>
          <a:p>
            <a:r>
              <a:rPr lang="en-IN" sz="2000" dirty="0">
                <a:solidFill>
                  <a:schemeClr val="bg1"/>
                </a:solidFill>
                <a:latin typeface="Arial Black" panose="020B0A040201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64579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4117</TotalTime>
  <Words>715</Words>
  <Application>Microsoft Office PowerPoint</Application>
  <PresentationFormat>Widescreen</PresentationFormat>
  <Paragraphs>109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Corbel</vt:lpstr>
      <vt:lpstr>Lato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Ushering a Small Pump Revolution</dc:title>
  <dc:creator>Bikalp Chamola</dc:creator>
  <cp:lastModifiedBy>HP</cp:lastModifiedBy>
  <cp:revision>207</cp:revision>
  <cp:lastPrinted>2019-02-25T05:55:06Z</cp:lastPrinted>
  <dcterms:created xsi:type="dcterms:W3CDTF">2017-08-21T06:17:36Z</dcterms:created>
  <dcterms:modified xsi:type="dcterms:W3CDTF">2019-11-07T05:30:04Z</dcterms:modified>
</cp:coreProperties>
</file>