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57" r:id="rId4"/>
    <p:sldId id="266" r:id="rId5"/>
    <p:sldId id="265" r:id="rId6"/>
    <p:sldId id="259" r:id="rId7"/>
    <p:sldId id="268" r:id="rId8"/>
    <p:sldId id="277" r:id="rId9"/>
    <p:sldId id="278" r:id="rId10"/>
    <p:sldId id="261" r:id="rId11"/>
    <p:sldId id="258" r:id="rId12"/>
    <p:sldId id="272" r:id="rId13"/>
    <p:sldId id="267" r:id="rId14"/>
    <p:sldId id="263" r:id="rId15"/>
    <p:sldId id="273" r:id="rId16"/>
    <p:sldId id="274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2"/>
    <p:restoredTop sz="95202" autoAdjust="0"/>
  </p:normalViewPr>
  <p:slideViewPr>
    <p:cSldViewPr snapToGrid="0" snapToObjects="1">
      <p:cViewPr varScale="1">
        <p:scale>
          <a:sx n="84" d="100"/>
          <a:sy n="84" d="100"/>
        </p:scale>
        <p:origin x="57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8F9A3-327A-47C0-8C88-2726421F9EA4}" type="doc">
      <dgm:prSet loTypeId="urn:microsoft.com/office/officeart/2005/8/layout/bProcess4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E2715A9-F813-4566-ABEA-996F95BC9C2B}">
      <dgm:prSet phldrT="[Text]"/>
      <dgm:spPr/>
      <dgm:t>
        <a:bodyPr/>
        <a:lstStyle/>
        <a:p>
          <a:r>
            <a:rPr lang="en-US" dirty="0"/>
            <a:t>Tractor tilling</a:t>
          </a:r>
        </a:p>
      </dgm:t>
    </dgm:pt>
    <dgm:pt modelId="{63BE37C3-7B90-40E5-AA33-B7A5054D718C}" type="parTrans" cxnId="{E80342BA-7B8B-4EDE-AAFA-7FA6C4EE05CC}">
      <dgm:prSet/>
      <dgm:spPr/>
      <dgm:t>
        <a:bodyPr/>
        <a:lstStyle/>
        <a:p>
          <a:endParaRPr lang="en-US"/>
        </a:p>
      </dgm:t>
    </dgm:pt>
    <dgm:pt modelId="{BB6D6576-88C6-45D1-9B1F-74E9CC283D6B}" type="sibTrans" cxnId="{E80342BA-7B8B-4EDE-AAFA-7FA6C4EE05CC}">
      <dgm:prSet/>
      <dgm:spPr/>
      <dgm:t>
        <a:bodyPr/>
        <a:lstStyle/>
        <a:p>
          <a:endParaRPr lang="en-US"/>
        </a:p>
      </dgm:t>
    </dgm:pt>
    <dgm:pt modelId="{61D7921A-175F-4330-AE26-AFDE02AEA5B0}">
      <dgm:prSet phldrT="[Text]"/>
      <dgm:spPr/>
      <dgm:t>
        <a:bodyPr/>
        <a:lstStyle/>
        <a:p>
          <a:r>
            <a:rPr lang="en-US" dirty="0"/>
            <a:t>Application of </a:t>
          </a:r>
          <a:r>
            <a:rPr lang="en-US" dirty="0" err="1"/>
            <a:t>Ghan</a:t>
          </a:r>
          <a:r>
            <a:rPr lang="en-US" dirty="0"/>
            <a:t> </a:t>
          </a:r>
          <a:r>
            <a:rPr lang="en-US" dirty="0" err="1"/>
            <a:t>Jeevamruth</a:t>
          </a:r>
          <a:r>
            <a:rPr lang="en-US" dirty="0"/>
            <a:t> (400 kg/acre) followed by </a:t>
          </a:r>
          <a:r>
            <a:rPr lang="en-US" dirty="0" err="1"/>
            <a:t>Dhrav</a:t>
          </a:r>
          <a:r>
            <a:rPr lang="en-US" dirty="0"/>
            <a:t> </a:t>
          </a:r>
          <a:r>
            <a:rPr lang="en-US" dirty="0" err="1"/>
            <a:t>Jeevamruth</a:t>
          </a:r>
          <a:endParaRPr lang="en-US" dirty="0"/>
        </a:p>
      </dgm:t>
    </dgm:pt>
    <dgm:pt modelId="{1FCFE5E0-6959-47A8-BDA6-F217EE8D40F5}" type="parTrans" cxnId="{0985638E-E17D-4E6A-83D9-9DAD1B684497}">
      <dgm:prSet/>
      <dgm:spPr/>
      <dgm:t>
        <a:bodyPr/>
        <a:lstStyle/>
        <a:p>
          <a:endParaRPr lang="en-US"/>
        </a:p>
      </dgm:t>
    </dgm:pt>
    <dgm:pt modelId="{1CEBDA33-6268-450F-98D8-B0158F6AC4B7}" type="sibTrans" cxnId="{0985638E-E17D-4E6A-83D9-9DAD1B684497}">
      <dgm:prSet/>
      <dgm:spPr/>
      <dgm:t>
        <a:bodyPr/>
        <a:lstStyle/>
        <a:p>
          <a:endParaRPr lang="en-US"/>
        </a:p>
      </dgm:t>
    </dgm:pt>
    <dgm:pt modelId="{D89753D2-F301-4FEE-9DE0-263E3B474E1E}">
      <dgm:prSet phldrT="[Text]"/>
      <dgm:spPr/>
      <dgm:t>
        <a:bodyPr/>
        <a:lstStyle/>
        <a:p>
          <a:r>
            <a:rPr lang="en-US" dirty="0"/>
            <a:t>Sowing: 23 types of seeds (Millets, oilseeds, vegetables, </a:t>
          </a:r>
          <a:r>
            <a:rPr lang="en-US" dirty="0" err="1"/>
            <a:t>tubors</a:t>
          </a:r>
          <a:r>
            <a:rPr lang="en-US" dirty="0"/>
            <a:t>, cereals)</a:t>
          </a:r>
        </a:p>
      </dgm:t>
    </dgm:pt>
    <dgm:pt modelId="{09BE71B5-0832-4192-B277-A5BFF462E58B}" type="parTrans" cxnId="{750B0699-1770-4DA4-BBF5-0C8215CD7CC0}">
      <dgm:prSet/>
      <dgm:spPr/>
      <dgm:t>
        <a:bodyPr/>
        <a:lstStyle/>
        <a:p>
          <a:endParaRPr lang="en-US"/>
        </a:p>
      </dgm:t>
    </dgm:pt>
    <dgm:pt modelId="{8A59B358-13FD-4511-88E2-82501753F146}" type="sibTrans" cxnId="{750B0699-1770-4DA4-BBF5-0C8215CD7CC0}">
      <dgm:prSet/>
      <dgm:spPr/>
      <dgm:t>
        <a:bodyPr/>
        <a:lstStyle/>
        <a:p>
          <a:endParaRPr lang="en-US"/>
        </a:p>
      </dgm:t>
    </dgm:pt>
    <dgm:pt modelId="{DFBED8E3-0AC6-4F69-A56D-A1F09BFA8563}">
      <dgm:prSet phldrT="[Text]"/>
      <dgm:spPr/>
      <dgm:t>
        <a:bodyPr/>
        <a:lstStyle/>
        <a:p>
          <a:r>
            <a:rPr lang="en-US" dirty="0"/>
            <a:t>Subsequent spraying of </a:t>
          </a:r>
          <a:r>
            <a:rPr lang="en-US" dirty="0" err="1"/>
            <a:t>Dhrav</a:t>
          </a:r>
          <a:r>
            <a:rPr lang="en-US" dirty="0"/>
            <a:t> </a:t>
          </a:r>
          <a:r>
            <a:rPr lang="en-US" dirty="0" err="1"/>
            <a:t>Jeevamruth</a:t>
          </a:r>
          <a:r>
            <a:rPr lang="en-US" dirty="0"/>
            <a:t> once in 15 days</a:t>
          </a:r>
        </a:p>
      </dgm:t>
    </dgm:pt>
    <dgm:pt modelId="{849C2ADD-6334-4999-989C-2D704F63CC4C}" type="parTrans" cxnId="{EE4BF4B6-E79B-4B37-A323-D8FC23D82309}">
      <dgm:prSet/>
      <dgm:spPr/>
      <dgm:t>
        <a:bodyPr/>
        <a:lstStyle/>
        <a:p>
          <a:endParaRPr lang="en-US"/>
        </a:p>
      </dgm:t>
    </dgm:pt>
    <dgm:pt modelId="{C262F33E-ED4C-4411-9AAD-73715C74E3E5}" type="sibTrans" cxnId="{EE4BF4B6-E79B-4B37-A323-D8FC23D82309}">
      <dgm:prSet/>
      <dgm:spPr/>
      <dgm:t>
        <a:bodyPr/>
        <a:lstStyle/>
        <a:p>
          <a:endParaRPr lang="en-US"/>
        </a:p>
      </dgm:t>
    </dgm:pt>
    <dgm:pt modelId="{44876552-AE03-4328-9825-BD64328E8DC5}">
      <dgm:prSet phldrT="[Text]"/>
      <dgm:spPr/>
      <dgm:t>
        <a:bodyPr/>
        <a:lstStyle/>
        <a:p>
          <a:r>
            <a:rPr lang="en-US" dirty="0"/>
            <a:t>3 inch mulching - 2 </a:t>
          </a:r>
          <a:r>
            <a:rPr lang="en-US" dirty="0" err="1"/>
            <a:t>tonnes</a:t>
          </a:r>
          <a:r>
            <a:rPr lang="en-US" dirty="0"/>
            <a:t> (groundnut husk/jowar straw + live mulching)</a:t>
          </a:r>
        </a:p>
      </dgm:t>
    </dgm:pt>
    <dgm:pt modelId="{23668B0C-3452-41B9-9FC5-98E76FD4EB9F}" type="parTrans" cxnId="{28E1DE51-B528-49BC-BD8D-42FE09E4B278}">
      <dgm:prSet/>
      <dgm:spPr/>
      <dgm:t>
        <a:bodyPr/>
        <a:lstStyle/>
        <a:p>
          <a:endParaRPr lang="en-US"/>
        </a:p>
      </dgm:t>
    </dgm:pt>
    <dgm:pt modelId="{DCDB21B2-D8D7-49BE-9EE5-68304B572848}" type="sibTrans" cxnId="{28E1DE51-B528-49BC-BD8D-42FE09E4B278}">
      <dgm:prSet/>
      <dgm:spPr/>
      <dgm:t>
        <a:bodyPr/>
        <a:lstStyle/>
        <a:p>
          <a:endParaRPr lang="en-US"/>
        </a:p>
      </dgm:t>
    </dgm:pt>
    <dgm:pt modelId="{93422151-9997-4C29-A6EE-816272778532}">
      <dgm:prSet phldrT="[Text]"/>
      <dgm:spPr/>
      <dgm:t>
        <a:bodyPr/>
        <a:lstStyle/>
        <a:p>
          <a:r>
            <a:rPr lang="en-US" dirty="0"/>
            <a:t>Harvest once every 3 months</a:t>
          </a:r>
        </a:p>
      </dgm:t>
    </dgm:pt>
    <dgm:pt modelId="{EEAE5638-4F6D-47DF-9572-54E0AD92797F}" type="parTrans" cxnId="{E48D3C01-38CE-4D0B-A421-2228AA42D5B5}">
      <dgm:prSet/>
      <dgm:spPr/>
      <dgm:t>
        <a:bodyPr/>
        <a:lstStyle/>
        <a:p>
          <a:endParaRPr lang="en-US"/>
        </a:p>
      </dgm:t>
    </dgm:pt>
    <dgm:pt modelId="{2A2F4693-B2FF-4926-AFED-3972B297433E}" type="sibTrans" cxnId="{E48D3C01-38CE-4D0B-A421-2228AA42D5B5}">
      <dgm:prSet/>
      <dgm:spPr/>
      <dgm:t>
        <a:bodyPr/>
        <a:lstStyle/>
        <a:p>
          <a:endParaRPr lang="en-US"/>
        </a:p>
      </dgm:t>
    </dgm:pt>
    <dgm:pt modelId="{5C7C0A05-B9FC-4B45-A86D-F985FDD29E96}">
      <dgm:prSet phldrT="[Text]"/>
      <dgm:spPr/>
      <dgm:t>
        <a:bodyPr/>
        <a:lstStyle/>
        <a:p>
          <a:r>
            <a:rPr lang="en-US" dirty="0"/>
            <a:t>Subsequent application of </a:t>
          </a:r>
          <a:r>
            <a:rPr lang="en-US" dirty="0" err="1"/>
            <a:t>Ghan</a:t>
          </a:r>
          <a:r>
            <a:rPr lang="en-US" dirty="0"/>
            <a:t> </a:t>
          </a:r>
          <a:r>
            <a:rPr lang="en-US" dirty="0" err="1"/>
            <a:t>Jeevamruth</a:t>
          </a:r>
          <a:r>
            <a:rPr lang="en-US" dirty="0"/>
            <a:t> once every 6 months (200 kg)</a:t>
          </a:r>
        </a:p>
      </dgm:t>
    </dgm:pt>
    <dgm:pt modelId="{09C13E3E-06B2-451A-948F-616C12CDF581}" type="parTrans" cxnId="{1BAA87F0-26DA-4981-9AE0-C274FB573364}">
      <dgm:prSet/>
      <dgm:spPr/>
      <dgm:t>
        <a:bodyPr/>
        <a:lstStyle/>
        <a:p>
          <a:endParaRPr lang="en-US"/>
        </a:p>
      </dgm:t>
    </dgm:pt>
    <dgm:pt modelId="{FC46B988-F18B-405C-BF94-DEDB5772C267}" type="sibTrans" cxnId="{1BAA87F0-26DA-4981-9AE0-C274FB573364}">
      <dgm:prSet/>
      <dgm:spPr/>
      <dgm:t>
        <a:bodyPr/>
        <a:lstStyle/>
        <a:p>
          <a:endParaRPr lang="en-US"/>
        </a:p>
      </dgm:t>
    </dgm:pt>
    <dgm:pt modelId="{4879B7DB-7311-4840-A5AD-4F0869EF8FC2}">
      <dgm:prSet phldrT="[Text]"/>
      <dgm:spPr/>
      <dgm:t>
        <a:bodyPr/>
        <a:lstStyle/>
        <a:p>
          <a:r>
            <a:rPr lang="en-US" u="sng" dirty="0"/>
            <a:t>Year 1</a:t>
          </a:r>
        </a:p>
        <a:p>
          <a:r>
            <a:rPr lang="en-US" u="none" dirty="0"/>
            <a:t>Net Expense: Rs. 5000</a:t>
          </a:r>
        </a:p>
        <a:p>
          <a:r>
            <a:rPr lang="en-US" u="none" dirty="0"/>
            <a:t>Net Income: Rs. 25000</a:t>
          </a:r>
        </a:p>
      </dgm:t>
    </dgm:pt>
    <dgm:pt modelId="{88623C6B-C5CC-477F-B2C0-0B5578B9F5AF}" type="parTrans" cxnId="{31B212AD-B2D2-4447-A04D-97BDAD875FC2}">
      <dgm:prSet/>
      <dgm:spPr/>
      <dgm:t>
        <a:bodyPr/>
        <a:lstStyle/>
        <a:p>
          <a:endParaRPr lang="en-US"/>
        </a:p>
      </dgm:t>
    </dgm:pt>
    <dgm:pt modelId="{487DF389-FD25-41F6-AF74-66C2B4AEEC17}" type="sibTrans" cxnId="{31B212AD-B2D2-4447-A04D-97BDAD875FC2}">
      <dgm:prSet/>
      <dgm:spPr/>
      <dgm:t>
        <a:bodyPr/>
        <a:lstStyle/>
        <a:p>
          <a:endParaRPr lang="en-US"/>
        </a:p>
      </dgm:t>
    </dgm:pt>
    <dgm:pt modelId="{3C12E02B-8422-4CD2-B872-DFE7FA1486CD}" type="pres">
      <dgm:prSet presAssocID="{3BC8F9A3-327A-47C0-8C88-2726421F9EA4}" presName="Name0" presStyleCnt="0">
        <dgm:presLayoutVars>
          <dgm:dir/>
          <dgm:resizeHandles/>
        </dgm:presLayoutVars>
      </dgm:prSet>
      <dgm:spPr/>
    </dgm:pt>
    <dgm:pt modelId="{D7AA47EE-6AA9-4558-A048-7B1953CDD0A0}" type="pres">
      <dgm:prSet presAssocID="{EE2715A9-F813-4566-ABEA-996F95BC9C2B}" presName="compNode" presStyleCnt="0"/>
      <dgm:spPr/>
    </dgm:pt>
    <dgm:pt modelId="{24A79352-937C-486F-B1C2-56526A1606AB}" type="pres">
      <dgm:prSet presAssocID="{EE2715A9-F813-4566-ABEA-996F95BC9C2B}" presName="dummyConnPt" presStyleCnt="0"/>
      <dgm:spPr/>
    </dgm:pt>
    <dgm:pt modelId="{41F88461-8A1E-4A8E-BCFF-C7122C4822B3}" type="pres">
      <dgm:prSet presAssocID="{EE2715A9-F813-4566-ABEA-996F95BC9C2B}" presName="node" presStyleLbl="node1" presStyleIdx="0" presStyleCnt="8">
        <dgm:presLayoutVars>
          <dgm:bulletEnabled val="1"/>
        </dgm:presLayoutVars>
      </dgm:prSet>
      <dgm:spPr/>
    </dgm:pt>
    <dgm:pt modelId="{7D65D6BB-7C95-4E23-A1DD-CD341FB78048}" type="pres">
      <dgm:prSet presAssocID="{BB6D6576-88C6-45D1-9B1F-74E9CC283D6B}" presName="sibTrans" presStyleLbl="bgSibTrans2D1" presStyleIdx="0" presStyleCnt="7"/>
      <dgm:spPr/>
    </dgm:pt>
    <dgm:pt modelId="{4DF18A2D-7E1E-40DF-9DE8-CE07D7039E3E}" type="pres">
      <dgm:prSet presAssocID="{61D7921A-175F-4330-AE26-AFDE02AEA5B0}" presName="compNode" presStyleCnt="0"/>
      <dgm:spPr/>
    </dgm:pt>
    <dgm:pt modelId="{0E12F381-6718-4E85-B60F-A08759B1066C}" type="pres">
      <dgm:prSet presAssocID="{61D7921A-175F-4330-AE26-AFDE02AEA5B0}" presName="dummyConnPt" presStyleCnt="0"/>
      <dgm:spPr/>
    </dgm:pt>
    <dgm:pt modelId="{81949ADC-405C-4583-B75D-C8B98AE027DA}" type="pres">
      <dgm:prSet presAssocID="{61D7921A-175F-4330-AE26-AFDE02AEA5B0}" presName="node" presStyleLbl="node1" presStyleIdx="1" presStyleCnt="8">
        <dgm:presLayoutVars>
          <dgm:bulletEnabled val="1"/>
        </dgm:presLayoutVars>
      </dgm:prSet>
      <dgm:spPr/>
    </dgm:pt>
    <dgm:pt modelId="{C2371D4F-A095-49AB-A890-171B6B18A5C0}" type="pres">
      <dgm:prSet presAssocID="{1CEBDA33-6268-450F-98D8-B0158F6AC4B7}" presName="sibTrans" presStyleLbl="bgSibTrans2D1" presStyleIdx="1" presStyleCnt="7"/>
      <dgm:spPr/>
    </dgm:pt>
    <dgm:pt modelId="{A82ED0EB-8649-4B7E-9BC2-4C25E525D3AD}" type="pres">
      <dgm:prSet presAssocID="{D89753D2-F301-4FEE-9DE0-263E3B474E1E}" presName="compNode" presStyleCnt="0"/>
      <dgm:spPr/>
    </dgm:pt>
    <dgm:pt modelId="{1AD501C6-0947-411C-8723-49F7DD39F7BF}" type="pres">
      <dgm:prSet presAssocID="{D89753D2-F301-4FEE-9DE0-263E3B474E1E}" presName="dummyConnPt" presStyleCnt="0"/>
      <dgm:spPr/>
    </dgm:pt>
    <dgm:pt modelId="{F04A7A3D-3C04-4347-AF40-FF933FE0ECC3}" type="pres">
      <dgm:prSet presAssocID="{D89753D2-F301-4FEE-9DE0-263E3B474E1E}" presName="node" presStyleLbl="node1" presStyleIdx="2" presStyleCnt="8">
        <dgm:presLayoutVars>
          <dgm:bulletEnabled val="1"/>
        </dgm:presLayoutVars>
      </dgm:prSet>
      <dgm:spPr/>
    </dgm:pt>
    <dgm:pt modelId="{CEE48D98-1A6C-4894-9519-32D3E94DB497}" type="pres">
      <dgm:prSet presAssocID="{8A59B358-13FD-4511-88E2-82501753F146}" presName="sibTrans" presStyleLbl="bgSibTrans2D1" presStyleIdx="2" presStyleCnt="7"/>
      <dgm:spPr/>
    </dgm:pt>
    <dgm:pt modelId="{25856120-EF9C-4776-BCCE-BD8119AFD909}" type="pres">
      <dgm:prSet presAssocID="{DFBED8E3-0AC6-4F69-A56D-A1F09BFA8563}" presName="compNode" presStyleCnt="0"/>
      <dgm:spPr/>
    </dgm:pt>
    <dgm:pt modelId="{CEC1EB82-4188-47EF-80E0-B7511A44F83B}" type="pres">
      <dgm:prSet presAssocID="{DFBED8E3-0AC6-4F69-A56D-A1F09BFA8563}" presName="dummyConnPt" presStyleCnt="0"/>
      <dgm:spPr/>
    </dgm:pt>
    <dgm:pt modelId="{AFA1D230-3F6C-4847-B945-681F938A2286}" type="pres">
      <dgm:prSet presAssocID="{DFBED8E3-0AC6-4F69-A56D-A1F09BFA8563}" presName="node" presStyleLbl="node1" presStyleIdx="3" presStyleCnt="8">
        <dgm:presLayoutVars>
          <dgm:bulletEnabled val="1"/>
        </dgm:presLayoutVars>
      </dgm:prSet>
      <dgm:spPr/>
    </dgm:pt>
    <dgm:pt modelId="{810991EC-A2D2-43A2-9658-A56DEF5992C7}" type="pres">
      <dgm:prSet presAssocID="{C262F33E-ED4C-4411-9AAD-73715C74E3E5}" presName="sibTrans" presStyleLbl="bgSibTrans2D1" presStyleIdx="3" presStyleCnt="7"/>
      <dgm:spPr/>
    </dgm:pt>
    <dgm:pt modelId="{35FA9BDF-ABED-4E12-8128-8460B4418E55}" type="pres">
      <dgm:prSet presAssocID="{44876552-AE03-4328-9825-BD64328E8DC5}" presName="compNode" presStyleCnt="0"/>
      <dgm:spPr/>
    </dgm:pt>
    <dgm:pt modelId="{8BDD17F0-E64C-4F1E-A04B-9C4C2E1BBB0C}" type="pres">
      <dgm:prSet presAssocID="{44876552-AE03-4328-9825-BD64328E8DC5}" presName="dummyConnPt" presStyleCnt="0"/>
      <dgm:spPr/>
    </dgm:pt>
    <dgm:pt modelId="{757F0A7C-1A8C-4DC2-926E-429AF4CB9BB8}" type="pres">
      <dgm:prSet presAssocID="{44876552-AE03-4328-9825-BD64328E8DC5}" presName="node" presStyleLbl="node1" presStyleIdx="4" presStyleCnt="8">
        <dgm:presLayoutVars>
          <dgm:bulletEnabled val="1"/>
        </dgm:presLayoutVars>
      </dgm:prSet>
      <dgm:spPr/>
    </dgm:pt>
    <dgm:pt modelId="{8EDC818D-35A5-453D-AAAB-66DDE20B2F95}" type="pres">
      <dgm:prSet presAssocID="{DCDB21B2-D8D7-49BE-9EE5-68304B572848}" presName="sibTrans" presStyleLbl="bgSibTrans2D1" presStyleIdx="4" presStyleCnt="7"/>
      <dgm:spPr/>
    </dgm:pt>
    <dgm:pt modelId="{10D7AE9E-95BF-4AA1-9B1B-3B2D3C6DD363}" type="pres">
      <dgm:prSet presAssocID="{93422151-9997-4C29-A6EE-816272778532}" presName="compNode" presStyleCnt="0"/>
      <dgm:spPr/>
    </dgm:pt>
    <dgm:pt modelId="{35E1C11B-AA03-41D5-A485-C1696990EC10}" type="pres">
      <dgm:prSet presAssocID="{93422151-9997-4C29-A6EE-816272778532}" presName="dummyConnPt" presStyleCnt="0"/>
      <dgm:spPr/>
    </dgm:pt>
    <dgm:pt modelId="{099688CD-A3AD-4E4C-B6F9-CEB10B4860D1}" type="pres">
      <dgm:prSet presAssocID="{93422151-9997-4C29-A6EE-816272778532}" presName="node" presStyleLbl="node1" presStyleIdx="5" presStyleCnt="8">
        <dgm:presLayoutVars>
          <dgm:bulletEnabled val="1"/>
        </dgm:presLayoutVars>
      </dgm:prSet>
      <dgm:spPr/>
    </dgm:pt>
    <dgm:pt modelId="{9B09797A-AC98-42E7-8822-115B5F278070}" type="pres">
      <dgm:prSet presAssocID="{2A2F4693-B2FF-4926-AFED-3972B297433E}" presName="sibTrans" presStyleLbl="bgSibTrans2D1" presStyleIdx="5" presStyleCnt="7"/>
      <dgm:spPr/>
    </dgm:pt>
    <dgm:pt modelId="{B80878D9-514B-493A-A82E-8C258BD71D95}" type="pres">
      <dgm:prSet presAssocID="{5C7C0A05-B9FC-4B45-A86D-F985FDD29E96}" presName="compNode" presStyleCnt="0"/>
      <dgm:spPr/>
    </dgm:pt>
    <dgm:pt modelId="{9D1B2371-7292-4CF4-9B9E-CE9466D0295F}" type="pres">
      <dgm:prSet presAssocID="{5C7C0A05-B9FC-4B45-A86D-F985FDD29E96}" presName="dummyConnPt" presStyleCnt="0"/>
      <dgm:spPr/>
    </dgm:pt>
    <dgm:pt modelId="{621D2EDD-4D0F-4765-9E0E-A47557AC5FBF}" type="pres">
      <dgm:prSet presAssocID="{5C7C0A05-B9FC-4B45-A86D-F985FDD29E96}" presName="node" presStyleLbl="node1" presStyleIdx="6" presStyleCnt="8">
        <dgm:presLayoutVars>
          <dgm:bulletEnabled val="1"/>
        </dgm:presLayoutVars>
      </dgm:prSet>
      <dgm:spPr/>
    </dgm:pt>
    <dgm:pt modelId="{9C4EE4FE-5217-4B57-8C78-0C8225D25DF3}" type="pres">
      <dgm:prSet presAssocID="{FC46B988-F18B-405C-BF94-DEDB5772C267}" presName="sibTrans" presStyleLbl="bgSibTrans2D1" presStyleIdx="6" presStyleCnt="7"/>
      <dgm:spPr/>
    </dgm:pt>
    <dgm:pt modelId="{ACE715AD-0F5A-49ED-96CB-2A038649C918}" type="pres">
      <dgm:prSet presAssocID="{4879B7DB-7311-4840-A5AD-4F0869EF8FC2}" presName="compNode" presStyleCnt="0"/>
      <dgm:spPr/>
    </dgm:pt>
    <dgm:pt modelId="{A8812746-9B28-483F-89AC-8640D24DB87B}" type="pres">
      <dgm:prSet presAssocID="{4879B7DB-7311-4840-A5AD-4F0869EF8FC2}" presName="dummyConnPt" presStyleCnt="0"/>
      <dgm:spPr/>
    </dgm:pt>
    <dgm:pt modelId="{8777B3DA-83A9-4097-A210-50C583392219}" type="pres">
      <dgm:prSet presAssocID="{4879B7DB-7311-4840-A5AD-4F0869EF8FC2}" presName="node" presStyleLbl="node1" presStyleIdx="7" presStyleCnt="8">
        <dgm:presLayoutVars>
          <dgm:bulletEnabled val="1"/>
        </dgm:presLayoutVars>
      </dgm:prSet>
      <dgm:spPr/>
    </dgm:pt>
  </dgm:ptLst>
  <dgm:cxnLst>
    <dgm:cxn modelId="{E48D3C01-38CE-4D0B-A421-2228AA42D5B5}" srcId="{3BC8F9A3-327A-47C0-8C88-2726421F9EA4}" destId="{93422151-9997-4C29-A6EE-816272778532}" srcOrd="5" destOrd="0" parTransId="{EEAE5638-4F6D-47DF-9572-54E0AD92797F}" sibTransId="{2A2F4693-B2FF-4926-AFED-3972B297433E}"/>
    <dgm:cxn modelId="{742D0207-1162-4B5A-88A3-CB4DAC4C027B}" type="presOf" srcId="{5C7C0A05-B9FC-4B45-A86D-F985FDD29E96}" destId="{621D2EDD-4D0F-4765-9E0E-A47557AC5FBF}" srcOrd="0" destOrd="0" presId="urn:microsoft.com/office/officeart/2005/8/layout/bProcess4"/>
    <dgm:cxn modelId="{A8A07335-4636-4EFF-A2A0-3F2BB7EFF8B4}" type="presOf" srcId="{BB6D6576-88C6-45D1-9B1F-74E9CC283D6B}" destId="{7D65D6BB-7C95-4E23-A1DD-CD341FB78048}" srcOrd="0" destOrd="0" presId="urn:microsoft.com/office/officeart/2005/8/layout/bProcess4"/>
    <dgm:cxn modelId="{DD7A375E-2B04-42ED-825F-10E102644C87}" type="presOf" srcId="{2A2F4693-B2FF-4926-AFED-3972B297433E}" destId="{9B09797A-AC98-42E7-8822-115B5F278070}" srcOrd="0" destOrd="0" presId="urn:microsoft.com/office/officeart/2005/8/layout/bProcess4"/>
    <dgm:cxn modelId="{29B2865F-BF4A-4829-BFC6-E0F81E641EE1}" type="presOf" srcId="{1CEBDA33-6268-450F-98D8-B0158F6AC4B7}" destId="{C2371D4F-A095-49AB-A890-171B6B18A5C0}" srcOrd="0" destOrd="0" presId="urn:microsoft.com/office/officeart/2005/8/layout/bProcess4"/>
    <dgm:cxn modelId="{B7AB3943-869F-4ACD-AAF0-8D28DA0F0296}" type="presOf" srcId="{93422151-9997-4C29-A6EE-816272778532}" destId="{099688CD-A3AD-4E4C-B6F9-CEB10B4860D1}" srcOrd="0" destOrd="0" presId="urn:microsoft.com/office/officeart/2005/8/layout/bProcess4"/>
    <dgm:cxn modelId="{5909B571-D98F-49CC-9104-DCAFB0C111FF}" type="presOf" srcId="{DCDB21B2-D8D7-49BE-9EE5-68304B572848}" destId="{8EDC818D-35A5-453D-AAAB-66DDE20B2F95}" srcOrd="0" destOrd="0" presId="urn:microsoft.com/office/officeart/2005/8/layout/bProcess4"/>
    <dgm:cxn modelId="{28E1DE51-B528-49BC-BD8D-42FE09E4B278}" srcId="{3BC8F9A3-327A-47C0-8C88-2726421F9EA4}" destId="{44876552-AE03-4328-9825-BD64328E8DC5}" srcOrd="4" destOrd="0" parTransId="{23668B0C-3452-41B9-9FC5-98E76FD4EB9F}" sibTransId="{DCDB21B2-D8D7-49BE-9EE5-68304B572848}"/>
    <dgm:cxn modelId="{68596A7F-621A-4433-A91A-A6D327ED85BF}" type="presOf" srcId="{DFBED8E3-0AC6-4F69-A56D-A1F09BFA8563}" destId="{AFA1D230-3F6C-4847-B945-681F938A2286}" srcOrd="0" destOrd="0" presId="urn:microsoft.com/office/officeart/2005/8/layout/bProcess4"/>
    <dgm:cxn modelId="{0985638E-E17D-4E6A-83D9-9DAD1B684497}" srcId="{3BC8F9A3-327A-47C0-8C88-2726421F9EA4}" destId="{61D7921A-175F-4330-AE26-AFDE02AEA5B0}" srcOrd="1" destOrd="0" parTransId="{1FCFE5E0-6959-47A8-BDA6-F217EE8D40F5}" sibTransId="{1CEBDA33-6268-450F-98D8-B0158F6AC4B7}"/>
    <dgm:cxn modelId="{750B0699-1770-4DA4-BBF5-0C8215CD7CC0}" srcId="{3BC8F9A3-327A-47C0-8C88-2726421F9EA4}" destId="{D89753D2-F301-4FEE-9DE0-263E3B474E1E}" srcOrd="2" destOrd="0" parTransId="{09BE71B5-0832-4192-B277-A5BFF462E58B}" sibTransId="{8A59B358-13FD-4511-88E2-82501753F146}"/>
    <dgm:cxn modelId="{68F6E29F-28BE-4F8F-A091-5124832F4269}" type="presOf" srcId="{C262F33E-ED4C-4411-9AAD-73715C74E3E5}" destId="{810991EC-A2D2-43A2-9658-A56DEF5992C7}" srcOrd="0" destOrd="0" presId="urn:microsoft.com/office/officeart/2005/8/layout/bProcess4"/>
    <dgm:cxn modelId="{CF4909A6-BB3D-4D16-AF37-C0E39F4EA618}" type="presOf" srcId="{61D7921A-175F-4330-AE26-AFDE02AEA5B0}" destId="{81949ADC-405C-4583-B75D-C8B98AE027DA}" srcOrd="0" destOrd="0" presId="urn:microsoft.com/office/officeart/2005/8/layout/bProcess4"/>
    <dgm:cxn modelId="{31B212AD-B2D2-4447-A04D-97BDAD875FC2}" srcId="{3BC8F9A3-327A-47C0-8C88-2726421F9EA4}" destId="{4879B7DB-7311-4840-A5AD-4F0869EF8FC2}" srcOrd="7" destOrd="0" parTransId="{88623C6B-C5CC-477F-B2C0-0B5578B9F5AF}" sibTransId="{487DF389-FD25-41F6-AF74-66C2B4AEEC17}"/>
    <dgm:cxn modelId="{EE4BF4B6-E79B-4B37-A323-D8FC23D82309}" srcId="{3BC8F9A3-327A-47C0-8C88-2726421F9EA4}" destId="{DFBED8E3-0AC6-4F69-A56D-A1F09BFA8563}" srcOrd="3" destOrd="0" parTransId="{849C2ADD-6334-4999-989C-2D704F63CC4C}" sibTransId="{C262F33E-ED4C-4411-9AAD-73715C74E3E5}"/>
    <dgm:cxn modelId="{E80342BA-7B8B-4EDE-AAFA-7FA6C4EE05CC}" srcId="{3BC8F9A3-327A-47C0-8C88-2726421F9EA4}" destId="{EE2715A9-F813-4566-ABEA-996F95BC9C2B}" srcOrd="0" destOrd="0" parTransId="{63BE37C3-7B90-40E5-AA33-B7A5054D718C}" sibTransId="{BB6D6576-88C6-45D1-9B1F-74E9CC283D6B}"/>
    <dgm:cxn modelId="{F55A4EC0-557E-4FCE-AC6F-F52B08C5AC74}" type="presOf" srcId="{4879B7DB-7311-4840-A5AD-4F0869EF8FC2}" destId="{8777B3DA-83A9-4097-A210-50C583392219}" srcOrd="0" destOrd="0" presId="urn:microsoft.com/office/officeart/2005/8/layout/bProcess4"/>
    <dgm:cxn modelId="{660865CA-0066-406E-8793-26126B77230D}" type="presOf" srcId="{EE2715A9-F813-4566-ABEA-996F95BC9C2B}" destId="{41F88461-8A1E-4A8E-BCFF-C7122C4822B3}" srcOrd="0" destOrd="0" presId="urn:microsoft.com/office/officeart/2005/8/layout/bProcess4"/>
    <dgm:cxn modelId="{B04602D4-D78C-4A4B-9EC6-C604FDF77A3A}" type="presOf" srcId="{44876552-AE03-4328-9825-BD64328E8DC5}" destId="{757F0A7C-1A8C-4DC2-926E-429AF4CB9BB8}" srcOrd="0" destOrd="0" presId="urn:microsoft.com/office/officeart/2005/8/layout/bProcess4"/>
    <dgm:cxn modelId="{8D1B78D6-EC4C-4307-82D8-D91244CC7668}" type="presOf" srcId="{D89753D2-F301-4FEE-9DE0-263E3B474E1E}" destId="{F04A7A3D-3C04-4347-AF40-FF933FE0ECC3}" srcOrd="0" destOrd="0" presId="urn:microsoft.com/office/officeart/2005/8/layout/bProcess4"/>
    <dgm:cxn modelId="{EE92B3D7-62E8-4FFB-83E2-29AC55E02098}" type="presOf" srcId="{3BC8F9A3-327A-47C0-8C88-2726421F9EA4}" destId="{3C12E02B-8422-4CD2-B872-DFE7FA1486CD}" srcOrd="0" destOrd="0" presId="urn:microsoft.com/office/officeart/2005/8/layout/bProcess4"/>
    <dgm:cxn modelId="{142B1DDF-C82C-4A53-8508-62FE6DFC789D}" type="presOf" srcId="{8A59B358-13FD-4511-88E2-82501753F146}" destId="{CEE48D98-1A6C-4894-9519-32D3E94DB497}" srcOrd="0" destOrd="0" presId="urn:microsoft.com/office/officeart/2005/8/layout/bProcess4"/>
    <dgm:cxn modelId="{1BAA87F0-26DA-4981-9AE0-C274FB573364}" srcId="{3BC8F9A3-327A-47C0-8C88-2726421F9EA4}" destId="{5C7C0A05-B9FC-4B45-A86D-F985FDD29E96}" srcOrd="6" destOrd="0" parTransId="{09C13E3E-06B2-451A-948F-616C12CDF581}" sibTransId="{FC46B988-F18B-405C-BF94-DEDB5772C267}"/>
    <dgm:cxn modelId="{261C25FB-4FDE-4DBB-AF12-64BC911C5C9B}" type="presOf" srcId="{FC46B988-F18B-405C-BF94-DEDB5772C267}" destId="{9C4EE4FE-5217-4B57-8C78-0C8225D25DF3}" srcOrd="0" destOrd="0" presId="urn:microsoft.com/office/officeart/2005/8/layout/bProcess4"/>
    <dgm:cxn modelId="{6ECCACD8-C902-4E5B-8498-751C78A26982}" type="presParOf" srcId="{3C12E02B-8422-4CD2-B872-DFE7FA1486CD}" destId="{D7AA47EE-6AA9-4558-A048-7B1953CDD0A0}" srcOrd="0" destOrd="0" presId="urn:microsoft.com/office/officeart/2005/8/layout/bProcess4"/>
    <dgm:cxn modelId="{473A8C32-C2A8-4E64-B989-EC20465482D7}" type="presParOf" srcId="{D7AA47EE-6AA9-4558-A048-7B1953CDD0A0}" destId="{24A79352-937C-486F-B1C2-56526A1606AB}" srcOrd="0" destOrd="0" presId="urn:microsoft.com/office/officeart/2005/8/layout/bProcess4"/>
    <dgm:cxn modelId="{756A1BD2-7491-4F4E-914D-7E06E541DEE9}" type="presParOf" srcId="{D7AA47EE-6AA9-4558-A048-7B1953CDD0A0}" destId="{41F88461-8A1E-4A8E-BCFF-C7122C4822B3}" srcOrd="1" destOrd="0" presId="urn:microsoft.com/office/officeart/2005/8/layout/bProcess4"/>
    <dgm:cxn modelId="{DF7E67FB-8E5C-425D-8396-188A43C78449}" type="presParOf" srcId="{3C12E02B-8422-4CD2-B872-DFE7FA1486CD}" destId="{7D65D6BB-7C95-4E23-A1DD-CD341FB78048}" srcOrd="1" destOrd="0" presId="urn:microsoft.com/office/officeart/2005/8/layout/bProcess4"/>
    <dgm:cxn modelId="{A6618364-C80F-4603-AD1F-60464CB4FEDB}" type="presParOf" srcId="{3C12E02B-8422-4CD2-B872-DFE7FA1486CD}" destId="{4DF18A2D-7E1E-40DF-9DE8-CE07D7039E3E}" srcOrd="2" destOrd="0" presId="urn:microsoft.com/office/officeart/2005/8/layout/bProcess4"/>
    <dgm:cxn modelId="{82CD085A-A1D6-4D3C-BAA2-3A1CD15D620F}" type="presParOf" srcId="{4DF18A2D-7E1E-40DF-9DE8-CE07D7039E3E}" destId="{0E12F381-6718-4E85-B60F-A08759B1066C}" srcOrd="0" destOrd="0" presId="urn:microsoft.com/office/officeart/2005/8/layout/bProcess4"/>
    <dgm:cxn modelId="{4F5D9C48-100D-42F2-B424-53E708C348A1}" type="presParOf" srcId="{4DF18A2D-7E1E-40DF-9DE8-CE07D7039E3E}" destId="{81949ADC-405C-4583-B75D-C8B98AE027DA}" srcOrd="1" destOrd="0" presId="urn:microsoft.com/office/officeart/2005/8/layout/bProcess4"/>
    <dgm:cxn modelId="{4603A22A-9F0C-4442-8A19-E8CA7D7149B3}" type="presParOf" srcId="{3C12E02B-8422-4CD2-B872-DFE7FA1486CD}" destId="{C2371D4F-A095-49AB-A890-171B6B18A5C0}" srcOrd="3" destOrd="0" presId="urn:microsoft.com/office/officeart/2005/8/layout/bProcess4"/>
    <dgm:cxn modelId="{5D9D0971-4A0D-44C1-A5D1-E1C365BB1391}" type="presParOf" srcId="{3C12E02B-8422-4CD2-B872-DFE7FA1486CD}" destId="{A82ED0EB-8649-4B7E-9BC2-4C25E525D3AD}" srcOrd="4" destOrd="0" presId="urn:microsoft.com/office/officeart/2005/8/layout/bProcess4"/>
    <dgm:cxn modelId="{D8661C71-7CFF-4765-8FDB-763018BCDE8D}" type="presParOf" srcId="{A82ED0EB-8649-4B7E-9BC2-4C25E525D3AD}" destId="{1AD501C6-0947-411C-8723-49F7DD39F7BF}" srcOrd="0" destOrd="0" presId="urn:microsoft.com/office/officeart/2005/8/layout/bProcess4"/>
    <dgm:cxn modelId="{359DD1DF-3626-4463-94C0-84ED6721B6C0}" type="presParOf" srcId="{A82ED0EB-8649-4B7E-9BC2-4C25E525D3AD}" destId="{F04A7A3D-3C04-4347-AF40-FF933FE0ECC3}" srcOrd="1" destOrd="0" presId="urn:microsoft.com/office/officeart/2005/8/layout/bProcess4"/>
    <dgm:cxn modelId="{83C938F8-8BB7-45A2-BB51-4F40B3D4BC28}" type="presParOf" srcId="{3C12E02B-8422-4CD2-B872-DFE7FA1486CD}" destId="{CEE48D98-1A6C-4894-9519-32D3E94DB497}" srcOrd="5" destOrd="0" presId="urn:microsoft.com/office/officeart/2005/8/layout/bProcess4"/>
    <dgm:cxn modelId="{1CDCD84C-A941-4939-82B1-0CD6B6A7D6EB}" type="presParOf" srcId="{3C12E02B-8422-4CD2-B872-DFE7FA1486CD}" destId="{25856120-EF9C-4776-BCCE-BD8119AFD909}" srcOrd="6" destOrd="0" presId="urn:microsoft.com/office/officeart/2005/8/layout/bProcess4"/>
    <dgm:cxn modelId="{01032A7F-DDD1-4347-85CC-912ECCE1F362}" type="presParOf" srcId="{25856120-EF9C-4776-BCCE-BD8119AFD909}" destId="{CEC1EB82-4188-47EF-80E0-B7511A44F83B}" srcOrd="0" destOrd="0" presId="urn:microsoft.com/office/officeart/2005/8/layout/bProcess4"/>
    <dgm:cxn modelId="{6EBEF872-0920-48EB-BA0C-D6E1635C96F0}" type="presParOf" srcId="{25856120-EF9C-4776-BCCE-BD8119AFD909}" destId="{AFA1D230-3F6C-4847-B945-681F938A2286}" srcOrd="1" destOrd="0" presId="urn:microsoft.com/office/officeart/2005/8/layout/bProcess4"/>
    <dgm:cxn modelId="{870173CA-573A-4439-8FCE-F9DC48409444}" type="presParOf" srcId="{3C12E02B-8422-4CD2-B872-DFE7FA1486CD}" destId="{810991EC-A2D2-43A2-9658-A56DEF5992C7}" srcOrd="7" destOrd="0" presId="urn:microsoft.com/office/officeart/2005/8/layout/bProcess4"/>
    <dgm:cxn modelId="{2B6507E2-5E0B-482C-9B2D-D26F74DECBA7}" type="presParOf" srcId="{3C12E02B-8422-4CD2-B872-DFE7FA1486CD}" destId="{35FA9BDF-ABED-4E12-8128-8460B4418E55}" srcOrd="8" destOrd="0" presId="urn:microsoft.com/office/officeart/2005/8/layout/bProcess4"/>
    <dgm:cxn modelId="{2D68358C-680D-4E7A-A534-E5CBE59EF4FD}" type="presParOf" srcId="{35FA9BDF-ABED-4E12-8128-8460B4418E55}" destId="{8BDD17F0-E64C-4F1E-A04B-9C4C2E1BBB0C}" srcOrd="0" destOrd="0" presId="urn:microsoft.com/office/officeart/2005/8/layout/bProcess4"/>
    <dgm:cxn modelId="{3848325C-8D75-4CF3-87B8-4F0052969394}" type="presParOf" srcId="{35FA9BDF-ABED-4E12-8128-8460B4418E55}" destId="{757F0A7C-1A8C-4DC2-926E-429AF4CB9BB8}" srcOrd="1" destOrd="0" presId="urn:microsoft.com/office/officeart/2005/8/layout/bProcess4"/>
    <dgm:cxn modelId="{152EA86F-0AF0-491D-B698-E8CF69F86BF2}" type="presParOf" srcId="{3C12E02B-8422-4CD2-B872-DFE7FA1486CD}" destId="{8EDC818D-35A5-453D-AAAB-66DDE20B2F95}" srcOrd="9" destOrd="0" presId="urn:microsoft.com/office/officeart/2005/8/layout/bProcess4"/>
    <dgm:cxn modelId="{59216CEC-8B0D-45EC-8D34-91C0CEB44C82}" type="presParOf" srcId="{3C12E02B-8422-4CD2-B872-DFE7FA1486CD}" destId="{10D7AE9E-95BF-4AA1-9B1B-3B2D3C6DD363}" srcOrd="10" destOrd="0" presId="urn:microsoft.com/office/officeart/2005/8/layout/bProcess4"/>
    <dgm:cxn modelId="{13620FEC-DA16-49BB-B8BF-D89BFD18144A}" type="presParOf" srcId="{10D7AE9E-95BF-4AA1-9B1B-3B2D3C6DD363}" destId="{35E1C11B-AA03-41D5-A485-C1696990EC10}" srcOrd="0" destOrd="0" presId="urn:microsoft.com/office/officeart/2005/8/layout/bProcess4"/>
    <dgm:cxn modelId="{1ABA38BA-2881-4602-8B4D-7CB13E89B870}" type="presParOf" srcId="{10D7AE9E-95BF-4AA1-9B1B-3B2D3C6DD363}" destId="{099688CD-A3AD-4E4C-B6F9-CEB10B4860D1}" srcOrd="1" destOrd="0" presId="urn:microsoft.com/office/officeart/2005/8/layout/bProcess4"/>
    <dgm:cxn modelId="{F1817561-3399-40C8-AFE5-E9BD511C7427}" type="presParOf" srcId="{3C12E02B-8422-4CD2-B872-DFE7FA1486CD}" destId="{9B09797A-AC98-42E7-8822-115B5F278070}" srcOrd="11" destOrd="0" presId="urn:microsoft.com/office/officeart/2005/8/layout/bProcess4"/>
    <dgm:cxn modelId="{8209B466-82FA-47C4-9412-F78D37DC3C08}" type="presParOf" srcId="{3C12E02B-8422-4CD2-B872-DFE7FA1486CD}" destId="{B80878D9-514B-493A-A82E-8C258BD71D95}" srcOrd="12" destOrd="0" presId="urn:microsoft.com/office/officeart/2005/8/layout/bProcess4"/>
    <dgm:cxn modelId="{30310F93-7308-4A88-9A9A-3D1AC2AB3788}" type="presParOf" srcId="{B80878D9-514B-493A-A82E-8C258BD71D95}" destId="{9D1B2371-7292-4CF4-9B9E-CE9466D0295F}" srcOrd="0" destOrd="0" presId="urn:microsoft.com/office/officeart/2005/8/layout/bProcess4"/>
    <dgm:cxn modelId="{44DF6A2F-861A-42B1-A7EC-C378058EFC59}" type="presParOf" srcId="{B80878D9-514B-493A-A82E-8C258BD71D95}" destId="{621D2EDD-4D0F-4765-9E0E-A47557AC5FBF}" srcOrd="1" destOrd="0" presId="urn:microsoft.com/office/officeart/2005/8/layout/bProcess4"/>
    <dgm:cxn modelId="{7A01B1C4-9E30-43D3-97B0-669FE171525F}" type="presParOf" srcId="{3C12E02B-8422-4CD2-B872-DFE7FA1486CD}" destId="{9C4EE4FE-5217-4B57-8C78-0C8225D25DF3}" srcOrd="13" destOrd="0" presId="urn:microsoft.com/office/officeart/2005/8/layout/bProcess4"/>
    <dgm:cxn modelId="{8468B1B3-4B9E-4C4C-8976-EC1613F8D61D}" type="presParOf" srcId="{3C12E02B-8422-4CD2-B872-DFE7FA1486CD}" destId="{ACE715AD-0F5A-49ED-96CB-2A038649C918}" srcOrd="14" destOrd="0" presId="urn:microsoft.com/office/officeart/2005/8/layout/bProcess4"/>
    <dgm:cxn modelId="{0C5063DB-848E-4D18-B998-8FFED4830505}" type="presParOf" srcId="{ACE715AD-0F5A-49ED-96CB-2A038649C918}" destId="{A8812746-9B28-483F-89AC-8640D24DB87B}" srcOrd="0" destOrd="0" presId="urn:microsoft.com/office/officeart/2005/8/layout/bProcess4"/>
    <dgm:cxn modelId="{3CF276F4-056C-4841-96E1-952BDF914188}" type="presParOf" srcId="{ACE715AD-0F5A-49ED-96CB-2A038649C918}" destId="{8777B3DA-83A9-4097-A210-50C58339221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5D6BB-7C95-4E23-A1DD-CD341FB78048}">
      <dsp:nvSpPr>
        <dsp:cNvPr id="0" name=""/>
        <dsp:cNvSpPr/>
      </dsp:nvSpPr>
      <dsp:spPr>
        <a:xfrm rot="5400000">
          <a:off x="60118" y="1076133"/>
          <a:ext cx="1682416" cy="2029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F88461-8A1E-4A8E-BCFF-C7122C4822B3}">
      <dsp:nvSpPr>
        <dsp:cNvPr id="0" name=""/>
        <dsp:cNvSpPr/>
      </dsp:nvSpPr>
      <dsp:spPr>
        <a:xfrm>
          <a:off x="445876" y="542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Tractor tilling</a:t>
          </a:r>
        </a:p>
      </dsp:txBody>
      <dsp:txXfrm>
        <a:off x="485505" y="40171"/>
        <a:ext cx="2175799" cy="1273776"/>
      </dsp:txXfrm>
    </dsp:sp>
    <dsp:sp modelId="{C2371D4F-A095-49AB-A890-171B6B18A5C0}">
      <dsp:nvSpPr>
        <dsp:cNvPr id="0" name=""/>
        <dsp:cNvSpPr/>
      </dsp:nvSpPr>
      <dsp:spPr>
        <a:xfrm rot="5400000">
          <a:off x="60118" y="2767426"/>
          <a:ext cx="1682416" cy="2029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949ADC-405C-4583-B75D-C8B98AE027DA}">
      <dsp:nvSpPr>
        <dsp:cNvPr id="0" name=""/>
        <dsp:cNvSpPr/>
      </dsp:nvSpPr>
      <dsp:spPr>
        <a:xfrm>
          <a:off x="445876" y="1691835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Application of </a:t>
          </a:r>
          <a:r>
            <a:rPr lang="en-US" sz="1700" kern="1200" dirty="0" err="1"/>
            <a:t>Ghan</a:t>
          </a:r>
          <a:r>
            <a:rPr lang="en-US" sz="1700" kern="1200" dirty="0"/>
            <a:t> </a:t>
          </a:r>
          <a:r>
            <a:rPr lang="en-US" sz="1700" kern="1200" dirty="0" err="1"/>
            <a:t>Jeevamruth</a:t>
          </a:r>
          <a:r>
            <a:rPr lang="en-US" sz="1700" kern="1200" dirty="0"/>
            <a:t> (400 kg/acre) followed by </a:t>
          </a:r>
          <a:r>
            <a:rPr lang="en-US" sz="1700" kern="1200" dirty="0" err="1"/>
            <a:t>Dhrav</a:t>
          </a:r>
          <a:r>
            <a:rPr lang="en-US" sz="1700" kern="1200" dirty="0"/>
            <a:t> </a:t>
          </a:r>
          <a:r>
            <a:rPr lang="en-US" sz="1700" kern="1200" dirty="0" err="1"/>
            <a:t>Jeevamruth</a:t>
          </a:r>
          <a:endParaRPr lang="en-US" sz="1700" kern="1200" dirty="0"/>
        </a:p>
      </dsp:txBody>
      <dsp:txXfrm>
        <a:off x="485505" y="1731464"/>
        <a:ext cx="2175799" cy="1273776"/>
      </dsp:txXfrm>
    </dsp:sp>
    <dsp:sp modelId="{CEE48D98-1A6C-4894-9519-32D3E94DB497}">
      <dsp:nvSpPr>
        <dsp:cNvPr id="0" name=""/>
        <dsp:cNvSpPr/>
      </dsp:nvSpPr>
      <dsp:spPr>
        <a:xfrm>
          <a:off x="905764" y="3613072"/>
          <a:ext cx="2990349" cy="2029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4A7A3D-3C04-4347-AF40-FF933FE0ECC3}">
      <dsp:nvSpPr>
        <dsp:cNvPr id="0" name=""/>
        <dsp:cNvSpPr/>
      </dsp:nvSpPr>
      <dsp:spPr>
        <a:xfrm>
          <a:off x="445876" y="3383128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Sowing: 23 types of seeds (Millets, oilseeds, vegetables, </a:t>
          </a:r>
          <a:r>
            <a:rPr lang="en-US" sz="1700" kern="1200" dirty="0" err="1"/>
            <a:t>tubors</a:t>
          </a:r>
          <a:r>
            <a:rPr lang="en-US" sz="1700" kern="1200" dirty="0"/>
            <a:t>, cereals)</a:t>
          </a:r>
        </a:p>
      </dsp:txBody>
      <dsp:txXfrm>
        <a:off x="485505" y="3422757"/>
        <a:ext cx="2175799" cy="1273776"/>
      </dsp:txXfrm>
    </dsp:sp>
    <dsp:sp modelId="{810991EC-A2D2-43A2-9658-A56DEF5992C7}">
      <dsp:nvSpPr>
        <dsp:cNvPr id="0" name=""/>
        <dsp:cNvSpPr/>
      </dsp:nvSpPr>
      <dsp:spPr>
        <a:xfrm rot="16200000">
          <a:off x="3059344" y="2767426"/>
          <a:ext cx="1682416" cy="2029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A1D230-3F6C-4847-B945-681F938A2286}">
      <dsp:nvSpPr>
        <dsp:cNvPr id="0" name=""/>
        <dsp:cNvSpPr/>
      </dsp:nvSpPr>
      <dsp:spPr>
        <a:xfrm>
          <a:off x="3445102" y="3383128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Subsequent spraying of </a:t>
          </a:r>
          <a:r>
            <a:rPr lang="en-US" sz="1700" kern="1200" dirty="0" err="1"/>
            <a:t>Dhrav</a:t>
          </a:r>
          <a:r>
            <a:rPr lang="en-US" sz="1700" kern="1200" dirty="0"/>
            <a:t> </a:t>
          </a:r>
          <a:r>
            <a:rPr lang="en-US" sz="1700" kern="1200" dirty="0" err="1"/>
            <a:t>Jeevamruth</a:t>
          </a:r>
          <a:r>
            <a:rPr lang="en-US" sz="1700" kern="1200" dirty="0"/>
            <a:t> once in 15 days</a:t>
          </a:r>
        </a:p>
      </dsp:txBody>
      <dsp:txXfrm>
        <a:off x="3484731" y="3422757"/>
        <a:ext cx="2175799" cy="1273776"/>
      </dsp:txXfrm>
    </dsp:sp>
    <dsp:sp modelId="{8EDC818D-35A5-453D-AAAB-66DDE20B2F95}">
      <dsp:nvSpPr>
        <dsp:cNvPr id="0" name=""/>
        <dsp:cNvSpPr/>
      </dsp:nvSpPr>
      <dsp:spPr>
        <a:xfrm rot="16200000">
          <a:off x="3059344" y="1076133"/>
          <a:ext cx="1682416" cy="2029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7F0A7C-1A8C-4DC2-926E-429AF4CB9BB8}">
      <dsp:nvSpPr>
        <dsp:cNvPr id="0" name=""/>
        <dsp:cNvSpPr/>
      </dsp:nvSpPr>
      <dsp:spPr>
        <a:xfrm>
          <a:off x="3445102" y="1691835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 inch mulching - 2 </a:t>
          </a:r>
          <a:r>
            <a:rPr lang="en-US" sz="1700" kern="1200" dirty="0" err="1"/>
            <a:t>tonnes</a:t>
          </a:r>
          <a:r>
            <a:rPr lang="en-US" sz="1700" kern="1200" dirty="0"/>
            <a:t> (groundnut husk/jowar straw + live mulching)</a:t>
          </a:r>
        </a:p>
      </dsp:txBody>
      <dsp:txXfrm>
        <a:off x="3484731" y="1731464"/>
        <a:ext cx="2175799" cy="1273776"/>
      </dsp:txXfrm>
    </dsp:sp>
    <dsp:sp modelId="{9B09797A-AC98-42E7-8822-115B5F278070}">
      <dsp:nvSpPr>
        <dsp:cNvPr id="0" name=""/>
        <dsp:cNvSpPr/>
      </dsp:nvSpPr>
      <dsp:spPr>
        <a:xfrm>
          <a:off x="3904990" y="230487"/>
          <a:ext cx="2990349" cy="2029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9688CD-A3AD-4E4C-B6F9-CEB10B4860D1}">
      <dsp:nvSpPr>
        <dsp:cNvPr id="0" name=""/>
        <dsp:cNvSpPr/>
      </dsp:nvSpPr>
      <dsp:spPr>
        <a:xfrm>
          <a:off x="3445102" y="542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Harvest once every 3 months</a:t>
          </a:r>
        </a:p>
      </dsp:txBody>
      <dsp:txXfrm>
        <a:off x="3484731" y="40171"/>
        <a:ext cx="2175799" cy="1273776"/>
      </dsp:txXfrm>
    </dsp:sp>
    <dsp:sp modelId="{9C4EE4FE-5217-4B57-8C78-0C8225D25DF3}">
      <dsp:nvSpPr>
        <dsp:cNvPr id="0" name=""/>
        <dsp:cNvSpPr/>
      </dsp:nvSpPr>
      <dsp:spPr>
        <a:xfrm rot="5400000">
          <a:off x="6058570" y="1076133"/>
          <a:ext cx="1682416" cy="20295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1D2EDD-4D0F-4765-9E0E-A47557AC5FBF}">
      <dsp:nvSpPr>
        <dsp:cNvPr id="0" name=""/>
        <dsp:cNvSpPr/>
      </dsp:nvSpPr>
      <dsp:spPr>
        <a:xfrm>
          <a:off x="6444328" y="542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Subsequent application of </a:t>
          </a:r>
          <a:r>
            <a:rPr lang="en-US" sz="1700" kern="1200" dirty="0" err="1"/>
            <a:t>Ghan</a:t>
          </a:r>
          <a:r>
            <a:rPr lang="en-US" sz="1700" kern="1200" dirty="0"/>
            <a:t> </a:t>
          </a:r>
          <a:r>
            <a:rPr lang="en-US" sz="1700" kern="1200" dirty="0" err="1"/>
            <a:t>Jeevamruth</a:t>
          </a:r>
          <a:r>
            <a:rPr lang="en-US" sz="1700" kern="1200" dirty="0"/>
            <a:t> once every 6 months (200 kg)</a:t>
          </a:r>
        </a:p>
      </dsp:txBody>
      <dsp:txXfrm>
        <a:off x="6483957" y="40171"/>
        <a:ext cx="2175799" cy="1273776"/>
      </dsp:txXfrm>
    </dsp:sp>
    <dsp:sp modelId="{8777B3DA-83A9-4097-A210-50C583392219}">
      <dsp:nvSpPr>
        <dsp:cNvPr id="0" name=""/>
        <dsp:cNvSpPr/>
      </dsp:nvSpPr>
      <dsp:spPr>
        <a:xfrm>
          <a:off x="6444328" y="1691835"/>
          <a:ext cx="2255057" cy="135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Year 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none" kern="1200" dirty="0"/>
            <a:t>Net Expense: Rs. 5000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none" kern="1200" dirty="0"/>
            <a:t>Net Income: Rs. 25000</a:t>
          </a:r>
        </a:p>
      </dsp:txBody>
      <dsp:txXfrm>
        <a:off x="6483957" y="1731464"/>
        <a:ext cx="2175799" cy="1273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8738-1C08-D948-A075-0728B93DC1B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78A35-EF44-2E44-8F1F-6E2D4753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Farmer owns over 62 desi cows and 55 acres of land. Did ZBNF in 25 acres and chemical farming in 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78A35-EF44-2E44-8F1F-6E2D4753F4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78A35-EF44-2E44-8F1F-6E2D4753F4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131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3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64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6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7B3297-2E49-3C48-9F98-A50BD23BD54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8D5FC6-7152-C241-AABB-A30BA82D68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5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AE587-B0E7-44A5-A469-B32EA55B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0" y="5378938"/>
            <a:ext cx="1707662" cy="1479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912C7C-207A-BB4A-8027-82D55D156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Zero budget natural farming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77A9A-D740-B84C-9E6D-6D2FE313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71497"/>
            <a:ext cx="3200400" cy="1463040"/>
          </a:xfrm>
        </p:spPr>
        <p:txBody>
          <a:bodyPr/>
          <a:lstStyle/>
          <a:p>
            <a:r>
              <a:rPr lang="en-US" dirty="0"/>
              <a:t>Exploratory Fieldwork in Maharashtra and Anantapur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558E8-21BA-6146-9A88-E21DEE297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"/>
            <a:ext cx="6119751" cy="4589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85083-A087-984A-980C-531F27056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119751" cy="45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4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9B7F-2961-2A40-A53F-896D4AB3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65" y="105727"/>
            <a:ext cx="9720072" cy="885825"/>
          </a:xfrm>
        </p:spPr>
        <p:txBody>
          <a:bodyPr/>
          <a:lstStyle/>
          <a:p>
            <a:r>
              <a:rPr lang="en-US" dirty="0"/>
              <a:t>AP-ZBNF: ORGANIZATION AND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C484E-A02D-4F48-85A4-9746A726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8" y="991552"/>
            <a:ext cx="6181944" cy="3871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190B3-55DF-B640-976C-7F66E388A9A8}"/>
              </a:ext>
            </a:extLst>
          </p:cNvPr>
          <p:cNvSpPr txBox="1"/>
          <p:nvPr/>
        </p:nvSpPr>
        <p:spPr>
          <a:xfrm>
            <a:off x="6298501" y="4863272"/>
            <a:ext cx="529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Rythu</a:t>
            </a:r>
            <a:r>
              <a:rPr lang="en-US" sz="1400" dirty="0"/>
              <a:t> </a:t>
            </a:r>
            <a:r>
              <a:rPr lang="en-US" sz="1400" dirty="0" err="1"/>
              <a:t>Sadhikara</a:t>
            </a:r>
            <a:r>
              <a:rPr lang="en-US" sz="1400" dirty="0"/>
              <a:t> </a:t>
            </a:r>
            <a:r>
              <a:rPr lang="en-US" sz="1400" dirty="0" err="1"/>
              <a:t>Samstha</a:t>
            </a:r>
            <a:r>
              <a:rPr lang="en-US" sz="1400" dirty="0"/>
              <a:t>, Dept. of Agriculture, Andhra Pradesh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9A8246-E6FD-2841-96BD-BBD0D6C5CC7E}"/>
              </a:ext>
            </a:extLst>
          </p:cNvPr>
          <p:cNvSpPr/>
          <p:nvPr/>
        </p:nvSpPr>
        <p:spPr>
          <a:xfrm>
            <a:off x="971550" y="1100138"/>
            <a:ext cx="3686175" cy="75723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level implementation &amp; tech support unit (Dept of Ag. &amp; </a:t>
            </a:r>
            <a:r>
              <a:rPr lang="en-US" dirty="0" err="1"/>
              <a:t>RySS</a:t>
            </a:r>
            <a:r>
              <a:rPr lang="en-US" dirty="0"/>
              <a:t>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4E788F2-5155-7F4F-B6B1-83362444AC9B}"/>
              </a:ext>
            </a:extLst>
          </p:cNvPr>
          <p:cNvSpPr/>
          <p:nvPr/>
        </p:nvSpPr>
        <p:spPr>
          <a:xfrm>
            <a:off x="971550" y="2165412"/>
            <a:ext cx="3686175" cy="75723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District Program Support Unit (4 cluster teams per </a:t>
            </a:r>
            <a:r>
              <a:rPr lang="en-US" dirty="0" err="1"/>
              <a:t>mandal</a:t>
            </a:r>
            <a:r>
              <a:rPr lang="en-US" dirty="0"/>
              <a:t>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6B94C7-8966-624F-891D-2FAFF1CC7153}"/>
              </a:ext>
            </a:extLst>
          </p:cNvPr>
          <p:cNvSpPr/>
          <p:nvPr/>
        </p:nvSpPr>
        <p:spPr>
          <a:xfrm>
            <a:off x="178593" y="3178115"/>
            <a:ext cx="1585913" cy="55092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NGOs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EFC2580-37A3-8B4A-84C0-B68164EFDD98}"/>
              </a:ext>
            </a:extLst>
          </p:cNvPr>
          <p:cNvSpPr/>
          <p:nvPr/>
        </p:nvSpPr>
        <p:spPr>
          <a:xfrm>
            <a:off x="3550443" y="3178115"/>
            <a:ext cx="1585913" cy="55092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Direct Implementation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F2C819-A45E-6E47-8A04-8EF191DD1B55}"/>
              </a:ext>
            </a:extLst>
          </p:cNvPr>
          <p:cNvSpPr/>
          <p:nvPr/>
        </p:nvSpPr>
        <p:spPr>
          <a:xfrm>
            <a:off x="1964530" y="4190817"/>
            <a:ext cx="1585913" cy="55092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CRPs, PRPs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9B1631-F493-9F41-9E20-A6BB686200EB}"/>
              </a:ext>
            </a:extLst>
          </p:cNvPr>
          <p:cNvSpPr/>
          <p:nvPr/>
        </p:nvSpPr>
        <p:spPr>
          <a:xfrm>
            <a:off x="1964529" y="4928057"/>
            <a:ext cx="1585913" cy="55092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ICRPs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85E039-85A2-294C-845C-1C005D8376D8}"/>
              </a:ext>
            </a:extLst>
          </p:cNvPr>
          <p:cNvSpPr/>
          <p:nvPr/>
        </p:nvSpPr>
        <p:spPr>
          <a:xfrm>
            <a:off x="1964529" y="5640140"/>
            <a:ext cx="1585913" cy="55092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SHGs, FPOs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9B520A-F20B-4044-981A-350FE65D3FAF}"/>
              </a:ext>
            </a:extLst>
          </p:cNvPr>
          <p:cNvSpPr/>
          <p:nvPr/>
        </p:nvSpPr>
        <p:spPr>
          <a:xfrm>
            <a:off x="1964528" y="6287074"/>
            <a:ext cx="1585913" cy="55092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ZBNF Farmer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10113E-9424-E840-B03E-07FEB330DCFB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814638" y="1857375"/>
            <a:ext cx="0" cy="30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B5C506-53D2-E540-AC4B-39F823F55CF0}"/>
              </a:ext>
            </a:extLst>
          </p:cNvPr>
          <p:cNvCxnSpPr>
            <a:cxnSpLocks/>
          </p:cNvCxnSpPr>
          <p:nvPr/>
        </p:nvCxnSpPr>
        <p:spPr>
          <a:xfrm flipH="1">
            <a:off x="1764506" y="2922649"/>
            <a:ext cx="1050131" cy="506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129823-868F-304D-8FBE-C7440C93A88F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>
            <a:off x="2814638" y="2922649"/>
            <a:ext cx="735805" cy="530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6F4B72A-D255-7C40-A10F-B0D46EC41277}"/>
              </a:ext>
            </a:extLst>
          </p:cNvPr>
          <p:cNvSpPr/>
          <p:nvPr/>
        </p:nvSpPr>
        <p:spPr>
          <a:xfrm>
            <a:off x="3714749" y="4185108"/>
            <a:ext cx="1585913" cy="55092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NFFs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BA0438-5169-DD40-A6E4-13CCF7EC940B}"/>
              </a:ext>
            </a:extLst>
          </p:cNvPr>
          <p:cNvCxnSpPr>
            <a:stCxn id="11" idx="2"/>
            <a:endCxn id="23" idx="0"/>
          </p:cNvCxnSpPr>
          <p:nvPr/>
        </p:nvCxnSpPr>
        <p:spPr>
          <a:xfrm>
            <a:off x="4343400" y="3729039"/>
            <a:ext cx="164306" cy="456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B814A3-4A0C-2048-9D91-717B37CA88EA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2757486" y="4741741"/>
            <a:ext cx="1" cy="18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DBAE36-AA56-8249-B259-232A5178D2F8}"/>
              </a:ext>
            </a:extLst>
          </p:cNvPr>
          <p:cNvCxnSpPr>
            <a:cxnSpLocks/>
          </p:cNvCxnSpPr>
          <p:nvPr/>
        </p:nvCxnSpPr>
        <p:spPr>
          <a:xfrm flipH="1">
            <a:off x="2757483" y="5448695"/>
            <a:ext cx="1" cy="18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8D1029-1F18-0C49-9148-0367D0F7859F}"/>
              </a:ext>
            </a:extLst>
          </p:cNvPr>
          <p:cNvCxnSpPr>
            <a:cxnSpLocks/>
          </p:cNvCxnSpPr>
          <p:nvPr/>
        </p:nvCxnSpPr>
        <p:spPr>
          <a:xfrm flipH="1">
            <a:off x="2757482" y="6100758"/>
            <a:ext cx="1" cy="18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AE5CD05B-F364-C243-844E-F753695A98C9}"/>
              </a:ext>
            </a:extLst>
          </p:cNvPr>
          <p:cNvCxnSpPr>
            <a:stCxn id="10" idx="2"/>
            <a:endCxn id="11" idx="2"/>
          </p:cNvCxnSpPr>
          <p:nvPr/>
        </p:nvCxnSpPr>
        <p:spPr>
          <a:xfrm rot="16200000" flipH="1">
            <a:off x="2657475" y="2043113"/>
            <a:ext cx="1" cy="3371850"/>
          </a:xfrm>
          <a:prstGeom prst="bentConnector3">
            <a:avLst>
              <a:gd name="adj1" fmla="val 2286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648C4C-E859-5446-834B-529DEBBDB776}"/>
              </a:ext>
            </a:extLst>
          </p:cNvPr>
          <p:cNvCxnSpPr>
            <a:endCxn id="12" idx="0"/>
          </p:cNvCxnSpPr>
          <p:nvPr/>
        </p:nvCxnSpPr>
        <p:spPr>
          <a:xfrm>
            <a:off x="2757482" y="3957073"/>
            <a:ext cx="5" cy="233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5A1A73-6D9B-E741-BF35-B2DEAD62C0FB}"/>
              </a:ext>
            </a:extLst>
          </p:cNvPr>
          <p:cNvSpPr txBox="1"/>
          <p:nvPr/>
        </p:nvSpPr>
        <p:spPr>
          <a:xfrm>
            <a:off x="3848833" y="5931539"/>
            <a:ext cx="693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pillars of APZBNF: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7FDF31-EE96-754D-A432-BBF648ACEDCE}"/>
              </a:ext>
            </a:extLst>
          </p:cNvPr>
          <p:cNvSpPr/>
          <p:nvPr/>
        </p:nvSpPr>
        <p:spPr>
          <a:xfrm>
            <a:off x="5931877" y="5757861"/>
            <a:ext cx="1478873" cy="7015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Govt support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2CDC10-FBCB-0F4B-822C-A1F02FB4AB18}"/>
              </a:ext>
            </a:extLst>
          </p:cNvPr>
          <p:cNvSpPr/>
          <p:nvPr/>
        </p:nvSpPr>
        <p:spPr>
          <a:xfrm>
            <a:off x="7467372" y="5757861"/>
            <a:ext cx="1478873" cy="7015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Women SHGs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3DE9DDD-7FAB-6F47-93BB-499280D7D304}"/>
              </a:ext>
            </a:extLst>
          </p:cNvPr>
          <p:cNvSpPr/>
          <p:nvPr/>
        </p:nvSpPr>
        <p:spPr>
          <a:xfrm>
            <a:off x="9009598" y="5757978"/>
            <a:ext cx="1478873" cy="7015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Champion Farmers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BAB3B43-4D6F-C44B-8EFA-7BE20950F4CF}"/>
              </a:ext>
            </a:extLst>
          </p:cNvPr>
          <p:cNvSpPr/>
          <p:nvPr/>
        </p:nvSpPr>
        <p:spPr>
          <a:xfrm>
            <a:off x="10553986" y="5757861"/>
            <a:ext cx="1478873" cy="7015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ZBNF Knowledge</a:t>
            </a:r>
          </a:p>
        </p:txBody>
      </p:sp>
    </p:spTree>
    <p:extLst>
      <p:ext uri="{BB962C8B-B14F-4D97-AF65-F5344CB8AC3E}">
        <p14:creationId xmlns:p14="http://schemas.microsoft.com/office/powerpoint/2010/main" val="366629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BA5D-E319-5649-B217-3950C946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STAKEHOLDER ROLES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394A60-2BF7-4A3D-A14C-9E68D747780F}"/>
              </a:ext>
            </a:extLst>
          </p:cNvPr>
          <p:cNvSpPr/>
          <p:nvPr/>
        </p:nvSpPr>
        <p:spPr>
          <a:xfrm>
            <a:off x="908423" y="1902301"/>
            <a:ext cx="10259449" cy="21970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CRPs</a:t>
            </a: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Selected from pool of previous NPM farmers [25-50 years age; Completed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Std. at least]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Practice Model Farming, mobilize and provide technical know-how to other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Organize meetings through SHGs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CA-CRP per cluster; convert entire GP to ZBNF in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Select ICRP before moving on to new cluster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BF08D4-3C30-468A-8D19-AD269B3810D4}"/>
              </a:ext>
            </a:extLst>
          </p:cNvPr>
          <p:cNvSpPr/>
          <p:nvPr/>
        </p:nvSpPr>
        <p:spPr>
          <a:xfrm>
            <a:off x="908423" y="4237002"/>
            <a:ext cx="10259568" cy="25471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NFFs</a:t>
            </a: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Recent Agriculture 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Practice ZBNF in 1 Acre leased plot, collect empirical data and provide technical support to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Annual Compensation: Rs. 1,12,000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Collected: Input Cost; Income; Soil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Try out different combinations of </a:t>
            </a:r>
            <a:r>
              <a:rPr lang="en-US" dirty="0" err="1">
                <a:solidFill>
                  <a:schemeClr val="tx1"/>
                </a:solidFill>
              </a:rPr>
              <a:t>jeevamruth</a:t>
            </a:r>
            <a:r>
              <a:rPr lang="en-US" dirty="0">
                <a:solidFill>
                  <a:schemeClr val="tx1"/>
                </a:solidFill>
              </a:rPr>
              <a:t>, mulch, seeding practices etc. to make region specific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81123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1E8A-841B-4425-BC1A-6AEB9779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roles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349032-BCB9-425D-9B90-A62BDDE28EA4}"/>
              </a:ext>
            </a:extLst>
          </p:cNvPr>
          <p:cNvSpPr/>
          <p:nvPr/>
        </p:nvSpPr>
        <p:spPr>
          <a:xfrm>
            <a:off x="6448901" y="1273151"/>
            <a:ext cx="5020141" cy="24484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NGOs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 with farmers and all cluster level stakeholders to bring a target number of farmers under complete ZBNF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 in input sourcing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Support CRPs/ICRPs for model farming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Mobilize landless/laborer/single women to take up ZBNF in kitchen garden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87CCF3-EA4A-4AC7-8DC5-41AAB9BBC651}"/>
              </a:ext>
            </a:extLst>
          </p:cNvPr>
          <p:cNvSpPr/>
          <p:nvPr/>
        </p:nvSpPr>
        <p:spPr>
          <a:xfrm>
            <a:off x="484632" y="1946961"/>
            <a:ext cx="5157983" cy="17746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SHGs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Easier to mobilize both female and male farmers through support of SHGs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5-15 SHGs organized into VOs that provide financial support for ZBNF inputs (loans)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67189-906C-406F-9704-1A8E3E1E5A55}"/>
              </a:ext>
            </a:extLst>
          </p:cNvPr>
          <p:cNvSpPr/>
          <p:nvPr/>
        </p:nvSpPr>
        <p:spPr>
          <a:xfrm>
            <a:off x="1290918" y="338328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D754AA-9DFF-47F9-9031-32702E96FEED}"/>
              </a:ext>
            </a:extLst>
          </p:cNvPr>
          <p:cNvSpPr/>
          <p:nvPr/>
        </p:nvSpPr>
        <p:spPr>
          <a:xfrm>
            <a:off x="484632" y="4186418"/>
            <a:ext cx="5427731" cy="232229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FPOs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Processing and packaging of ZBNF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Marketing of produce through identification of local demand [Nutrition kit, Diabetic persons] as well as by setting up stalls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Seed buy-back and discount on seeds for FPO members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A4C94-E6D2-074C-99B5-8C022A55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64" y="3843059"/>
            <a:ext cx="4012013" cy="30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97E4-4413-1844-B682-D389774AC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86" y="378106"/>
            <a:ext cx="10608428" cy="647989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Anantapur – paddy yield has increased by 8 bags as compared to chemical farming (after 3 years)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Crop cutting experiments done by CRPs and NFFs in AP also show increase in yield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Input Costs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AF0E9-ED13-CA44-8AB1-025C69BCACF0}"/>
              </a:ext>
            </a:extLst>
          </p:cNvPr>
          <p:cNvSpPr txBox="1"/>
          <p:nvPr/>
        </p:nvSpPr>
        <p:spPr>
          <a:xfrm>
            <a:off x="653326" y="2552873"/>
            <a:ext cx="532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Paddy – Farmer in </a:t>
            </a:r>
            <a:r>
              <a:rPr lang="en-US" u="sng" dirty="0" err="1"/>
              <a:t>Jayapuram</a:t>
            </a:r>
            <a:r>
              <a:rPr lang="en-US" u="sng" dirty="0"/>
              <a:t> (Anantapur)</a:t>
            </a:r>
            <a:r>
              <a:rPr lang="en-US" dirty="0"/>
              <a:t>: 2 acres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D63EFC-D6E8-5443-B445-A60518F8E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49288"/>
              </p:ext>
            </p:extLst>
          </p:nvPr>
        </p:nvGraphicFramePr>
        <p:xfrm>
          <a:off x="680616" y="2992233"/>
          <a:ext cx="49863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865">
                  <a:extLst>
                    <a:ext uri="{9D8B030D-6E8A-4147-A177-3AD203B41FA5}">
                      <a16:colId xmlns:a16="http://schemas.microsoft.com/office/drawing/2014/main" val="1805394020"/>
                    </a:ext>
                  </a:extLst>
                </a:gridCol>
                <a:gridCol w="2408469">
                  <a:extLst>
                    <a:ext uri="{9D8B030D-6E8A-4147-A177-3AD203B41FA5}">
                      <a16:colId xmlns:a16="http://schemas.microsoft.com/office/drawing/2014/main" val="4168132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Activity/Input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(per acre)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4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83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Ghan-Jeevamrith</a:t>
                      </a:r>
                      <a:r>
                        <a:rPr lang="en-US" sz="1400" dirty="0"/>
                        <a:t> (400kg)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76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Groundnut waste (2 tons)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3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Labour</a:t>
                      </a:r>
                      <a:r>
                        <a:rPr lang="en-US" sz="1400" dirty="0"/>
                        <a:t> for harvesting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42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15,760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690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3B6F303-7A80-D041-8F33-89E04C928DFE}"/>
              </a:ext>
            </a:extLst>
          </p:cNvPr>
          <p:cNvSpPr txBox="1"/>
          <p:nvPr/>
        </p:nvSpPr>
        <p:spPr>
          <a:xfrm>
            <a:off x="653326" y="5392249"/>
            <a:ext cx="532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Rs. 20000 was needed earlier for fertilizers, pesticides and seeds which have now been avoided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6AA65F-007B-8840-B0F8-341ADC4ED6E4}"/>
              </a:ext>
            </a:extLst>
          </p:cNvPr>
          <p:cNvSpPr txBox="1">
            <a:spLocks/>
          </p:cNvSpPr>
          <p:nvPr/>
        </p:nvSpPr>
        <p:spPr>
          <a:xfrm>
            <a:off x="6515291" y="2552873"/>
            <a:ext cx="5676709" cy="170021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Groundnut – Farmer in Jayapuram (Anantapur)</a:t>
            </a:r>
          </a:p>
          <a:p>
            <a:r>
              <a:rPr lang="en-US" sz="1800"/>
              <a:t>Some of the major costs incurred during chemical farming:</a:t>
            </a:r>
          </a:p>
          <a:p>
            <a:r>
              <a:rPr lang="en-US" sz="1800"/>
              <a:t>Input cost has reduced to Rs. 5000 per acre after shifting to ZBNF </a:t>
            </a:r>
          </a:p>
          <a:p>
            <a:endParaRPr lang="en-US" sz="18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BFF88F-5F65-604B-97DE-770481EFF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62245"/>
              </p:ext>
            </p:extLst>
          </p:nvPr>
        </p:nvGraphicFramePr>
        <p:xfrm>
          <a:off x="6560274" y="4020649"/>
          <a:ext cx="4978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3759286554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4187812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Activity/Input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per 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6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DAP (4*50 kg bags)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76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Pesticide (3 times)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61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Seeds (4 packets)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5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Labour</a:t>
                      </a:r>
                      <a:r>
                        <a:rPr lang="en-US" sz="1400" dirty="0"/>
                        <a:t> cost for spraying pesticide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6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5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15950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22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43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4847-1FDF-564F-945C-4CCFBFA4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 in ap-</a:t>
            </a:r>
            <a:r>
              <a:rPr lang="en-US" dirty="0" err="1"/>
              <a:t>zbnf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8E0E-1D11-D44F-B48A-766ED76C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22" y="877483"/>
            <a:ext cx="9720073" cy="4023360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u="sng" dirty="0"/>
              <a:t>Dry-Sowing</a:t>
            </a:r>
          </a:p>
          <a:p>
            <a:endParaRPr lang="en-US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F080E8-2797-4003-8870-B955017E5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036143"/>
              </p:ext>
            </p:extLst>
          </p:nvPr>
        </p:nvGraphicFramePr>
        <p:xfrm>
          <a:off x="3388017" y="1732976"/>
          <a:ext cx="9145262" cy="473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393C285-559F-C64F-BDBB-E0141325B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40325"/>
            <a:ext cx="3780723" cy="28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9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4847-1FDF-564F-945C-4CCFBFA4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 in ap-</a:t>
            </a:r>
            <a:r>
              <a:rPr lang="en-US" dirty="0" err="1"/>
              <a:t>zbnf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8E0E-1D11-D44F-B48A-766ED76C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705" y="2881713"/>
            <a:ext cx="4054004" cy="227825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Five Layer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Crop Spacing: 36 feet- Mango; 18 feet-Guava; 9 feet- Drumsticks, Fig, </a:t>
            </a:r>
            <a:r>
              <a:rPr lang="en-US" dirty="0" err="1"/>
              <a:t>Redgram</a:t>
            </a:r>
            <a:r>
              <a:rPr lang="en-US" dirty="0"/>
              <a:t>; 2 feet-Vegetables, </a:t>
            </a:r>
            <a:r>
              <a:rPr lang="en-US" dirty="0" err="1"/>
              <a:t>Tubors</a:t>
            </a:r>
            <a:r>
              <a:rPr lang="en-US" dirty="0"/>
              <a:t>; Trap Crops-Marigold, Castor; Border Crops- </a:t>
            </a:r>
            <a:r>
              <a:rPr lang="en-US" dirty="0" err="1"/>
              <a:t>Avisa</a:t>
            </a:r>
            <a:r>
              <a:rPr lang="en-US" dirty="0"/>
              <a:t>, </a:t>
            </a:r>
            <a:r>
              <a:rPr lang="en-US" dirty="0" err="1"/>
              <a:t>Gliricidia</a:t>
            </a:r>
            <a:r>
              <a:rPr lang="en-US" dirty="0"/>
              <a:t>, Teak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5EDF5-CECF-4624-BECA-3D295CFFBD3B}"/>
              </a:ext>
            </a:extLst>
          </p:cNvPr>
          <p:cNvSpPr txBox="1"/>
          <p:nvPr/>
        </p:nvSpPr>
        <p:spPr>
          <a:xfrm>
            <a:off x="1169978" y="2111503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Poly-cropping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317A9-B0F5-4F91-9E23-E4B6BED7A47A}"/>
              </a:ext>
            </a:extLst>
          </p:cNvPr>
          <p:cNvSpPr txBox="1"/>
          <p:nvPr/>
        </p:nvSpPr>
        <p:spPr>
          <a:xfrm>
            <a:off x="8795659" y="1987298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Surya-Mandal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A6586-EB60-A14B-8111-B3696A4E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118" y="2511613"/>
            <a:ext cx="4428483" cy="3321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14071-74A6-D04B-A520-ED88BCA9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36385" y="3024902"/>
            <a:ext cx="4346387" cy="32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6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4847-1FDF-564F-945C-4CCFBFA4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Zbnf</a:t>
            </a:r>
            <a:r>
              <a:rPr lang="en-US" dirty="0"/>
              <a:t> input market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DC43A5-BBC9-654E-8D58-5CAB11FD9FB2}"/>
              </a:ext>
            </a:extLst>
          </p:cNvPr>
          <p:cNvSpPr txBox="1">
            <a:spLocks/>
          </p:cNvSpPr>
          <p:nvPr/>
        </p:nvSpPr>
        <p:spPr>
          <a:xfrm>
            <a:off x="1024128" y="1916158"/>
            <a:ext cx="10092556" cy="4941842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Mulch Material: Groundnut husk, used for mulching, selling at prices between Rs. 3/kg.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Farmers who have desi cows are preparing and selling </a:t>
            </a:r>
            <a:r>
              <a:rPr lang="en-US" sz="3200" dirty="0" err="1"/>
              <a:t>Dhrav</a:t>
            </a:r>
            <a:r>
              <a:rPr lang="en-US" sz="3200" dirty="0"/>
              <a:t> </a:t>
            </a:r>
            <a:r>
              <a:rPr lang="en-US" sz="3200" dirty="0" err="1"/>
              <a:t>Jeevamruth</a:t>
            </a:r>
            <a:r>
              <a:rPr lang="en-US" sz="3200" dirty="0"/>
              <a:t> at Rs. 400-500/ 200 </a:t>
            </a:r>
            <a:r>
              <a:rPr lang="en-US" sz="3200" dirty="0" err="1"/>
              <a:t>litre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One cow provides inputs for 30 acres – much less in Anantapur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Cost of desi cow in Anantapur market – Rs. 15,000 to 50,000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Cost of desi </a:t>
            </a:r>
            <a:r>
              <a:rPr lang="en-US" sz="3200" dirty="0" err="1"/>
              <a:t>gaumutra</a:t>
            </a:r>
            <a:r>
              <a:rPr lang="en-US" sz="3200" dirty="0"/>
              <a:t> in Latur = Rs. 20 per </a:t>
            </a:r>
            <a:r>
              <a:rPr lang="en-US" sz="3200" dirty="0" err="1"/>
              <a:t>litre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Cost of cow dung for 1 acre farm in Anantapur = Rs. 500 per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Per day one cow can provide 10kg dung and 5L </a:t>
            </a:r>
            <a:r>
              <a:rPr lang="en-US" sz="3200" dirty="0" err="1"/>
              <a:t>gaumutra</a:t>
            </a:r>
            <a:r>
              <a:rPr lang="en-US" sz="3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Mixing of crossbred or any available cattle dung with desi cow urine to get good results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0" indent="0">
              <a:buFont typeface="Tw Cen MT" panose="020B0602020104020603" pitchFamily="34" charset="0"/>
              <a:buNone/>
            </a:pP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271664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444B-6499-E14A-9384-29F86D00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FOR </a:t>
            </a:r>
            <a:r>
              <a:rPr lang="en-US" dirty="0" err="1"/>
              <a:t>SCALe</a:t>
            </a:r>
            <a:r>
              <a:rPr lang="en-US" dirty="0"/>
              <a:t>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392B3-7EA1-A244-98CB-C1ADE4DA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867647"/>
            <a:ext cx="9720073" cy="28298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Government support to chemical farming in the form of input subsidies deterrent for switching to ZBNF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Sourcing of ZBNF Inputs: Can NPM shops be utilized to stock inputs like </a:t>
            </a:r>
            <a:r>
              <a:rPr lang="en-US" dirty="0" err="1"/>
              <a:t>Jeevamrutham</a:t>
            </a:r>
            <a:r>
              <a:rPr lang="en-US" dirty="0"/>
              <a:t>, </a:t>
            </a:r>
            <a:r>
              <a:rPr lang="en-US" dirty="0" err="1"/>
              <a:t>Astras</a:t>
            </a:r>
            <a:r>
              <a:rPr lang="en-US" dirty="0"/>
              <a:t>, Mulching materials?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 for premium for ZBNF produce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required for making a </a:t>
            </a:r>
            <a:r>
              <a:rPr lang="en-US" dirty="0" err="1"/>
              <a:t>centralised</a:t>
            </a:r>
            <a:r>
              <a:rPr lang="en-US" dirty="0"/>
              <a:t> cow-shed and assigning people to take care of the cattle for every village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6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48E7-2911-1F40-85E3-24077C60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Fieldwork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93A49D-CD47-F740-8670-17EDBA3CB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36" y="1617786"/>
            <a:ext cx="6065325" cy="4824690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1D53015-E25B-1F4E-A239-3077158A65CD}"/>
              </a:ext>
            </a:extLst>
          </p:cNvPr>
          <p:cNvSpPr/>
          <p:nvPr/>
        </p:nvSpPr>
        <p:spPr>
          <a:xfrm>
            <a:off x="4161691" y="3033581"/>
            <a:ext cx="879231" cy="417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B0CFDB-5110-2B44-85F8-F18862F2056D}"/>
              </a:ext>
            </a:extLst>
          </p:cNvPr>
          <p:cNvSpPr/>
          <p:nvPr/>
        </p:nvSpPr>
        <p:spPr>
          <a:xfrm>
            <a:off x="2960682" y="4201785"/>
            <a:ext cx="879231" cy="417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F0C115-D094-AE46-8481-EDF8B1008147}"/>
              </a:ext>
            </a:extLst>
          </p:cNvPr>
          <p:cNvSpPr/>
          <p:nvPr/>
        </p:nvSpPr>
        <p:spPr>
          <a:xfrm>
            <a:off x="4344006" y="2499009"/>
            <a:ext cx="879231" cy="417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24237-EB44-9049-9F52-5BE8D52B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183" y="1920709"/>
            <a:ext cx="4140122" cy="414012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4AA0E41-3B2A-BE40-9329-1134EF232A8F}"/>
              </a:ext>
            </a:extLst>
          </p:cNvPr>
          <p:cNvSpPr/>
          <p:nvPr/>
        </p:nvSpPr>
        <p:spPr>
          <a:xfrm>
            <a:off x="7303477" y="4414676"/>
            <a:ext cx="988937" cy="473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E0DB-EC74-9A43-9FEE-FE394A04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-33251"/>
            <a:ext cx="9720072" cy="1125781"/>
          </a:xfrm>
        </p:spPr>
        <p:txBody>
          <a:bodyPr>
            <a:normAutofit/>
          </a:bodyPr>
          <a:lstStyle/>
          <a:p>
            <a:r>
              <a:rPr lang="en-US" sz="3200" dirty="0"/>
              <a:t>THE 4 WHEELS OF ZBNF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39A-58D5-D24B-9272-D3BA6046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43" y="846710"/>
            <a:ext cx="5700336" cy="575359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1</a:t>
            </a:r>
            <a:r>
              <a:rPr lang="en-US" sz="2400" b="1" dirty="0"/>
              <a:t>. </a:t>
            </a:r>
            <a:r>
              <a:rPr lang="en-US" sz="2000" b="1" dirty="0" err="1"/>
              <a:t>Beejamruth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Seed treatment with a) 20L water b) 5kg </a:t>
            </a:r>
            <a:r>
              <a:rPr lang="en-US" sz="1800" dirty="0" err="1"/>
              <a:t>cowdung</a:t>
            </a:r>
            <a:r>
              <a:rPr lang="en-US" sz="1800" dirty="0"/>
              <a:t> c) 5L </a:t>
            </a:r>
            <a:r>
              <a:rPr lang="en-US" sz="1800" dirty="0" err="1"/>
              <a:t>cowurine</a:t>
            </a:r>
            <a:r>
              <a:rPr lang="en-US" sz="1800" dirty="0"/>
              <a:t> d) 50g lime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Seeds mixed overnight and sown next day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2</a:t>
            </a:r>
            <a:r>
              <a:rPr lang="en-US" sz="1800" b="1" dirty="0"/>
              <a:t>. </a:t>
            </a:r>
            <a:r>
              <a:rPr lang="en-US" sz="2000" b="1" dirty="0" err="1"/>
              <a:t>Jeevamruth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</a:t>
            </a:r>
            <a:r>
              <a:rPr lang="en-US" sz="1800" dirty="0"/>
              <a:t>Two types – </a:t>
            </a:r>
            <a:r>
              <a:rPr lang="en-US" sz="1800" i="1" dirty="0" err="1"/>
              <a:t>Ghan-</a:t>
            </a:r>
            <a:r>
              <a:rPr lang="en-US" sz="1800" dirty="0" err="1"/>
              <a:t>Jeevamruth</a:t>
            </a:r>
            <a:r>
              <a:rPr lang="en-US" sz="1800" dirty="0"/>
              <a:t> and </a:t>
            </a:r>
            <a:r>
              <a:rPr lang="en-US" sz="1800" i="1" dirty="0" err="1"/>
              <a:t>Dhrav-</a:t>
            </a:r>
            <a:r>
              <a:rPr lang="en-US" sz="1800" dirty="0" err="1"/>
              <a:t>Jeevamruth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Dhrav</a:t>
            </a:r>
            <a:r>
              <a:rPr lang="en-US" sz="1800" dirty="0"/>
              <a:t> Prepared using a) 200L water b) 2kg Jaggery c) 2kg </a:t>
            </a:r>
            <a:r>
              <a:rPr lang="en-US" sz="1800" dirty="0" err="1"/>
              <a:t>besan</a:t>
            </a:r>
            <a:r>
              <a:rPr lang="en-US" sz="1800" dirty="0"/>
              <a:t> d) 20L </a:t>
            </a:r>
            <a:r>
              <a:rPr lang="en-US" sz="1800" dirty="0" err="1"/>
              <a:t>cowurine</a:t>
            </a:r>
            <a:r>
              <a:rPr lang="en-US" sz="1800" dirty="0"/>
              <a:t> e) 10 kg </a:t>
            </a:r>
            <a:r>
              <a:rPr lang="en-US" sz="1800" dirty="0" err="1"/>
              <a:t>cowdung</a:t>
            </a:r>
            <a:r>
              <a:rPr lang="en-US" sz="1800" dirty="0"/>
              <a:t> and soil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Ghan</a:t>
            </a:r>
            <a:r>
              <a:rPr lang="en-US" sz="1800" dirty="0"/>
              <a:t> prepared using 200kg </a:t>
            </a:r>
            <a:r>
              <a:rPr lang="en-US" sz="1800" dirty="0" err="1"/>
              <a:t>cowdung</a:t>
            </a:r>
            <a:r>
              <a:rPr lang="en-US" sz="1800" dirty="0"/>
              <a:t> (400kg in Anantapur) mixed with </a:t>
            </a:r>
            <a:r>
              <a:rPr lang="en-US" sz="1800" dirty="0" err="1"/>
              <a:t>Dhrav</a:t>
            </a:r>
            <a:r>
              <a:rPr lang="en-US" sz="1800" dirty="0"/>
              <a:t> </a:t>
            </a:r>
            <a:r>
              <a:rPr lang="en-US" sz="1800" dirty="0" err="1"/>
              <a:t>Jeevamruth</a:t>
            </a:r>
            <a:r>
              <a:rPr lang="en-US" sz="1800" dirty="0"/>
              <a:t> – applied on field before sowing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Dhrav</a:t>
            </a:r>
            <a:r>
              <a:rPr lang="en-US" sz="1800" dirty="0"/>
              <a:t> </a:t>
            </a:r>
            <a:r>
              <a:rPr lang="en-US" sz="1800" dirty="0" err="1"/>
              <a:t>Jeevamruth</a:t>
            </a:r>
            <a:r>
              <a:rPr lang="en-US" sz="1800" dirty="0"/>
              <a:t> sprayed after 21 days of sowing. Then once every 15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Increases pest resistance, microbial and earthworm activity and attracts friendly insects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Drip water is mixed with </a:t>
            </a:r>
            <a:r>
              <a:rPr lang="en-US" sz="1800" dirty="0" err="1"/>
              <a:t>Jeevamruth</a:t>
            </a:r>
            <a:r>
              <a:rPr lang="en-US" sz="1800" dirty="0"/>
              <a:t>   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1F1FA-B724-C941-980E-7574DF14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23" y="257696"/>
            <a:ext cx="3815938" cy="2861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88DC4-A0CE-6F4A-A930-751D2A9C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71505" y="3574626"/>
            <a:ext cx="3639787" cy="2729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EA82A-07C8-1E45-BE79-42773E899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08645" y="3574624"/>
            <a:ext cx="3639788" cy="27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4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29B9-2402-C14F-A4CE-75403BF75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88522"/>
            <a:ext cx="5486400" cy="392050"/>
          </a:xfrm>
        </p:spPr>
        <p:txBody>
          <a:bodyPr>
            <a:normAutofit/>
          </a:bodyPr>
          <a:lstStyle/>
          <a:p>
            <a:r>
              <a:rPr lang="en-US" sz="2000" b="1" dirty="0"/>
              <a:t>3. </a:t>
            </a:r>
            <a:r>
              <a:rPr lang="en-US" sz="2000" b="1" dirty="0" err="1"/>
              <a:t>Achhadana</a:t>
            </a:r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DD4D4-CEC1-F545-9632-65F3136DF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30952" y="734621"/>
            <a:ext cx="2480621" cy="1860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9E07E-30C6-F745-8236-28D864256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503" y="424543"/>
            <a:ext cx="2782784" cy="2087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2736C4-7CA5-0A4A-8BD1-147D8E2E2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911894" y="3120035"/>
            <a:ext cx="3608449" cy="270633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F8E853-0621-BF41-A599-D30331DB858F}"/>
              </a:ext>
            </a:extLst>
          </p:cNvPr>
          <p:cNvSpPr txBox="1">
            <a:spLocks/>
          </p:cNvSpPr>
          <p:nvPr/>
        </p:nvSpPr>
        <p:spPr>
          <a:xfrm>
            <a:off x="829293" y="780308"/>
            <a:ext cx="6311736" cy="54971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sz="2000" dirty="0"/>
              <a:t>Mulching with waste plant biomass (groundnut shells, straw etc.)</a:t>
            </a:r>
            <a:r>
              <a:rPr lang="en-US" sz="20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sz="2000" dirty="0"/>
              <a:t>Live mulching with pulses, millets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Intercrops also offset losses due to failure of main crop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4. </a:t>
            </a:r>
            <a:r>
              <a:rPr lang="en-US" sz="2000" b="1" dirty="0" err="1"/>
              <a:t>Waaphasa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Build up of soil humus and moisture retention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Increased earthworm activity – burrows create                     pores for water and oxygen to enter soil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Tw Cen MT" panose="020B0602020104020603" pitchFamily="34" charset="0"/>
              <a:buNone/>
            </a:pPr>
            <a:endParaRPr lang="en-US" sz="1800" dirty="0"/>
          </a:p>
          <a:p>
            <a:pPr marL="0" indent="0">
              <a:buFont typeface="Tw Cen MT" panose="020B0602020104020603" pitchFamily="34" charset="0"/>
              <a:buNone/>
            </a:pPr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62C997-326B-CF44-B760-24BD8CF92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838" y="3004455"/>
            <a:ext cx="2984665" cy="2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0E32-543B-1748-A9CB-E4735A3F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23" y="0"/>
            <a:ext cx="9720072" cy="745771"/>
          </a:xfrm>
        </p:spPr>
        <p:txBody>
          <a:bodyPr>
            <a:normAutofit/>
          </a:bodyPr>
          <a:lstStyle/>
          <a:p>
            <a:r>
              <a:rPr lang="en-US" sz="3600" dirty="0"/>
              <a:t>Other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B15F-41EE-4A4E-8795-63FAB2FC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23" y="745770"/>
            <a:ext cx="7544748" cy="5703155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Astras</a:t>
            </a:r>
            <a:endParaRPr lang="en-US" sz="2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Neemastra</a:t>
            </a:r>
            <a:r>
              <a:rPr lang="en-US" sz="1800" dirty="0"/>
              <a:t> – prepared from neem leaves and </a:t>
            </a:r>
            <a:r>
              <a:rPr lang="en-US" sz="1800" dirty="0" err="1"/>
              <a:t>beej</a:t>
            </a:r>
            <a:r>
              <a:rPr lang="en-US" sz="1800" dirty="0"/>
              <a:t> mixed with water and </a:t>
            </a:r>
            <a:r>
              <a:rPr lang="en-US" sz="1800" dirty="0" err="1"/>
              <a:t>gaumutra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Agniastra</a:t>
            </a:r>
            <a:r>
              <a:rPr lang="en-US" sz="1800" dirty="0"/>
              <a:t> – prepared using garlic, </a:t>
            </a:r>
            <a:r>
              <a:rPr lang="en-US" sz="1800" dirty="0" err="1"/>
              <a:t>chilli</a:t>
            </a:r>
            <a:r>
              <a:rPr lang="en-US" sz="1800" dirty="0"/>
              <a:t>, tobacco and neem boiled in </a:t>
            </a:r>
            <a:r>
              <a:rPr lang="en-US" sz="1800" dirty="0" err="1"/>
              <a:t>gaumutra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Dashparni</a:t>
            </a:r>
            <a:r>
              <a:rPr lang="en-US" sz="1800" dirty="0"/>
              <a:t> – stronger </a:t>
            </a:r>
            <a:r>
              <a:rPr lang="en-US" sz="1800" dirty="0" err="1"/>
              <a:t>astra</a:t>
            </a:r>
            <a:r>
              <a:rPr lang="en-US" sz="1800" dirty="0"/>
              <a:t> prepared using 10 different spices and leaves – takes 45 days to prepare and can be stored for 6 months</a:t>
            </a:r>
          </a:p>
          <a:p>
            <a:endParaRPr lang="en-US" sz="2000" b="1" dirty="0"/>
          </a:p>
          <a:p>
            <a:r>
              <a:rPr lang="en-US" sz="2000" b="1" dirty="0"/>
              <a:t>Use of Desi cow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1800" dirty="0"/>
              <a:t>Use of only desi cow strictly followed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One cow provides inputs for 30 acres – much less in Anantapur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E0F85-A804-1A44-87F7-8323B685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64107" y="547248"/>
            <a:ext cx="3698111" cy="2773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96AE38-29E4-1F46-BFBC-6FF22D22F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511" y="3868079"/>
            <a:ext cx="3607443" cy="27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DFFC-CD8B-7C48-AD99-3338C760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341185"/>
            <a:ext cx="9720072" cy="41490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VISIT TO </a:t>
            </a:r>
            <a:r>
              <a:rPr lang="en-US" sz="3200" dirty="0" err="1"/>
              <a:t>Yavatmal</a:t>
            </a:r>
            <a:r>
              <a:rPr lang="en-US" sz="3200" dirty="0"/>
              <a:t>, WARDHA AND LATUR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A676-5471-214B-82A4-C7CBFD16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6" y="971549"/>
            <a:ext cx="7591237" cy="54006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ZBNF and other natural farming techniques taken up by mostly large farmers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ZBNF groups are present in villages – organize inputs, processing and 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Few purely ZBNF farmers. They also follow other farming techniques such as </a:t>
            </a:r>
            <a:r>
              <a:rPr lang="en-US" sz="2000" dirty="0" err="1"/>
              <a:t>Beljibhai</a:t>
            </a:r>
            <a:r>
              <a:rPr lang="en-US" sz="2000" dirty="0"/>
              <a:t> method, </a:t>
            </a:r>
            <a:r>
              <a:rPr lang="en-US" sz="2000" dirty="0" err="1"/>
              <a:t>Avdut</a:t>
            </a:r>
            <a:r>
              <a:rPr lang="en-US" sz="2000" dirty="0"/>
              <a:t> Baba </a:t>
            </a:r>
            <a:r>
              <a:rPr lang="en-US" sz="2000" dirty="0" err="1"/>
              <a:t>Shivanand</a:t>
            </a:r>
            <a:r>
              <a:rPr lang="en-US" sz="2000" dirty="0"/>
              <a:t> Swami’s </a:t>
            </a:r>
            <a:r>
              <a:rPr lang="en-US" sz="2000" dirty="0" err="1"/>
              <a:t>Shivyog</a:t>
            </a:r>
            <a:r>
              <a:rPr lang="en-US" sz="2000" dirty="0"/>
              <a:t> method, </a:t>
            </a:r>
            <a:r>
              <a:rPr lang="en-US" sz="2000" dirty="0" err="1"/>
              <a:t>Agnihotra</a:t>
            </a:r>
            <a:r>
              <a:rPr lang="en-US" sz="2000" dirty="0"/>
              <a:t>, </a:t>
            </a:r>
            <a:r>
              <a:rPr lang="en-US" sz="2000" dirty="0" err="1"/>
              <a:t>Shendrishithi</a:t>
            </a:r>
            <a:r>
              <a:rPr lang="en-US" sz="2000" dirty="0"/>
              <a:t>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NGOs like Bajaj Foundation organize ZBNF training and Grain Festivals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Farmers critical of SPNF’s “one size fits all” approach – use composting, other pesticide alternatives that are readily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Frequent use of </a:t>
            </a:r>
            <a:r>
              <a:rPr lang="en-US" sz="2000" dirty="0" err="1"/>
              <a:t>Jeevamruth</a:t>
            </a:r>
            <a:r>
              <a:rPr lang="en-US" sz="2000" dirty="0"/>
              <a:t> results in pest attack “</a:t>
            </a:r>
            <a:r>
              <a:rPr lang="en-US" sz="2000" dirty="0" err="1"/>
              <a:t>Unni</a:t>
            </a:r>
            <a:r>
              <a:rPr lang="en-US" sz="2000" dirty="0"/>
              <a:t>” in roots of sugarcane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Labour</a:t>
            </a:r>
            <a:r>
              <a:rPr lang="en-US" sz="2000" dirty="0"/>
              <a:t> cost is much higher for big farmers due to frequent weeding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Farmers have also diversified into dairying – provide organic feed for desi cows and get better price for milk – Rs. 70/</a:t>
            </a:r>
            <a:r>
              <a:rPr lang="en-US" sz="2000" dirty="0" err="1"/>
              <a:t>litre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17589-A9AF-9A4C-AA4E-0988A23E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39125" y="1743075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95FFD-5221-4345-A7B1-264823C0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81" y="289366"/>
            <a:ext cx="10758900" cy="6308203"/>
          </a:xfrm>
        </p:spPr>
        <p:txBody>
          <a:bodyPr>
            <a:normAutofit/>
          </a:bodyPr>
          <a:lstStyle/>
          <a:p>
            <a:r>
              <a:rPr lang="en-US" sz="2000" b="1" dirty="0"/>
              <a:t>Visible Impacts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E10A7-9F5E-6642-ABC8-5C98E729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835660" y="978602"/>
            <a:ext cx="3419203" cy="2564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C44039-05D5-4C45-916A-9A80867E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83" y="751155"/>
            <a:ext cx="4025729" cy="301929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92CDEC-12C7-9A49-9A52-46CDFCE0C93D}"/>
              </a:ext>
            </a:extLst>
          </p:cNvPr>
          <p:cNvCxnSpPr>
            <a:stCxn id="11" idx="3"/>
          </p:cNvCxnSpPr>
          <p:nvPr/>
        </p:nvCxnSpPr>
        <p:spPr>
          <a:xfrm flipV="1">
            <a:off x="4318512" y="2260803"/>
            <a:ext cx="95959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4B6AF33-9D01-574E-886E-DC5535EC1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78170" y="1048701"/>
            <a:ext cx="3979998" cy="2984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A5F860-C6CE-FF46-B85A-2514BCE35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25" y="4092247"/>
            <a:ext cx="2851230" cy="2138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D12C31-2C61-924C-A934-FB446AD72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621175" y="4159019"/>
            <a:ext cx="3019297" cy="22644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2C0330-D30A-3643-AF8D-465F768DC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032" y="3968918"/>
            <a:ext cx="3852110" cy="28890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870E97-905A-1240-961D-BB40678193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8928" y="3970405"/>
            <a:ext cx="3709353" cy="2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0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7D47A-2C5C-FD41-93A2-797D4F90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04" y="328246"/>
            <a:ext cx="10652058" cy="6049108"/>
          </a:xfrm>
        </p:spPr>
        <p:txBody>
          <a:bodyPr/>
          <a:lstStyle/>
          <a:p>
            <a:r>
              <a:rPr lang="en-US" b="1" dirty="0"/>
              <a:t>Yield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Increase in yield observed after at least 3 years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In Latur – </a:t>
            </a:r>
            <a:r>
              <a:rPr lang="en-US" sz="2000" dirty="0" err="1"/>
              <a:t>soyabean</a:t>
            </a:r>
            <a:r>
              <a:rPr lang="en-US" sz="2000" dirty="0"/>
              <a:t> yield per acre has increased to 12 </a:t>
            </a:r>
            <a:r>
              <a:rPr lang="en-US" sz="2000" i="1" dirty="0" err="1"/>
              <a:t>kattas</a:t>
            </a:r>
            <a:r>
              <a:rPr lang="en-US" sz="2000" i="1" dirty="0"/>
              <a:t> </a:t>
            </a:r>
            <a:r>
              <a:rPr lang="en-US" sz="2000" dirty="0"/>
              <a:t>from 10 (1 </a:t>
            </a:r>
            <a:r>
              <a:rPr lang="en-US" sz="2000" dirty="0" err="1"/>
              <a:t>katta</a:t>
            </a:r>
            <a:r>
              <a:rPr lang="en-US" sz="2000" dirty="0"/>
              <a:t> = 50 kilos)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Yield is almost same or has slightly increased for wheat (by 50 to 60 kg)</a:t>
            </a:r>
          </a:p>
          <a:p>
            <a:endParaRPr lang="en-US" dirty="0"/>
          </a:p>
          <a:p>
            <a:r>
              <a:rPr lang="en-US" b="1" dirty="0"/>
              <a:t>Input Costs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56DAA-5A2E-8044-BEBE-4900E02A1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73548"/>
              </p:ext>
            </p:extLst>
          </p:nvPr>
        </p:nvGraphicFramePr>
        <p:xfrm>
          <a:off x="860004" y="3579605"/>
          <a:ext cx="414809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047">
                  <a:extLst>
                    <a:ext uri="{9D8B030D-6E8A-4147-A177-3AD203B41FA5}">
                      <a16:colId xmlns:a16="http://schemas.microsoft.com/office/drawing/2014/main" val="1634647507"/>
                    </a:ext>
                  </a:extLst>
                </a:gridCol>
                <a:gridCol w="2074047">
                  <a:extLst>
                    <a:ext uri="{9D8B030D-6E8A-4147-A177-3AD203B41FA5}">
                      <a16:colId xmlns:a16="http://schemas.microsoft.com/office/drawing/2014/main" val="1627927184"/>
                    </a:ext>
                  </a:extLst>
                </a:gridCol>
              </a:tblGrid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Activity/Input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(per acre)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7252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Tillage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8135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Cotton seed (org)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56967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Draught 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225299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Weeding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10877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 err="1"/>
                        <a:t>Dasparni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dirty="0" err="1"/>
                        <a:t>neemoil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81241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Application of </a:t>
                      </a:r>
                      <a:r>
                        <a:rPr lang="en-US" sz="1400" dirty="0" err="1"/>
                        <a:t>astras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65407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Hired </a:t>
                      </a:r>
                      <a:r>
                        <a:rPr lang="en-US" sz="1400" dirty="0" err="1"/>
                        <a:t>labour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4029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dirty="0"/>
                        <a:t>Cotton picking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4200 (Rs. 6 per 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82102"/>
                  </a:ext>
                </a:extLst>
              </a:tr>
              <a:tr h="256818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20400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886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5357C22-C444-A84B-84FA-2E79FD14BC76}"/>
              </a:ext>
            </a:extLst>
          </p:cNvPr>
          <p:cNvSpPr/>
          <p:nvPr/>
        </p:nvSpPr>
        <p:spPr>
          <a:xfrm>
            <a:off x="860004" y="3102494"/>
            <a:ext cx="380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Cotton – </a:t>
            </a:r>
            <a:r>
              <a:rPr lang="en-US" u="sng" dirty="0" err="1"/>
              <a:t>Ecofarms</a:t>
            </a:r>
            <a:r>
              <a:rPr lang="en-US" u="sng" dirty="0"/>
              <a:t> (</a:t>
            </a:r>
            <a:r>
              <a:rPr lang="en-US" u="sng" dirty="0" err="1"/>
              <a:t>Yavatmal</a:t>
            </a:r>
            <a:r>
              <a:rPr lang="en-US" u="sng" dirty="0"/>
              <a:t>)</a:t>
            </a:r>
            <a:r>
              <a:rPr lang="en-US" dirty="0"/>
              <a:t>: 14 acres</a:t>
            </a:r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DDFCA-39A3-C540-894F-785E36AC49D7}"/>
              </a:ext>
            </a:extLst>
          </p:cNvPr>
          <p:cNvSpPr txBox="1"/>
          <p:nvPr/>
        </p:nvSpPr>
        <p:spPr>
          <a:xfrm>
            <a:off x="5627077" y="3579605"/>
            <a:ext cx="5884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Yield = 7 quintals per acre</a:t>
            </a:r>
          </a:p>
          <a:p>
            <a:endParaRPr lang="en-US" dirty="0"/>
          </a:p>
          <a:p>
            <a:r>
              <a:rPr lang="en-US" dirty="0"/>
              <a:t>Realized better price by selling to Arvind Mills with organic certification</a:t>
            </a:r>
          </a:p>
        </p:txBody>
      </p:sp>
    </p:spTree>
    <p:extLst>
      <p:ext uri="{BB962C8B-B14F-4D97-AF65-F5344CB8AC3E}">
        <p14:creationId xmlns:p14="http://schemas.microsoft.com/office/powerpoint/2010/main" val="7501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FC8E0-AD59-F848-A14C-B73550A4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05" y="457199"/>
            <a:ext cx="9720073" cy="5849815"/>
          </a:xfrm>
        </p:spPr>
        <p:txBody>
          <a:bodyPr/>
          <a:lstStyle/>
          <a:p>
            <a:r>
              <a:rPr lang="en-US" b="1" dirty="0"/>
              <a:t>Water use</a:t>
            </a: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Change in water use not very significant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 Latur – now 4 irrigations are given instead of 5 in the case of wheat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Water use in sugarcane remains the same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Marketing ZBNF Produce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No particular large scale marketing efforts in place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Large farmers aggregate produce among their groups and sell directly to firms like Arvind Mills, Amravati National etc.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98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{82AB5F7B-8C3A-3943-876A-ACDD569650DC}tf10001061</Template>
  <TotalTime>955</TotalTime>
  <Words>1437</Words>
  <Application>Microsoft Office PowerPoint</Application>
  <PresentationFormat>Widescreen</PresentationFormat>
  <Paragraphs>205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Zero budget natural farming</vt:lpstr>
      <vt:lpstr>Fieldwork locations</vt:lpstr>
      <vt:lpstr>THE 4 WHEELS OF ZBNF</vt:lpstr>
      <vt:lpstr>PowerPoint Presentation</vt:lpstr>
      <vt:lpstr>Other components</vt:lpstr>
      <vt:lpstr>VISIT TO Yavatmal, WARDHA AND LATUR</vt:lpstr>
      <vt:lpstr>PowerPoint Presentation</vt:lpstr>
      <vt:lpstr>PowerPoint Presentation</vt:lpstr>
      <vt:lpstr>PowerPoint Presentation</vt:lpstr>
      <vt:lpstr>AP-ZBNF: ORGANIZATION AND STRUCTURE</vt:lpstr>
      <vt:lpstr>STAKEHOLDER ROLES</vt:lpstr>
      <vt:lpstr>Stakeholder roles</vt:lpstr>
      <vt:lpstr>PowerPoint Presentation</vt:lpstr>
      <vt:lpstr>Innovations in ap-zbnf</vt:lpstr>
      <vt:lpstr>Innovations in ap-zbnf</vt:lpstr>
      <vt:lpstr>Zbnf input market</vt:lpstr>
      <vt:lpstr>CONSTRAINTS FOR SCALe-UP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budget natural farming</dc:title>
  <dc:creator>Harikrishnan Santhosh</dc:creator>
  <cp:lastModifiedBy>Kuhelika Ghosh</cp:lastModifiedBy>
  <cp:revision>70</cp:revision>
  <dcterms:created xsi:type="dcterms:W3CDTF">2019-10-17T10:02:40Z</dcterms:created>
  <dcterms:modified xsi:type="dcterms:W3CDTF">2019-11-07T07:04:03Z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1168618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