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7" r:id="rId2"/>
    <p:sldId id="347" r:id="rId3"/>
    <p:sldId id="354" r:id="rId4"/>
    <p:sldId id="260" r:id="rId5"/>
    <p:sldId id="261" r:id="rId6"/>
    <p:sldId id="353" r:id="rId7"/>
    <p:sldId id="345" r:id="rId8"/>
    <p:sldId id="32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C70B9-4B94-47BD-A036-FAEB675F93D3}" type="datetimeFigureOut">
              <a:rPr lang="en-GB" smtClean="0"/>
              <a:pPr/>
              <a:t>07/11/2019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E9F09-118D-4746-84EF-485F39A354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114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E908B-4060-4F26-AACA-80AB43D574B1}" type="datetimeFigureOut">
              <a:rPr lang="en-GB" smtClean="0"/>
              <a:pPr/>
              <a:t>07/11/2019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160A9-1016-4655-A7C4-2B2BEDC869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2990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160A9-1016-4655-A7C4-2B2BEDC869D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702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160A9-1016-4655-A7C4-2B2BEDC869D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21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0D28-17C7-486E-B070-3BB8E33A3047}" type="datetime1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8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A48A-46EA-467F-AE9D-AE6FE0A3C662}" type="datetime1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6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8B27-09C4-44C5-90C6-AE2250019C0E}" type="datetime1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0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7F28-5555-43FA-9D81-4145BFCEE7E3}" type="datetime1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3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81B8-CC21-4F7C-BD0F-7E120EBF5F41}" type="datetime1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6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EC81-150D-491E-9ECE-26496A9FE305}" type="datetime1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F2EE-BF62-4301-A40B-A023498A70C3}" type="datetime1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8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F61E-C57E-4383-8A14-533D47E2210F}" type="datetime1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0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1CA6-29BB-4A8B-8020-7AE773F5D513}" type="datetime1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8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D549-BEAD-4C65-B6F9-4B7AA45B8371}" type="datetime1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9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3C35-8C9D-4CFD-ADA1-20B94D2EFD80}" type="datetime1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3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F2767-E6CA-4ED0-A541-75B4B4A09957}" type="datetime1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3F51-DB19-4358-A03B-9522F8FCF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8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Scaling Up of Sustainable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286000"/>
            <a:ext cx="8305800" cy="4876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nl-NL" b="1" dirty="0" smtClean="0">
                <a:latin typeface="Times New Roman" pitchFamily="18" charset="0"/>
                <a:cs typeface="Times New Roman" pitchFamily="18" charset="0"/>
              </a:rPr>
              <a:t>Comon Challenges in Scaling up Low Cost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Agriculture</a:t>
            </a:r>
            <a:r>
              <a:rPr lang="nl-NL" b="1" dirty="0" smtClean="0">
                <a:latin typeface="Times New Roman" pitchFamily="18" charset="0"/>
                <a:cs typeface="Times New Roman" pitchFamily="18" charset="0"/>
              </a:rPr>
              <a:t> Practices for Small and Marginal Farmers in Rainfed India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Biswanath Sinha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Tata Trusts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Background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Eighty-five percent Indian farmers are small and marginal (&lt; 2 ha land-ownership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consisting 44 % of operational holding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Not touched upon by Green Revolution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Lands are small and fragmented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Challenged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increasing cost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input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Weakening public sector extension support</a:t>
            </a:r>
          </a:p>
          <a:p>
            <a:pPr lvl="1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Ever decreasing trend of land availability per household (hectares/household)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/>
          <a:srcRect l="-319" t="18920" r="319" b="15082"/>
          <a:stretch/>
        </p:blipFill>
        <p:spPr bwMode="auto">
          <a:xfrm>
            <a:off x="628650" y="3048000"/>
            <a:ext cx="6822831" cy="2819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027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 of Rice Intensification (SRI), Non Pesticide Management (NPM) and Custom Hiring Centre (CHC)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17985"/>
            <a:ext cx="8610600" cy="4351338"/>
          </a:xfrm>
        </p:spPr>
        <p:txBody>
          <a:bodyPr/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Rationale of Selection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these practices are against conventional agricultural 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Demonstrated large adoption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Reached out to large number of small and marginal farmers 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Adaptation while large adoption occurred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Universal applicability</a:t>
            </a:r>
          </a:p>
          <a:p>
            <a:pPr lvl="1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"/>
            <a:ext cx="7886700" cy="609599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Aspects of Scaling Up Process in the Case Studies Undertaken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18565"/>
              </p:ext>
            </p:extLst>
          </p:nvPr>
        </p:nvGraphicFramePr>
        <p:xfrm>
          <a:off x="304800" y="478536"/>
          <a:ext cx="8534400" cy="637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Aspects on Scaling Up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SRI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NPM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Small holders’ Farm </a:t>
                      </a:r>
                      <a:r>
                        <a:rPr lang="en-US" sz="1400" b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Mechanisation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Is it already scaled up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Showing potential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6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What is the main impact of the </a:t>
                      </a: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practice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Increasing crop production and reducing input cost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Reducing input cost and producing organic </a:t>
                      </a: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agriculture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Ensures</a:t>
                      </a:r>
                      <a:r>
                        <a:rPr lang="en-US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sustained soil fertility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Reducing input cost, reducing drudgery and improving crop production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00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Who are the prime movers  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Civil society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Donor</a:t>
                      </a:r>
                      <a:r>
                        <a:rPr lang="en-US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organisations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State Governments </a:t>
                      </a: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Development Banks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Agriculture universities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Civil society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State 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Government </a:t>
                      </a:r>
                      <a:endParaRPr lang="en-US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World Bank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Union Government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Private entrepreneurs;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Private companies;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Farmers’ producer company (FPC);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Farm equipment manufacturers;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Government agencies and Banks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What are the major Scaling up factors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Quantity of land used in SRI;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Dependence on rain;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Demand of heavy labour in certain period of time;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Extension service.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Complexities of major NPM products;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Market for inputs and NPM products;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Extension service.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Types of equipments rented out;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Business Plan</a:t>
                      </a:r>
                      <a:r>
                        <a:rPr lang="en-US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Extension service.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1112141"/>
          </a:xfrm>
        </p:spPr>
        <p:txBody>
          <a:bodyPr>
            <a:normAutofit/>
          </a:bodyPr>
          <a:lstStyle/>
          <a:p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 Studies Conducted in Three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tates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958537"/>
              </p:ext>
            </p:extLst>
          </p:nvPr>
        </p:nvGraphicFramePr>
        <p:xfrm>
          <a:off x="228600" y="1371599"/>
          <a:ext cx="8724900" cy="5349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980">
                  <a:extLst>
                    <a:ext uri="{9D8B030D-6E8A-4147-A177-3AD203B41FA5}">
                      <a16:colId xmlns:a16="http://schemas.microsoft.com/office/drawing/2014/main" val="3846301832"/>
                    </a:ext>
                  </a:extLst>
                </a:gridCol>
                <a:gridCol w="1521588">
                  <a:extLst>
                    <a:ext uri="{9D8B030D-6E8A-4147-A177-3AD203B41FA5}">
                      <a16:colId xmlns:a16="http://schemas.microsoft.com/office/drawing/2014/main" val="3070358293"/>
                    </a:ext>
                  </a:extLst>
                </a:gridCol>
                <a:gridCol w="1433076">
                  <a:extLst>
                    <a:ext uri="{9D8B030D-6E8A-4147-A177-3AD203B41FA5}">
                      <a16:colId xmlns:a16="http://schemas.microsoft.com/office/drawing/2014/main" val="29277317"/>
                    </a:ext>
                  </a:extLst>
                </a:gridCol>
                <a:gridCol w="1095882">
                  <a:extLst>
                    <a:ext uri="{9D8B030D-6E8A-4147-A177-3AD203B41FA5}">
                      <a16:colId xmlns:a16="http://schemas.microsoft.com/office/drawing/2014/main" val="133465440"/>
                    </a:ext>
                  </a:extLst>
                </a:gridCol>
                <a:gridCol w="2929374">
                  <a:extLst>
                    <a:ext uri="{9D8B030D-6E8A-4147-A177-3AD203B41FA5}">
                      <a16:colId xmlns:a16="http://schemas.microsoft.com/office/drawing/2014/main" val="184418741"/>
                    </a:ext>
                  </a:extLst>
                </a:gridCol>
              </a:tblGrid>
              <a:tr h="1204404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Practice Studied 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Villages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Farmers Covered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</a:t>
                      </a:r>
                      <a:r>
                        <a:rPr lang="en-IN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Topics Investigated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723117"/>
                  </a:ext>
                </a:extLst>
              </a:tr>
              <a:tr h="1473185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</a:t>
                      </a:r>
                      <a:r>
                        <a:rPr lang="en-IN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Rice Intensification (SRI)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Nayagarh</a:t>
                      </a:r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Odisha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Initiation of the program</a:t>
                      </a:r>
                    </a:p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Extension System </a:t>
                      </a:r>
                    </a:p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Farmers’ adoption and dis-adoption</a:t>
                      </a:r>
                    </a:p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Factors affecting scaling up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793980"/>
                  </a:ext>
                </a:extLst>
              </a:tr>
              <a:tr h="1199103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en-IN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Pesticide Management (NPM)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Anantapur</a:t>
                      </a:r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AP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 rationale</a:t>
                      </a:r>
                      <a:r>
                        <a:rPr lang="en-IN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Structure</a:t>
                      </a:r>
                    </a:p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Extension System</a:t>
                      </a:r>
                    </a:p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Factors affecting scaling up efforts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791790"/>
                  </a:ext>
                </a:extLst>
              </a:tr>
              <a:tr h="1473185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Custom Hiring Centre (CHC)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Chhattarpur</a:t>
                      </a:r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MP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Context</a:t>
                      </a:r>
                    </a:p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Extension System and the economy of the Centres</a:t>
                      </a:r>
                    </a:p>
                    <a:p>
                      <a:r>
                        <a:rPr lang="en-I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Factors affecting the scaling up of the Centres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1882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5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096000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1. Objectives, outcomes, impacts, and costs of scaling-up.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What were the objectives</a:t>
            </a: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What were the outcomes</a:t>
            </a: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What were the impacts </a:t>
            </a: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Cost of scaling up </a:t>
            </a:r>
          </a:p>
          <a:p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2. Organizational approaches/sequencing of scaling-up. 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Which organizational approaches and strategies were used (e.g., organizational expansion, replication or influencing and building capacity externally, or combinations thereof)?</a:t>
            </a: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Was there a pattern of progress, stages/phases, with associated time-scales?</a:t>
            </a: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What was the pattern of progress</a:t>
            </a: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Was here support from existing experiences </a:t>
            </a:r>
          </a:p>
          <a:p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3. Factors for success in scaling-up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Internal success factor</a:t>
            </a: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External success factors </a:t>
            </a:r>
          </a:p>
          <a:p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4. Extension System Deployed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Unit of extension system</a:t>
            </a: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Capacity Building and competence of extension workers</a:t>
            </a: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	Incentives system</a:t>
            </a: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	Dependence on Public system </a:t>
            </a:r>
          </a:p>
          <a:p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5. Challenges in Scaling Up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Internal Challenges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(design, human resources, training, etc)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	External Challenges 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(Monsoon, Market, etc)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/>
              <a:t>THANK YOU</a:t>
            </a:r>
            <a:endParaRPr lang="en-US" sz="1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3F51-DB19-4358-A03B-9522F8FCFE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2379</TotalTime>
  <Words>438</Words>
  <Application>Microsoft Office PowerPoint</Application>
  <PresentationFormat>On-screen Show (4:3)</PresentationFormat>
  <Paragraphs>126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Scaling Up of Sustainable Agriculture</vt:lpstr>
      <vt:lpstr>General Introduction </vt:lpstr>
      <vt:lpstr>General Introduction </vt:lpstr>
      <vt:lpstr>System of Rice Intensification (SRI), Non Pesticide Management (NPM) and Custom Hiring Centre (CHC)</vt:lpstr>
      <vt:lpstr>Aspects of Scaling Up Process in the Case Studies Undertaken</vt:lpstr>
      <vt:lpstr>Field Studies Conducted in Three States </vt:lpstr>
      <vt:lpstr>PowerPoint Presentation</vt:lpstr>
      <vt:lpstr>THANK YOU</vt:lpstr>
    </vt:vector>
  </TitlesOfParts>
  <Company>Sir Dorabji Tata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Biswanath Sinha</dc:creator>
  <cp:lastModifiedBy>Biswanath Sinha</cp:lastModifiedBy>
  <cp:revision>199</cp:revision>
  <dcterms:created xsi:type="dcterms:W3CDTF">2015-08-31T15:19:26Z</dcterms:created>
  <dcterms:modified xsi:type="dcterms:W3CDTF">2019-11-07T06:14:31Z</dcterms:modified>
</cp:coreProperties>
</file>