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8" r:id="rId3"/>
    <p:sldId id="260" r:id="rId4"/>
    <p:sldId id="270" r:id="rId5"/>
    <p:sldId id="271" r:id="rId6"/>
    <p:sldId id="272" r:id="rId7"/>
    <p:sldId id="257" r:id="rId8"/>
    <p:sldId id="26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ser\Desktop\SSSS\VAF%20Research%20Paper\Sustainable%20Agriculture\Final%20Data%20Entry%20%20%204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bar"/>
        <c:grouping val="stacked"/>
        <c:ser>
          <c:idx val="0"/>
          <c:order val="0"/>
          <c:tx>
            <c:strRef>
              <c:f>Sheet2!$C$3</c:f>
              <c:strCache>
                <c:ptCount val="1"/>
                <c:pt idx="0">
                  <c:v>Percentage</c:v>
                </c:pt>
              </c:strCache>
            </c:strRef>
          </c:tx>
          <c:dPt>
            <c:idx val="0"/>
            <c:spPr>
              <a:solidFill>
                <a:srgbClr val="FF0000"/>
              </a:solidFill>
            </c:spPr>
          </c:dPt>
          <c:dPt>
            <c:idx val="1"/>
            <c:spPr>
              <a:solidFill>
                <a:srgbClr val="FF0000"/>
              </a:solidFill>
            </c:spPr>
          </c:dPt>
          <c:dPt>
            <c:idx val="2"/>
            <c:spPr>
              <a:solidFill>
                <a:srgbClr val="FF0000"/>
              </a:solidFill>
            </c:spPr>
          </c:dPt>
          <c:dPt>
            <c:idx val="7"/>
            <c:spPr>
              <a:solidFill>
                <a:srgbClr val="FF0000"/>
              </a:solidFill>
            </c:spPr>
          </c:dPt>
          <c:cat>
            <c:strRef>
              <c:f>Sheet2!$B$4:$B$13</c:f>
              <c:strCache>
                <c:ptCount val="10"/>
                <c:pt idx="0">
                  <c:v>No change in Price Realization</c:v>
                </c:pt>
                <c:pt idx="1">
                  <c:v>Low Yield</c:v>
                </c:pt>
                <c:pt idx="2">
                  <c:v>No Change in Net Income</c:v>
                </c:pt>
                <c:pt idx="3">
                  <c:v>Lack of Institutional Support</c:v>
                </c:pt>
                <c:pt idx="4">
                  <c:v>Difficulty in managing livestock</c:v>
                </c:pt>
                <c:pt idx="5">
                  <c:v>Lack of knowledge</c:v>
                </c:pt>
                <c:pt idx="6">
                  <c:v>High labor requirement</c:v>
                </c:pt>
                <c:pt idx="7">
                  <c:v>Organic Inputs Accessibility issues</c:v>
                </c:pt>
                <c:pt idx="8">
                  <c:v>Weed Management</c:v>
                </c:pt>
                <c:pt idx="9">
                  <c:v>Pest &amp; Disease Attacks</c:v>
                </c:pt>
              </c:strCache>
            </c:strRef>
          </c:cat>
          <c:val>
            <c:numRef>
              <c:f>Sheet2!$C$4:$C$13</c:f>
              <c:numCache>
                <c:formatCode>0%</c:formatCode>
                <c:ptCount val="10"/>
                <c:pt idx="0">
                  <c:v>0.70000000000000062</c:v>
                </c:pt>
                <c:pt idx="1">
                  <c:v>0.68000000000000083</c:v>
                </c:pt>
                <c:pt idx="2">
                  <c:v>0.54</c:v>
                </c:pt>
                <c:pt idx="3">
                  <c:v>0.48000000000000032</c:v>
                </c:pt>
                <c:pt idx="4">
                  <c:v>0.22000000000000011</c:v>
                </c:pt>
                <c:pt idx="5">
                  <c:v>0.3800000000000005</c:v>
                </c:pt>
                <c:pt idx="6">
                  <c:v>0.4</c:v>
                </c:pt>
                <c:pt idx="7">
                  <c:v>0.5</c:v>
                </c:pt>
                <c:pt idx="8">
                  <c:v>0.14000000000000001</c:v>
                </c:pt>
                <c:pt idx="9">
                  <c:v>0.24000000000000021</c:v>
                </c:pt>
              </c:numCache>
            </c:numRef>
          </c:val>
        </c:ser>
        <c:overlap val="100"/>
        <c:axId val="73233536"/>
        <c:axId val="73235072"/>
      </c:barChart>
      <c:catAx>
        <c:axId val="73233536"/>
        <c:scaling>
          <c:orientation val="minMax"/>
        </c:scaling>
        <c:axPos val="l"/>
        <c:tickLblPos val="nextTo"/>
        <c:txPr>
          <a:bodyPr/>
          <a:lstStyle/>
          <a:p>
            <a:pPr>
              <a:defRPr sz="1800"/>
            </a:pPr>
            <a:endParaRPr lang="en-US"/>
          </a:p>
        </c:txPr>
        <c:crossAx val="73235072"/>
        <c:crosses val="autoZero"/>
        <c:auto val="1"/>
        <c:lblAlgn val="ctr"/>
        <c:lblOffset val="100"/>
      </c:catAx>
      <c:valAx>
        <c:axId val="73235072"/>
        <c:scaling>
          <c:orientation val="minMax"/>
        </c:scaling>
        <c:axPos val="b"/>
        <c:majorGridlines/>
        <c:numFmt formatCode="0%" sourceLinked="1"/>
        <c:tickLblPos val="nextTo"/>
        <c:crossAx val="73233536"/>
        <c:crosses val="autoZero"/>
        <c:crossBetween val="between"/>
      </c:valAx>
    </c:plotArea>
    <c:plotVisOnly val="1"/>
  </c:chart>
  <c:spPr>
    <a:ln>
      <a:solidFill>
        <a:schemeClr val="tx1"/>
      </a:solidFill>
    </a:ln>
  </c:sp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2A1088-FEB7-49F7-8519-CDF99B502A8F}" type="datetimeFigureOut">
              <a:rPr lang="en-US" smtClean="0"/>
              <a:pPr/>
              <a:t>11/6/2019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4FEA35-A658-41D1-942F-DD955D74D4F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dirty="0" smtClean="0"/>
              <a:t>Village level cadres act as the intermediary link between PVTG villages and government welfare. And their roles are very critical in all stages of reaching welfare to the community. So, change maker concept needed to be promoted wherein few youths from among the PVTG community should be trained, skilled and prepared to raise voice. Can become change agent for their own community. This will help bridging the gap between welfares and the PVTGs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6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smtClean="0"/>
              <a:t> so as to address the issue of data discrepancies about PVTGs. This will help in meticulous planning of micro projects dedicated to development of PVTGs</a:t>
            </a:r>
            <a:endParaRPr lang="en-US" sz="600" dirty="0" smtClean="0"/>
          </a:p>
          <a:p>
            <a:endParaRPr lang="en-US" sz="600" dirty="0"/>
          </a:p>
        </p:txBody>
      </p:sp>
      <p:sp>
        <p:nvSpPr>
          <p:cNvPr id="4" name="Slide Number Placeholder 3"/>
          <p:cNvSpPr>
            <a:spLocks noGrp="1"/>
          </p:cNvSpPr>
          <p:nvPr>
            <p:ph type="sldNum" sz="quarter" idx="10"/>
          </p:nvPr>
        </p:nvSpPr>
        <p:spPr/>
        <p:txBody>
          <a:bodyPr/>
          <a:lstStyle/>
          <a:p>
            <a:fld id="{834FEA35-A658-41D1-942F-DD955D74D4F5}"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5181600" cy="6858000"/>
          </a:xfrm>
          <a:solidFill>
            <a:srgbClr val="92D050"/>
          </a:solidFill>
        </p:spPr>
        <p:txBody>
          <a:bodyPr>
            <a:normAutofit/>
          </a:bodyPr>
          <a:lstStyle/>
          <a:p>
            <a:r>
              <a:rPr lang="en-US" sz="2700" b="1" dirty="0" smtClean="0">
                <a:solidFill>
                  <a:schemeClr val="bg1"/>
                </a:solidFill>
              </a:rPr>
              <a:t/>
            </a:r>
            <a:br>
              <a:rPr lang="en-US" sz="2700" b="1" dirty="0" smtClean="0">
                <a:solidFill>
                  <a:schemeClr val="bg1"/>
                </a:solidFill>
              </a:rPr>
            </a:br>
            <a:r>
              <a:rPr lang="en-US" sz="2000" b="1" dirty="0" smtClean="0">
                <a:solidFill>
                  <a:schemeClr val="bg1"/>
                </a:solidFill>
              </a:rPr>
              <a:t/>
            </a:r>
            <a:br>
              <a:rPr lang="en-US" sz="2000" b="1" dirty="0" smtClean="0">
                <a:solidFill>
                  <a:schemeClr val="bg1"/>
                </a:solidFill>
              </a:rPr>
            </a:br>
            <a:r>
              <a:rPr lang="en-US" sz="2800" b="1" dirty="0" smtClean="0">
                <a:solidFill>
                  <a:schemeClr val="bg1"/>
                </a:solidFill>
              </a:rPr>
              <a:t>Identifying challenges and potential interventions for scaling up of sustainable agricultural practices: </a:t>
            </a:r>
            <a:br>
              <a:rPr lang="en-US" sz="2800" b="1" dirty="0" smtClean="0">
                <a:solidFill>
                  <a:schemeClr val="bg1"/>
                </a:solidFill>
              </a:rPr>
            </a:br>
            <a:r>
              <a:rPr lang="en-US" sz="3200" b="1" dirty="0" smtClean="0">
                <a:solidFill>
                  <a:schemeClr val="bg1"/>
                </a:solidFill>
              </a:rPr>
              <a:t>A Study on Organic Farming </a:t>
            </a:r>
            <a:br>
              <a:rPr lang="en-US" sz="3200" b="1" dirty="0" smtClean="0">
                <a:solidFill>
                  <a:schemeClr val="bg1"/>
                </a:solidFill>
              </a:rPr>
            </a:br>
            <a:r>
              <a:rPr lang="en-US" sz="3200" b="1" dirty="0" smtClean="0">
                <a:solidFill>
                  <a:schemeClr val="bg1"/>
                </a:solidFill>
              </a:rPr>
              <a:t>in Bihar</a:t>
            </a:r>
            <a:r>
              <a:rPr lang="en-US" sz="2400" dirty="0" smtClean="0"/>
              <a:t/>
            </a:r>
            <a:br>
              <a:rPr lang="en-US" sz="2400" dirty="0" smtClean="0"/>
            </a:br>
            <a:r>
              <a:rPr lang="en-US" dirty="0" smtClean="0"/>
              <a:t/>
            </a:r>
            <a:br>
              <a:rPr lang="en-US" dirty="0" smtClean="0"/>
            </a:br>
            <a:endParaRPr lang="en-US" dirty="0"/>
          </a:p>
        </p:txBody>
      </p:sp>
      <p:sp>
        <p:nvSpPr>
          <p:cNvPr id="3" name="Subtitle 2"/>
          <p:cNvSpPr>
            <a:spLocks noGrp="1"/>
          </p:cNvSpPr>
          <p:nvPr>
            <p:ph type="subTitle" idx="1"/>
          </p:nvPr>
        </p:nvSpPr>
        <p:spPr>
          <a:xfrm>
            <a:off x="5181600" y="2438400"/>
            <a:ext cx="3962400" cy="2514600"/>
          </a:xfrm>
          <a:solidFill>
            <a:schemeClr val="bg1"/>
          </a:solidFill>
        </p:spPr>
        <p:txBody>
          <a:bodyPr>
            <a:normAutofit fontScale="62500" lnSpcReduction="20000"/>
          </a:bodyPr>
          <a:lstStyle/>
          <a:p>
            <a:r>
              <a:rPr lang="en-US" b="1" dirty="0" smtClean="0">
                <a:solidFill>
                  <a:schemeClr val="tx1"/>
                </a:solidFill>
              </a:rPr>
              <a:t>Conducted By:-</a:t>
            </a:r>
          </a:p>
          <a:p>
            <a:r>
              <a:rPr lang="en-US" b="1" dirty="0" smtClean="0"/>
              <a:t> </a:t>
            </a:r>
          </a:p>
          <a:p>
            <a:endParaRPr lang="en-US" b="1" dirty="0" smtClean="0"/>
          </a:p>
          <a:p>
            <a:endParaRPr lang="en-US" b="1" dirty="0" smtClean="0"/>
          </a:p>
          <a:p>
            <a:endParaRPr lang="en-US" dirty="0" smtClean="0">
              <a:solidFill>
                <a:schemeClr val="tx1"/>
              </a:solidFill>
            </a:endParaRPr>
          </a:p>
          <a:p>
            <a:endParaRPr lang="en-US" b="1" dirty="0" smtClean="0">
              <a:solidFill>
                <a:schemeClr val="tx1"/>
              </a:solidFill>
            </a:endParaRPr>
          </a:p>
          <a:p>
            <a:endParaRPr lang="en-US" b="1" dirty="0" smtClean="0">
              <a:solidFill>
                <a:schemeClr val="tx1"/>
              </a:solidFill>
            </a:endParaRPr>
          </a:p>
          <a:p>
            <a:r>
              <a:rPr lang="en-US" b="1" dirty="0" smtClean="0">
                <a:solidFill>
                  <a:schemeClr val="tx1"/>
                </a:solidFill>
              </a:rPr>
              <a:t>SARVA SEVA SAMITY SANSTHA (4S)</a:t>
            </a:r>
            <a:endParaRPr lang="en-US" dirty="0" smtClean="0">
              <a:solidFill>
                <a:schemeClr val="tx1"/>
              </a:solidFill>
            </a:endParaRPr>
          </a:p>
          <a:p>
            <a:endParaRPr lang="en-US" dirty="0"/>
          </a:p>
        </p:txBody>
      </p:sp>
      <p:pic>
        <p:nvPicPr>
          <p:cNvPr id="4" name="Picture 3" descr="D:\SSSS\Logo\Final Logo - Low Resolution.jpg"/>
          <p:cNvPicPr/>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400800" y="2895600"/>
            <a:ext cx="1524000" cy="1524000"/>
          </a:xfrm>
          <a:prstGeom prst="rect">
            <a:avLst/>
          </a:prstGeom>
          <a:noFill/>
          <a:ln>
            <a:noFill/>
          </a:ln>
        </p:spPr>
      </p:pic>
      <p:sp>
        <p:nvSpPr>
          <p:cNvPr id="5" name="Subtitle 2"/>
          <p:cNvSpPr txBox="1">
            <a:spLocks/>
          </p:cNvSpPr>
          <p:nvPr/>
        </p:nvSpPr>
        <p:spPr>
          <a:xfrm>
            <a:off x="5181600" y="0"/>
            <a:ext cx="3962400" cy="2133600"/>
          </a:xfrm>
          <a:prstGeom prst="rect">
            <a:avLst/>
          </a:prstGeom>
          <a:solidFill>
            <a:schemeClr val="tx2">
              <a:lumMod val="60000"/>
              <a:lumOff val="40000"/>
            </a:schemeClr>
          </a:solidFill>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2000" b="1" dirty="0" smtClean="0"/>
              <a:t>Supported</a:t>
            </a:r>
            <a:r>
              <a:rPr kumimoji="0" lang="en-US" sz="2000" b="1" i="0" u="none" strike="noStrike" kern="1200" cap="none" spc="0" normalizeH="0" baseline="0" noProof="0" dirty="0" smtClean="0">
                <a:ln>
                  <a:noFill/>
                </a:ln>
                <a:effectLst/>
                <a:uLnTx/>
                <a:uFillTx/>
                <a:latin typeface="+mn-lt"/>
                <a:ea typeface="+mn-ea"/>
                <a:cs typeface="+mn-cs"/>
              </a:rPr>
              <a:t> By:-</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chemeClr val="tx1">
                    <a:tint val="75000"/>
                  </a:schemeClr>
                </a:solidFill>
                <a:effectLst/>
                <a:uLnTx/>
                <a:uFillTx/>
                <a:latin typeface="+mn-lt"/>
                <a:ea typeface="+mn-ea"/>
                <a:cs typeface="+mn-cs"/>
              </a:rPr>
              <a:t>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1"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1"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6" name="Picture 5"/>
          <p:cNvPicPr/>
          <p:nvPr/>
        </p:nvPicPr>
        <p:blipFill>
          <a:blip r:embed="rId3">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096000" y="457200"/>
            <a:ext cx="2057400" cy="1219200"/>
          </a:xfrm>
          <a:prstGeom prst="rect">
            <a:avLst/>
          </a:prstGeom>
          <a:noFill/>
          <a:ln>
            <a:noFill/>
          </a:ln>
        </p:spPr>
      </p:pic>
      <p:sp>
        <p:nvSpPr>
          <p:cNvPr id="7" name="TextBox 6"/>
          <p:cNvSpPr txBox="1"/>
          <p:nvPr/>
        </p:nvSpPr>
        <p:spPr>
          <a:xfrm>
            <a:off x="7086600" y="6488668"/>
            <a:ext cx="2057400" cy="369332"/>
          </a:xfrm>
          <a:prstGeom prst="rect">
            <a:avLst/>
          </a:prstGeom>
          <a:solidFill>
            <a:srgbClr val="FFFF00"/>
          </a:solidFill>
        </p:spPr>
        <p:txBody>
          <a:bodyPr wrap="square" rtlCol="0">
            <a:spAutoFit/>
          </a:bodyPr>
          <a:lstStyle/>
          <a:p>
            <a:r>
              <a:rPr lang="en-US" dirty="0" smtClean="0"/>
              <a:t>7</a:t>
            </a:r>
            <a:r>
              <a:rPr lang="en-US" baseline="30000" dirty="0" smtClean="0"/>
              <a:t>th</a:t>
            </a:r>
            <a:r>
              <a:rPr lang="en-US" dirty="0" smtClean="0"/>
              <a:t> November, 2019</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4400" y="0"/>
            <a:ext cx="4419600" cy="3581400"/>
          </a:xfrm>
        </p:spPr>
        <p:txBody>
          <a:bodyPr>
            <a:normAutofit/>
          </a:bodyPr>
          <a:lstStyle/>
          <a:p>
            <a:r>
              <a:rPr lang="en-US" dirty="0" smtClean="0"/>
              <a:t>Sustainable Agriculture</a:t>
            </a:r>
            <a:endParaRPr lang="en-US" dirty="0"/>
          </a:p>
        </p:txBody>
      </p:sp>
      <p:sp>
        <p:nvSpPr>
          <p:cNvPr id="3" name="Content Placeholder 2"/>
          <p:cNvSpPr>
            <a:spLocks noGrp="1"/>
          </p:cNvSpPr>
          <p:nvPr>
            <p:ph idx="1"/>
          </p:nvPr>
        </p:nvSpPr>
        <p:spPr>
          <a:xfrm>
            <a:off x="0" y="0"/>
            <a:ext cx="4724400" cy="3581400"/>
          </a:xfrm>
          <a:solidFill>
            <a:srgbClr val="92D050"/>
          </a:solidFill>
        </p:spPr>
        <p:txBody>
          <a:bodyPr>
            <a:normAutofit fontScale="77500" lnSpcReduction="20000"/>
          </a:bodyPr>
          <a:lstStyle/>
          <a:p>
            <a:pPr>
              <a:buNone/>
            </a:pPr>
            <a:r>
              <a:rPr lang="en-US" b="1" dirty="0" smtClean="0"/>
              <a:t>	</a:t>
            </a:r>
          </a:p>
          <a:p>
            <a:pPr algn="ctr">
              <a:buNone/>
            </a:pPr>
            <a:r>
              <a:rPr lang="en-US" sz="3400" b="1" dirty="0" smtClean="0"/>
              <a:t>Sustainable Agriculture</a:t>
            </a:r>
          </a:p>
          <a:p>
            <a:pPr>
              <a:buNone/>
            </a:pPr>
            <a:r>
              <a:rPr lang="en-US" sz="3100" dirty="0" smtClean="0"/>
              <a:t>	</a:t>
            </a:r>
          </a:p>
          <a:p>
            <a:pPr algn="ctr">
              <a:buNone/>
            </a:pPr>
            <a:r>
              <a:rPr lang="en-US" sz="3100" dirty="0" smtClean="0"/>
              <a:t>Sustainable agriculture is farming in sustainable ways, which means meeting society's food and textile present needs, without compromising the ability of future generations to meet their needs</a:t>
            </a:r>
          </a:p>
        </p:txBody>
      </p:sp>
      <p:sp>
        <p:nvSpPr>
          <p:cNvPr id="7" name="Content Placeholder 2"/>
          <p:cNvSpPr txBox="1">
            <a:spLocks/>
          </p:cNvSpPr>
          <p:nvPr/>
        </p:nvSpPr>
        <p:spPr>
          <a:xfrm>
            <a:off x="4724400" y="3581400"/>
            <a:ext cx="4419600" cy="3276600"/>
          </a:xfrm>
          <a:prstGeom prst="rect">
            <a:avLst/>
          </a:prstGeom>
          <a:solidFill>
            <a:schemeClr val="accent3">
              <a:lumMod val="60000"/>
              <a:lumOff val="40000"/>
            </a:schemeClr>
          </a:solidFill>
        </p:spPr>
        <p:txBody>
          <a:bodyPr vert="horz" lIns="91440" tIns="45720" rIns="91440" bIns="45720" rtlCol="0">
            <a:normAutofit fontScale="92500" lnSpcReduction="1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300" b="1" dirty="0" smtClean="0"/>
              <a:t>Types</a:t>
            </a:r>
            <a:endParaRPr kumimoji="0" lang="en-US" sz="3300" b="1" i="0" u="none" strike="noStrike" kern="1200" cap="none" spc="0" normalizeH="0" baseline="0" noProof="0" dirty="0" smtClean="0">
              <a:ln>
                <a:noFill/>
              </a:ln>
              <a:solidFill>
                <a:schemeClr val="tx1"/>
              </a:solidFill>
              <a:effectLst/>
              <a:uLnTx/>
              <a:uFillTx/>
              <a:latin typeface="+mn-lt"/>
              <a:ea typeface="+mn-ea"/>
              <a:cs typeface="+mn-cs"/>
            </a:endParaRPr>
          </a:p>
          <a:p>
            <a:pPr>
              <a:buFont typeface="Arial" pitchFamily="34" charset="0"/>
              <a:buChar char="•"/>
            </a:pPr>
            <a:r>
              <a:rPr lang="en-US" sz="2400" dirty="0" smtClean="0"/>
              <a:t>Crop rotation</a:t>
            </a:r>
          </a:p>
          <a:p>
            <a:pPr>
              <a:buFont typeface="Arial" pitchFamily="34" charset="0"/>
              <a:buChar char="•"/>
            </a:pPr>
            <a:r>
              <a:rPr lang="en-US" sz="2400" dirty="0" smtClean="0"/>
              <a:t>Contour farming</a:t>
            </a:r>
          </a:p>
          <a:p>
            <a:pPr>
              <a:buFont typeface="Arial" pitchFamily="34" charset="0"/>
              <a:buChar char="•"/>
            </a:pPr>
            <a:r>
              <a:rPr lang="en-US" sz="2400" dirty="0" smtClean="0"/>
              <a:t>Non-Pesticide Management (NPM)</a:t>
            </a:r>
          </a:p>
          <a:p>
            <a:pPr>
              <a:buFont typeface="Arial" pitchFamily="34" charset="0"/>
              <a:buChar char="•"/>
            </a:pPr>
            <a:r>
              <a:rPr lang="en-US" sz="2400" dirty="0" smtClean="0"/>
              <a:t>Integrated Pest Management (IPM)</a:t>
            </a:r>
          </a:p>
          <a:p>
            <a:pPr>
              <a:buFont typeface="Arial" pitchFamily="34" charset="0"/>
              <a:buChar char="•"/>
            </a:pPr>
            <a:r>
              <a:rPr lang="en-US" sz="3500" b="1" dirty="0" smtClean="0">
                <a:solidFill>
                  <a:srgbClr val="FF0000"/>
                </a:solidFill>
              </a:rPr>
              <a:t>Organic Farming</a:t>
            </a:r>
          </a:p>
          <a:p>
            <a:pPr>
              <a:buFont typeface="Arial" pitchFamily="34" charset="0"/>
              <a:buChar char="•"/>
            </a:pPr>
            <a:r>
              <a:rPr lang="en-US" sz="2400" dirty="0" smtClean="0"/>
              <a:t>Community Managed Sustainable Agriculture</a:t>
            </a:r>
          </a:p>
          <a:p>
            <a:r>
              <a:rPr lang="en-US" sz="2400" dirty="0" smtClean="0"/>
              <a:t>etc</a:t>
            </a:r>
            <a:endParaRPr lang="en-US" sz="2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5800" y="3962400"/>
            <a:ext cx="4648200" cy="2895600"/>
          </a:xfrm>
        </p:spPr>
        <p:txBody>
          <a:bodyPr>
            <a:normAutofit/>
          </a:bodyPr>
          <a:lstStyle/>
          <a:p>
            <a:r>
              <a:rPr lang="en-US" dirty="0" smtClean="0"/>
              <a:t>About Study</a:t>
            </a:r>
            <a:endParaRPr lang="en-US" dirty="0"/>
          </a:p>
        </p:txBody>
      </p:sp>
      <p:sp>
        <p:nvSpPr>
          <p:cNvPr id="3" name="Content Placeholder 2"/>
          <p:cNvSpPr>
            <a:spLocks noGrp="1"/>
          </p:cNvSpPr>
          <p:nvPr>
            <p:ph idx="1"/>
          </p:nvPr>
        </p:nvSpPr>
        <p:spPr>
          <a:xfrm>
            <a:off x="0" y="0"/>
            <a:ext cx="4495800" cy="2819400"/>
          </a:xfrm>
          <a:solidFill>
            <a:srgbClr val="FFFF00"/>
          </a:solidFill>
        </p:spPr>
        <p:txBody>
          <a:bodyPr>
            <a:normAutofit/>
          </a:bodyPr>
          <a:lstStyle/>
          <a:p>
            <a:pPr>
              <a:buFont typeface="Arial" pitchFamily="34" charset="0"/>
              <a:buNone/>
            </a:pPr>
            <a:r>
              <a:rPr lang="en-US" sz="2600" b="1" dirty="0" smtClean="0"/>
              <a:t>Objective</a:t>
            </a:r>
          </a:p>
          <a:p>
            <a:pPr lvl="0"/>
            <a:r>
              <a:rPr lang="en-US" sz="2200" dirty="0" smtClean="0"/>
              <a:t>To identify the challenges affecting the spread of sustainable farming practices specially Organic Farming</a:t>
            </a:r>
          </a:p>
          <a:p>
            <a:pPr lvl="0"/>
            <a:r>
              <a:rPr lang="en-US" sz="2200" dirty="0" smtClean="0"/>
              <a:t>To characterize promising interventions for scaling up of sustainable farming practices</a:t>
            </a:r>
          </a:p>
        </p:txBody>
      </p:sp>
      <p:sp>
        <p:nvSpPr>
          <p:cNvPr id="4" name="Content Placeholder 2"/>
          <p:cNvSpPr txBox="1">
            <a:spLocks/>
          </p:cNvSpPr>
          <p:nvPr/>
        </p:nvSpPr>
        <p:spPr>
          <a:xfrm>
            <a:off x="4495800" y="0"/>
            <a:ext cx="4648200" cy="3962400"/>
          </a:xfrm>
          <a:prstGeom prst="rect">
            <a:avLst/>
          </a:prstGeom>
          <a:solidFill>
            <a:schemeClr val="accent2">
              <a:lumMod val="20000"/>
              <a:lumOff val="80000"/>
            </a:schemeClr>
          </a:solidFill>
        </p:spPr>
        <p:txBody>
          <a:bodyPr vert="horz" lIns="91440" tIns="45720" rIns="91440" bIns="45720" rtlCol="0">
            <a:normAutofit/>
          </a:bodyPr>
          <a:lstStyle/>
          <a:p>
            <a:pPr marL="342900" marR="0" lvl="0" indent="-342900" fontAlgn="auto">
              <a:spcBef>
                <a:spcPct val="20000"/>
              </a:spcBef>
              <a:spcAft>
                <a:spcPts val="0"/>
              </a:spcAft>
              <a:buClrTx/>
              <a:buSzTx/>
              <a:buFont typeface="Arial" pitchFamily="34" charset="0"/>
              <a:buNone/>
              <a:tabLst/>
              <a:defRPr/>
            </a:pPr>
            <a:r>
              <a:rPr lang="en-US" sz="2600" b="1" dirty="0" smtClean="0"/>
              <a:t>Scope</a:t>
            </a:r>
          </a:p>
          <a:p>
            <a:pPr marL="342900" indent="-342900">
              <a:spcBef>
                <a:spcPct val="20000"/>
              </a:spcBef>
              <a:buFont typeface="Arial" pitchFamily="34" charset="0"/>
              <a:buChar char="•"/>
            </a:pPr>
            <a:r>
              <a:rPr lang="en-US" sz="2200" dirty="0" smtClean="0"/>
              <a:t>Geographical- Gaya, </a:t>
            </a:r>
            <a:r>
              <a:rPr lang="en-US" sz="2200" dirty="0" err="1" smtClean="0"/>
              <a:t>Nalanda</a:t>
            </a:r>
            <a:r>
              <a:rPr lang="en-US" sz="2200" dirty="0" smtClean="0"/>
              <a:t> &amp; </a:t>
            </a:r>
            <a:r>
              <a:rPr lang="en-US" sz="2200" dirty="0" err="1" smtClean="0"/>
              <a:t>Muzaffarpur</a:t>
            </a:r>
            <a:r>
              <a:rPr lang="en-US" sz="2200" dirty="0" smtClean="0"/>
              <a:t> districts of Bihar</a:t>
            </a:r>
          </a:p>
          <a:p>
            <a:pPr marL="342900" indent="-342900">
              <a:spcBef>
                <a:spcPct val="20000"/>
              </a:spcBef>
              <a:buFont typeface="Arial" pitchFamily="34" charset="0"/>
              <a:buChar char="•"/>
            </a:pPr>
            <a:r>
              <a:rPr lang="en-US" sz="2200" dirty="0" smtClean="0"/>
              <a:t>Analytical- Perceived challenges in scaling up organic farming interventions </a:t>
            </a:r>
          </a:p>
          <a:p>
            <a:pPr marL="342900" indent="-342900">
              <a:spcBef>
                <a:spcPct val="20000"/>
              </a:spcBef>
              <a:buFont typeface="Arial" pitchFamily="34" charset="0"/>
              <a:buChar char="•"/>
            </a:pPr>
            <a:r>
              <a:rPr lang="en-US" sz="2200" dirty="0" smtClean="0"/>
              <a:t>Functional- Offer meaningful suggestions addressing to the challenges in scaling up sustainable agriculture practices</a:t>
            </a:r>
          </a:p>
        </p:txBody>
      </p:sp>
      <p:sp>
        <p:nvSpPr>
          <p:cNvPr id="7" name="Content Placeholder 2"/>
          <p:cNvSpPr txBox="1">
            <a:spLocks/>
          </p:cNvSpPr>
          <p:nvPr/>
        </p:nvSpPr>
        <p:spPr>
          <a:xfrm>
            <a:off x="0" y="2819400"/>
            <a:ext cx="4495800" cy="4038600"/>
          </a:xfrm>
          <a:prstGeom prst="rect">
            <a:avLst/>
          </a:prstGeom>
          <a:solidFill>
            <a:schemeClr val="accent6">
              <a:lumMod val="60000"/>
              <a:lumOff val="40000"/>
            </a:schemeClr>
          </a:solidFill>
        </p:spPr>
        <p:txBody>
          <a:bodyPr vert="horz" lIns="91440" tIns="45720" rIns="91440" bIns="45720" rtlCol="0">
            <a:normAutofit fontScale="47500" lnSpcReduction="20000"/>
          </a:bodyPr>
          <a:lstStyle/>
          <a:p>
            <a:r>
              <a:rPr lang="en-US" sz="5100" b="1" dirty="0" smtClean="0"/>
              <a:t>Methodology</a:t>
            </a:r>
          </a:p>
          <a:p>
            <a:endParaRPr lang="en-US" sz="4400" b="1" dirty="0" smtClean="0"/>
          </a:p>
          <a:p>
            <a:pPr>
              <a:buFont typeface="Arial" pitchFamily="34" charset="0"/>
              <a:buChar char="•"/>
            </a:pPr>
            <a:r>
              <a:rPr lang="en-US" sz="4400" b="1" dirty="0" smtClean="0"/>
              <a:t>Farmers Interview</a:t>
            </a:r>
          </a:p>
          <a:p>
            <a:pPr lvl="1">
              <a:buFont typeface="Arial" pitchFamily="34" charset="0"/>
              <a:buChar char="•"/>
            </a:pPr>
            <a:r>
              <a:rPr lang="en-US" sz="4400" dirty="0" smtClean="0"/>
              <a:t>Set of farmers who are   practicing ORGANIC FARMING at present</a:t>
            </a:r>
          </a:p>
          <a:p>
            <a:pPr lvl="1">
              <a:buFont typeface="Arial" pitchFamily="34" charset="0"/>
              <a:buChar char="•"/>
            </a:pPr>
            <a:r>
              <a:rPr lang="en-US" sz="4400" dirty="0" smtClean="0"/>
              <a:t>Set of farmers who started practicing ORGANIC FARMING but left due to certain reasons</a:t>
            </a:r>
          </a:p>
          <a:p>
            <a:pPr lvl="1">
              <a:buFont typeface="Arial" pitchFamily="34" charset="0"/>
              <a:buChar char="•"/>
            </a:pPr>
            <a:r>
              <a:rPr lang="en-US" sz="4400" dirty="0" smtClean="0"/>
              <a:t>Set of farmers who have never practiced ORGANIC FARMING but are aware about it</a:t>
            </a:r>
          </a:p>
          <a:p>
            <a:pPr lvl="1"/>
            <a:endParaRPr lang="en-US" sz="4400" b="1" dirty="0" smtClean="0"/>
          </a:p>
          <a:p>
            <a:pPr>
              <a:buFont typeface="Arial" pitchFamily="34" charset="0"/>
              <a:buChar char="•"/>
            </a:pPr>
            <a:r>
              <a:rPr lang="en-US" sz="4400" b="1" dirty="0" smtClean="0"/>
              <a:t>Promoting Institutions Interviews</a:t>
            </a:r>
          </a:p>
          <a:p>
            <a:pPr lvl="1">
              <a:buFont typeface="Arial" pitchFamily="34" charset="0"/>
              <a:buChar char="•"/>
            </a:pPr>
            <a:r>
              <a:rPr lang="en-US" sz="4400" dirty="0" err="1" smtClean="0"/>
              <a:t>AKRSPi</a:t>
            </a:r>
            <a:endParaRPr lang="en-US" sz="4400" dirty="0" smtClean="0"/>
          </a:p>
          <a:p>
            <a:pPr lvl="1">
              <a:buFont typeface="Arial" pitchFamily="34" charset="0"/>
              <a:buChar char="•"/>
            </a:pPr>
            <a:r>
              <a:rPr lang="en-US" sz="4400" dirty="0" smtClean="0"/>
              <a:t>PRAN</a:t>
            </a:r>
          </a:p>
          <a:p>
            <a:endParaRPr lang="en-US" sz="4400" b="1" dirty="0" smtClean="0"/>
          </a:p>
          <a:p>
            <a:endParaRPr lang="en-US" sz="4400" b="1"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581400" cy="1219200"/>
          </a:xfrm>
          <a:solidFill>
            <a:srgbClr val="92D050"/>
          </a:solidFill>
        </p:spPr>
        <p:txBody>
          <a:bodyPr/>
          <a:lstStyle/>
          <a:p>
            <a:r>
              <a:rPr lang="en-US" dirty="0" smtClean="0"/>
              <a:t>Findings</a:t>
            </a:r>
            <a:endParaRPr lang="en-US" dirty="0"/>
          </a:p>
        </p:txBody>
      </p:sp>
      <p:graphicFrame>
        <p:nvGraphicFramePr>
          <p:cNvPr id="4" name="Table 3"/>
          <p:cNvGraphicFramePr>
            <a:graphicFrameLocks noGrp="1"/>
          </p:cNvGraphicFramePr>
          <p:nvPr/>
        </p:nvGraphicFramePr>
        <p:xfrm>
          <a:off x="3581400" y="1219201"/>
          <a:ext cx="5562600" cy="5654508"/>
        </p:xfrm>
        <a:graphic>
          <a:graphicData uri="http://schemas.openxmlformats.org/drawingml/2006/table">
            <a:tbl>
              <a:tblPr/>
              <a:tblGrid>
                <a:gridCol w="2322934"/>
                <a:gridCol w="1028243"/>
                <a:gridCol w="1115102"/>
                <a:gridCol w="1096321"/>
              </a:tblGrid>
              <a:tr h="1095385">
                <a:tc>
                  <a:txBody>
                    <a:bodyPr/>
                    <a:lstStyle/>
                    <a:p>
                      <a:pPr algn="ctr">
                        <a:lnSpc>
                          <a:spcPct val="115000"/>
                        </a:lnSpc>
                        <a:spcAft>
                          <a:spcPts val="0"/>
                        </a:spcAft>
                      </a:pPr>
                      <a:r>
                        <a:rPr lang="en-US" sz="2000" b="1" dirty="0">
                          <a:solidFill>
                            <a:srgbClr val="000000"/>
                          </a:solidFill>
                          <a:latin typeface="Calibri"/>
                          <a:ea typeface="Times New Roman"/>
                          <a:cs typeface="Times New Roman"/>
                        </a:rPr>
                        <a:t>Organic farming practices</a:t>
                      </a:r>
                      <a:endParaRPr lang="en-US" sz="20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b="1">
                          <a:solidFill>
                            <a:srgbClr val="000000"/>
                          </a:solidFill>
                          <a:latin typeface="Calibri"/>
                          <a:ea typeface="Times New Roman"/>
                          <a:cs typeface="Times New Roman"/>
                        </a:rPr>
                        <a:t>Practicing</a:t>
                      </a:r>
                      <a:endParaRPr lang="en-US" sz="20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b="1">
                          <a:solidFill>
                            <a:srgbClr val="000000"/>
                          </a:solidFill>
                          <a:latin typeface="Calibri"/>
                          <a:ea typeface="Times New Roman"/>
                          <a:cs typeface="Times New Roman"/>
                        </a:rPr>
                        <a:t>Never Tried</a:t>
                      </a:r>
                      <a:endParaRPr lang="en-US" sz="20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b="1" dirty="0">
                          <a:solidFill>
                            <a:srgbClr val="000000"/>
                          </a:solidFill>
                          <a:latin typeface="Calibri"/>
                          <a:ea typeface="Times New Roman"/>
                          <a:cs typeface="Times New Roman"/>
                        </a:rPr>
                        <a:t>Don’t Know</a:t>
                      </a:r>
                      <a:endParaRPr lang="en-US" sz="20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125">
                <a:tc>
                  <a:txBody>
                    <a:bodyPr/>
                    <a:lstStyle/>
                    <a:p>
                      <a:pPr algn="ctr">
                        <a:lnSpc>
                          <a:spcPct val="115000"/>
                        </a:lnSpc>
                        <a:spcAft>
                          <a:spcPts val="0"/>
                        </a:spcAft>
                      </a:pPr>
                      <a:r>
                        <a:rPr lang="en-US" sz="2400" dirty="0" err="1">
                          <a:solidFill>
                            <a:srgbClr val="000000"/>
                          </a:solidFill>
                          <a:latin typeface="Calibri"/>
                          <a:ea typeface="Times New Roman"/>
                          <a:cs typeface="Times New Roman"/>
                        </a:rPr>
                        <a:t>Jivamrut</a:t>
                      </a:r>
                      <a:endParaRPr lang="en-US" sz="2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a:solidFill>
                            <a:srgbClr val="000000"/>
                          </a:solidFill>
                          <a:latin typeface="Calibri"/>
                          <a:ea typeface="Times New Roman"/>
                          <a:cs typeface="Times New Roman"/>
                        </a:rPr>
                        <a:t>26</a:t>
                      </a:r>
                      <a:endParaRPr lang="en-US" sz="2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a:solidFill>
                            <a:srgbClr val="000000"/>
                          </a:solidFill>
                          <a:latin typeface="Calibri"/>
                          <a:ea typeface="Times New Roman"/>
                          <a:cs typeface="Times New Roman"/>
                        </a:rPr>
                        <a:t>10</a:t>
                      </a:r>
                      <a:endParaRPr lang="en-US" sz="2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dirty="0">
                          <a:solidFill>
                            <a:srgbClr val="000000"/>
                          </a:solidFill>
                          <a:latin typeface="Calibri"/>
                          <a:ea typeface="Times New Roman"/>
                          <a:cs typeface="Times New Roman"/>
                        </a:rPr>
                        <a:t>4</a:t>
                      </a:r>
                      <a:endParaRPr lang="en-US" sz="2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125">
                <a:tc>
                  <a:txBody>
                    <a:bodyPr/>
                    <a:lstStyle/>
                    <a:p>
                      <a:pPr algn="ctr">
                        <a:lnSpc>
                          <a:spcPct val="115000"/>
                        </a:lnSpc>
                        <a:spcAft>
                          <a:spcPts val="0"/>
                        </a:spcAft>
                      </a:pPr>
                      <a:r>
                        <a:rPr lang="en-US" sz="2400" dirty="0" err="1">
                          <a:solidFill>
                            <a:srgbClr val="000000"/>
                          </a:solidFill>
                          <a:latin typeface="Calibri"/>
                          <a:ea typeface="Times New Roman"/>
                          <a:cs typeface="Times New Roman"/>
                        </a:rPr>
                        <a:t>Dashparni</a:t>
                      </a:r>
                      <a:endParaRPr lang="en-US" sz="2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dirty="0">
                          <a:solidFill>
                            <a:srgbClr val="000000"/>
                          </a:solidFill>
                          <a:latin typeface="Calibri"/>
                          <a:ea typeface="Times New Roman"/>
                          <a:cs typeface="Times New Roman"/>
                        </a:rPr>
                        <a:t>23</a:t>
                      </a:r>
                      <a:endParaRPr lang="en-US" sz="2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a:solidFill>
                            <a:srgbClr val="000000"/>
                          </a:solidFill>
                          <a:latin typeface="Calibri"/>
                          <a:ea typeface="Times New Roman"/>
                          <a:cs typeface="Times New Roman"/>
                        </a:rPr>
                        <a:t>15</a:t>
                      </a:r>
                      <a:endParaRPr lang="en-US" sz="2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a:solidFill>
                            <a:srgbClr val="000000"/>
                          </a:solidFill>
                          <a:latin typeface="Calibri"/>
                          <a:ea typeface="Times New Roman"/>
                          <a:cs typeface="Times New Roman"/>
                        </a:rPr>
                        <a:t>2</a:t>
                      </a:r>
                      <a:endParaRPr lang="en-US" sz="2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125">
                <a:tc>
                  <a:txBody>
                    <a:bodyPr/>
                    <a:lstStyle/>
                    <a:p>
                      <a:pPr algn="ctr">
                        <a:lnSpc>
                          <a:spcPct val="115000"/>
                        </a:lnSpc>
                        <a:spcAft>
                          <a:spcPts val="0"/>
                        </a:spcAft>
                      </a:pPr>
                      <a:r>
                        <a:rPr lang="en-US" sz="2400">
                          <a:solidFill>
                            <a:srgbClr val="000000"/>
                          </a:solidFill>
                          <a:latin typeface="Calibri"/>
                          <a:ea typeface="Times New Roman"/>
                          <a:cs typeface="Times New Roman"/>
                        </a:rPr>
                        <a:t>Panchgavya</a:t>
                      </a:r>
                      <a:endParaRPr lang="en-US" sz="2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dirty="0">
                          <a:solidFill>
                            <a:srgbClr val="000000"/>
                          </a:solidFill>
                          <a:latin typeface="Calibri"/>
                          <a:ea typeface="Times New Roman"/>
                          <a:cs typeface="Times New Roman"/>
                        </a:rPr>
                        <a:t>11</a:t>
                      </a:r>
                      <a:endParaRPr lang="en-US" sz="2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a:solidFill>
                            <a:srgbClr val="000000"/>
                          </a:solidFill>
                          <a:latin typeface="Calibri"/>
                          <a:ea typeface="Times New Roman"/>
                          <a:cs typeface="Times New Roman"/>
                        </a:rPr>
                        <a:t>11</a:t>
                      </a:r>
                      <a:endParaRPr lang="en-US" sz="2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a:solidFill>
                            <a:srgbClr val="000000"/>
                          </a:solidFill>
                          <a:latin typeface="Calibri"/>
                          <a:ea typeface="Times New Roman"/>
                          <a:cs typeface="Times New Roman"/>
                        </a:rPr>
                        <a:t>18</a:t>
                      </a:r>
                      <a:endParaRPr lang="en-US" sz="2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125">
                <a:tc>
                  <a:txBody>
                    <a:bodyPr/>
                    <a:lstStyle/>
                    <a:p>
                      <a:pPr algn="ctr">
                        <a:lnSpc>
                          <a:spcPct val="115000"/>
                        </a:lnSpc>
                        <a:spcAft>
                          <a:spcPts val="0"/>
                        </a:spcAft>
                      </a:pPr>
                      <a:r>
                        <a:rPr lang="en-US" sz="2400" dirty="0" err="1">
                          <a:solidFill>
                            <a:srgbClr val="000000"/>
                          </a:solidFill>
                          <a:latin typeface="Calibri"/>
                          <a:ea typeface="Times New Roman"/>
                          <a:cs typeface="Times New Roman"/>
                        </a:rPr>
                        <a:t>Vermi</a:t>
                      </a:r>
                      <a:r>
                        <a:rPr lang="en-US" sz="2400" dirty="0">
                          <a:solidFill>
                            <a:srgbClr val="000000"/>
                          </a:solidFill>
                          <a:latin typeface="Calibri"/>
                          <a:ea typeface="Times New Roman"/>
                          <a:cs typeface="Times New Roman"/>
                        </a:rPr>
                        <a:t> Compost</a:t>
                      </a:r>
                      <a:endParaRPr lang="en-US" sz="2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a:solidFill>
                            <a:srgbClr val="000000"/>
                          </a:solidFill>
                          <a:latin typeface="Calibri"/>
                          <a:ea typeface="Times New Roman"/>
                          <a:cs typeface="Times New Roman"/>
                        </a:rPr>
                        <a:t>33</a:t>
                      </a:r>
                      <a:endParaRPr lang="en-US" sz="2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dirty="0">
                          <a:solidFill>
                            <a:srgbClr val="000000"/>
                          </a:solidFill>
                          <a:latin typeface="Calibri"/>
                          <a:ea typeface="Times New Roman"/>
                          <a:cs typeface="Times New Roman"/>
                        </a:rPr>
                        <a:t>4</a:t>
                      </a:r>
                      <a:endParaRPr lang="en-US" sz="2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a:solidFill>
                            <a:srgbClr val="000000"/>
                          </a:solidFill>
                          <a:latin typeface="Calibri"/>
                          <a:ea typeface="Times New Roman"/>
                          <a:cs typeface="Times New Roman"/>
                        </a:rPr>
                        <a:t>3</a:t>
                      </a:r>
                      <a:endParaRPr lang="en-US" sz="2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125">
                <a:tc>
                  <a:txBody>
                    <a:bodyPr/>
                    <a:lstStyle/>
                    <a:p>
                      <a:pPr algn="ctr">
                        <a:lnSpc>
                          <a:spcPct val="115000"/>
                        </a:lnSpc>
                        <a:spcAft>
                          <a:spcPts val="0"/>
                        </a:spcAft>
                      </a:pPr>
                      <a:r>
                        <a:rPr lang="en-US" sz="2400">
                          <a:solidFill>
                            <a:srgbClr val="000000"/>
                          </a:solidFill>
                          <a:latin typeface="Calibri"/>
                          <a:ea typeface="Times New Roman"/>
                          <a:cs typeface="Times New Roman"/>
                        </a:rPr>
                        <a:t>Sowing machine</a:t>
                      </a:r>
                      <a:endParaRPr lang="en-US" sz="2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a:solidFill>
                            <a:srgbClr val="000000"/>
                          </a:solidFill>
                          <a:latin typeface="Calibri"/>
                          <a:ea typeface="Times New Roman"/>
                          <a:cs typeface="Times New Roman"/>
                        </a:rPr>
                        <a:t>27</a:t>
                      </a:r>
                      <a:endParaRPr lang="en-US" sz="2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a:solidFill>
                            <a:srgbClr val="000000"/>
                          </a:solidFill>
                          <a:latin typeface="Calibri"/>
                          <a:ea typeface="Times New Roman"/>
                          <a:cs typeface="Times New Roman"/>
                        </a:rPr>
                        <a:t>6</a:t>
                      </a:r>
                      <a:endParaRPr lang="en-US" sz="2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dirty="0">
                          <a:solidFill>
                            <a:srgbClr val="000000"/>
                          </a:solidFill>
                          <a:latin typeface="Calibri"/>
                          <a:ea typeface="Times New Roman"/>
                          <a:cs typeface="Times New Roman"/>
                        </a:rPr>
                        <a:t>7</a:t>
                      </a:r>
                      <a:endParaRPr lang="en-US" sz="2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125">
                <a:tc>
                  <a:txBody>
                    <a:bodyPr/>
                    <a:lstStyle/>
                    <a:p>
                      <a:pPr algn="ctr">
                        <a:lnSpc>
                          <a:spcPct val="115000"/>
                        </a:lnSpc>
                        <a:spcAft>
                          <a:spcPts val="0"/>
                        </a:spcAft>
                      </a:pPr>
                      <a:r>
                        <a:rPr lang="en-US" sz="2400">
                          <a:solidFill>
                            <a:srgbClr val="000000"/>
                          </a:solidFill>
                          <a:latin typeface="Calibri"/>
                          <a:ea typeface="Times New Roman"/>
                          <a:cs typeface="Times New Roman"/>
                        </a:rPr>
                        <a:t>Insect traps</a:t>
                      </a:r>
                      <a:endParaRPr lang="en-US" sz="2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a:solidFill>
                            <a:srgbClr val="000000"/>
                          </a:solidFill>
                          <a:latin typeface="Calibri"/>
                          <a:ea typeface="Times New Roman"/>
                          <a:cs typeface="Times New Roman"/>
                        </a:rPr>
                        <a:t>24</a:t>
                      </a:r>
                      <a:endParaRPr lang="en-US" sz="2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a:solidFill>
                            <a:srgbClr val="000000"/>
                          </a:solidFill>
                          <a:latin typeface="Calibri"/>
                          <a:ea typeface="Times New Roman"/>
                          <a:cs typeface="Times New Roman"/>
                        </a:rPr>
                        <a:t>9</a:t>
                      </a:r>
                      <a:endParaRPr lang="en-US" sz="2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dirty="0">
                          <a:solidFill>
                            <a:srgbClr val="000000"/>
                          </a:solidFill>
                          <a:latin typeface="Calibri"/>
                          <a:ea typeface="Times New Roman"/>
                          <a:cs typeface="Times New Roman"/>
                        </a:rPr>
                        <a:t>7</a:t>
                      </a:r>
                      <a:endParaRPr lang="en-US" sz="2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125">
                <a:tc>
                  <a:txBody>
                    <a:bodyPr/>
                    <a:lstStyle/>
                    <a:p>
                      <a:pPr algn="ctr">
                        <a:lnSpc>
                          <a:spcPct val="115000"/>
                        </a:lnSpc>
                        <a:spcAft>
                          <a:spcPts val="0"/>
                        </a:spcAft>
                      </a:pPr>
                      <a:r>
                        <a:rPr lang="en-US" sz="2400">
                          <a:solidFill>
                            <a:srgbClr val="000000"/>
                          </a:solidFill>
                          <a:latin typeface="Calibri"/>
                          <a:ea typeface="Times New Roman"/>
                          <a:cs typeface="Times New Roman"/>
                        </a:rPr>
                        <a:t>Citric Acid</a:t>
                      </a:r>
                      <a:endParaRPr lang="en-US" sz="2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a:solidFill>
                            <a:srgbClr val="000000"/>
                          </a:solidFill>
                          <a:latin typeface="Calibri"/>
                          <a:ea typeface="Times New Roman"/>
                          <a:cs typeface="Times New Roman"/>
                        </a:rPr>
                        <a:t>7</a:t>
                      </a:r>
                      <a:endParaRPr lang="en-US" sz="2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a:solidFill>
                            <a:srgbClr val="000000"/>
                          </a:solidFill>
                          <a:latin typeface="Calibri"/>
                          <a:ea typeface="Times New Roman"/>
                          <a:cs typeface="Times New Roman"/>
                        </a:rPr>
                        <a:t>6</a:t>
                      </a:r>
                      <a:endParaRPr lang="en-US" sz="2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dirty="0">
                          <a:solidFill>
                            <a:srgbClr val="000000"/>
                          </a:solidFill>
                          <a:latin typeface="Calibri"/>
                          <a:ea typeface="Times New Roman"/>
                          <a:cs typeface="Times New Roman"/>
                        </a:rPr>
                        <a:t>27</a:t>
                      </a:r>
                      <a:endParaRPr lang="en-US" sz="2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5537">
                <a:tc>
                  <a:txBody>
                    <a:bodyPr/>
                    <a:lstStyle/>
                    <a:p>
                      <a:pPr algn="ctr">
                        <a:lnSpc>
                          <a:spcPct val="115000"/>
                        </a:lnSpc>
                        <a:spcAft>
                          <a:spcPts val="0"/>
                        </a:spcAft>
                      </a:pPr>
                      <a:r>
                        <a:rPr lang="en-US" sz="2400" dirty="0">
                          <a:solidFill>
                            <a:srgbClr val="000000"/>
                          </a:solidFill>
                          <a:latin typeface="Calibri"/>
                          <a:ea typeface="Times New Roman"/>
                          <a:cs typeface="Times New Roman"/>
                        </a:rPr>
                        <a:t>Line transplantation</a:t>
                      </a:r>
                      <a:endParaRPr lang="en-US" sz="2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dirty="0">
                          <a:solidFill>
                            <a:srgbClr val="000000"/>
                          </a:solidFill>
                          <a:latin typeface="Calibri"/>
                          <a:ea typeface="Times New Roman"/>
                          <a:cs typeface="Times New Roman"/>
                        </a:rPr>
                        <a:t>30</a:t>
                      </a:r>
                      <a:endParaRPr lang="en-US" sz="2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a:solidFill>
                            <a:srgbClr val="000000"/>
                          </a:solidFill>
                          <a:latin typeface="Calibri"/>
                          <a:ea typeface="Times New Roman"/>
                          <a:cs typeface="Times New Roman"/>
                        </a:rPr>
                        <a:t>6</a:t>
                      </a:r>
                      <a:endParaRPr lang="en-US" sz="2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dirty="0">
                          <a:solidFill>
                            <a:srgbClr val="000000"/>
                          </a:solidFill>
                          <a:latin typeface="Calibri"/>
                          <a:ea typeface="Times New Roman"/>
                          <a:cs typeface="Times New Roman"/>
                        </a:rPr>
                        <a:t>4</a:t>
                      </a:r>
                      <a:endParaRPr lang="en-US" sz="2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3553" name="Rectangle 1"/>
          <p:cNvSpPr>
            <a:spLocks noChangeArrowheads="1"/>
          </p:cNvSpPr>
          <p:nvPr/>
        </p:nvSpPr>
        <p:spPr bwMode="auto">
          <a:xfrm>
            <a:off x="3581400" y="0"/>
            <a:ext cx="5562600" cy="1200329"/>
          </a:xfrm>
          <a:prstGeom prst="rect">
            <a:avLst/>
          </a:prstGeom>
          <a:solidFill>
            <a:schemeClr val="bg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en-US"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Adoption rate of various organic practices</a:t>
            </a:r>
            <a:r>
              <a:rPr lang="en-US" sz="2400" b="1" dirty="0" smtClean="0">
                <a:solidFill>
                  <a:srgbClr val="000000"/>
                </a:solidFill>
                <a:latin typeface="Times New Roman" pitchFamily="18" charset="0"/>
                <a:ea typeface="Times New Roman" pitchFamily="18" charset="0"/>
                <a:cs typeface="Times New Roman" pitchFamily="18" charset="0"/>
                <a:sym typeface="Wingdings" pitchFamily="2" charset="2"/>
              </a:rPr>
              <a:t> </a:t>
            </a:r>
          </a:p>
          <a:p>
            <a:pPr marL="0" marR="0" lvl="0" indent="0" algn="ctr" defTabSz="914400" rtl="0" eaLnBrk="1" fontAlgn="base" latinLnBrk="0" hangingPunct="1">
              <a:lnSpc>
                <a:spcPct val="100000"/>
              </a:lnSpc>
              <a:spcBef>
                <a:spcPct val="0"/>
              </a:spcBef>
              <a:spcAft>
                <a:spcPct val="0"/>
              </a:spcAft>
              <a:buClrTx/>
              <a:buSzTx/>
              <a:tabLst/>
            </a:pPr>
            <a:r>
              <a:rPr lang="en-US" sz="2400" b="1" dirty="0" smtClean="0">
                <a:solidFill>
                  <a:srgbClr val="000000"/>
                </a:solidFill>
                <a:latin typeface="Times New Roman" pitchFamily="18" charset="0"/>
                <a:ea typeface="Times New Roman" pitchFamily="18" charset="0"/>
                <a:cs typeface="Times New Roman" pitchFamily="18" charset="0"/>
                <a:sym typeface="Wingdings" pitchFamily="2" charset="2"/>
              </a:rPr>
              <a:t>(Total Respondents-40)</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itle 1"/>
          <p:cNvSpPr txBox="1">
            <a:spLocks/>
          </p:cNvSpPr>
          <p:nvPr/>
        </p:nvSpPr>
        <p:spPr>
          <a:xfrm>
            <a:off x="0" y="1447800"/>
            <a:ext cx="3581400" cy="2895600"/>
          </a:xfrm>
          <a:prstGeom prst="rect">
            <a:avLst/>
          </a:prstGeom>
          <a:solidFill>
            <a:srgbClr val="FFFF00"/>
          </a:solidFill>
        </p:spPr>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High Adoption Practices</a:t>
            </a:r>
          </a:p>
          <a:p>
            <a:pPr marL="0" marR="0" lvl="0" indent="0" defTabSz="914400" rtl="0" eaLnBrk="1" fontAlgn="auto" latinLnBrk="0" hangingPunct="1">
              <a:lnSpc>
                <a:spcPct val="100000"/>
              </a:lnSpc>
              <a:spcBef>
                <a:spcPct val="0"/>
              </a:spcBef>
              <a:spcAft>
                <a:spcPts val="0"/>
              </a:spcAft>
              <a:buClrTx/>
              <a:buSzTx/>
              <a:buFont typeface="Arial" pitchFamily="34" charset="0"/>
              <a:buChar char="•"/>
              <a:tabLst/>
              <a:defRPr/>
            </a:pPr>
            <a:r>
              <a:rPr lang="en-US" sz="2200" dirty="0" err="1" smtClean="0">
                <a:latin typeface="+mj-lt"/>
                <a:ea typeface="+mj-ea"/>
                <a:cs typeface="+mj-cs"/>
              </a:rPr>
              <a:t>Vermi</a:t>
            </a:r>
            <a:r>
              <a:rPr lang="en-US" sz="2200" dirty="0" smtClean="0">
                <a:latin typeface="+mj-lt"/>
                <a:ea typeface="+mj-ea"/>
                <a:cs typeface="+mj-cs"/>
              </a:rPr>
              <a:t>-compost</a:t>
            </a:r>
          </a:p>
          <a:p>
            <a:pPr marL="0" marR="0" lvl="0" indent="0" defTabSz="914400" rtl="0" eaLnBrk="1" fontAlgn="auto" latinLnBrk="0" hangingPunct="1">
              <a:lnSpc>
                <a:spcPct val="100000"/>
              </a:lnSpc>
              <a:spcBef>
                <a:spcPct val="0"/>
              </a:spcBef>
              <a:spcAft>
                <a:spcPts val="0"/>
              </a:spcAft>
              <a:buClrTx/>
              <a:buSzTx/>
              <a:buFont typeface="Arial" pitchFamily="34" charset="0"/>
              <a:buChar char="•"/>
              <a:tabLst/>
              <a:defRPr/>
            </a:pPr>
            <a:r>
              <a:rPr kumimoji="0" lang="en-US" sz="2200" b="0" i="0" u="none" strike="noStrike" kern="1200" cap="none" spc="0" normalizeH="0" baseline="0" noProof="0" dirty="0" smtClean="0">
                <a:ln>
                  <a:noFill/>
                </a:ln>
                <a:solidFill>
                  <a:schemeClr val="tx1"/>
                </a:solidFill>
                <a:effectLst/>
                <a:uLnTx/>
                <a:uFillTx/>
                <a:latin typeface="+mj-lt"/>
                <a:ea typeface="+mj-ea"/>
                <a:cs typeface="+mj-cs"/>
              </a:rPr>
              <a:t>Line Sowing/transplantation</a:t>
            </a:r>
          </a:p>
          <a:p>
            <a:pPr marL="0" marR="0" lvl="0" indent="0" defTabSz="914400" rtl="0" eaLnBrk="1" fontAlgn="auto" latinLnBrk="0" hangingPunct="1">
              <a:lnSpc>
                <a:spcPct val="100000"/>
              </a:lnSpc>
              <a:spcBef>
                <a:spcPct val="0"/>
              </a:spcBef>
              <a:spcAft>
                <a:spcPts val="0"/>
              </a:spcAft>
              <a:buClrTx/>
              <a:buSzTx/>
              <a:buFont typeface="Arial" pitchFamily="34" charset="0"/>
              <a:buChar char="•"/>
              <a:tabLst/>
              <a:defRPr/>
            </a:pPr>
            <a:r>
              <a:rPr lang="en-US" sz="2200" dirty="0" smtClean="0">
                <a:latin typeface="+mj-lt"/>
                <a:ea typeface="+mj-ea"/>
                <a:cs typeface="+mj-cs"/>
              </a:rPr>
              <a:t>Sowing machine</a:t>
            </a:r>
          </a:p>
          <a:p>
            <a:pPr marL="0" marR="0" lvl="0" indent="0" defTabSz="914400" rtl="0" eaLnBrk="1" fontAlgn="auto" latinLnBrk="0" hangingPunct="1">
              <a:lnSpc>
                <a:spcPct val="100000"/>
              </a:lnSpc>
              <a:spcBef>
                <a:spcPct val="0"/>
              </a:spcBef>
              <a:spcAft>
                <a:spcPts val="0"/>
              </a:spcAft>
              <a:buClrTx/>
              <a:buSzTx/>
              <a:buFont typeface="Arial" pitchFamily="34" charset="0"/>
              <a:buChar char="•"/>
              <a:tabLst/>
              <a:defRPr/>
            </a:pPr>
            <a:r>
              <a:rPr kumimoji="0" lang="en-US" sz="2200" b="0" i="0" u="none" strike="noStrike" kern="1200" cap="none" spc="0" normalizeH="0" baseline="0" noProof="0" dirty="0" err="1" smtClean="0">
                <a:ln>
                  <a:noFill/>
                </a:ln>
                <a:solidFill>
                  <a:schemeClr val="tx1"/>
                </a:solidFill>
                <a:effectLst/>
                <a:uLnTx/>
                <a:uFillTx/>
                <a:latin typeface="+mj-lt"/>
                <a:ea typeface="+mj-ea"/>
                <a:cs typeface="+mj-cs"/>
              </a:rPr>
              <a:t>Jivamrut</a:t>
            </a:r>
            <a:endParaRPr kumimoji="0" lang="en-US" sz="22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defTabSz="914400" rtl="0" eaLnBrk="1" fontAlgn="auto" latinLnBrk="0" hangingPunct="1">
              <a:lnSpc>
                <a:spcPct val="100000"/>
              </a:lnSpc>
              <a:spcBef>
                <a:spcPct val="0"/>
              </a:spcBef>
              <a:spcAft>
                <a:spcPts val="0"/>
              </a:spcAft>
              <a:buClrTx/>
              <a:buSzTx/>
              <a:buFont typeface="Arial" pitchFamily="34" charset="0"/>
              <a:buChar char="•"/>
              <a:tabLst/>
              <a:defRPr/>
            </a:pPr>
            <a:r>
              <a:rPr lang="en-US" sz="2200" dirty="0" smtClean="0">
                <a:latin typeface="+mj-lt"/>
                <a:ea typeface="+mj-ea"/>
                <a:cs typeface="+mj-cs"/>
              </a:rPr>
              <a:t>Insect traps</a:t>
            </a:r>
          </a:p>
          <a:p>
            <a:pPr marL="0" marR="0" lvl="0" indent="0" defTabSz="914400" rtl="0" eaLnBrk="1" fontAlgn="auto" latinLnBrk="0" hangingPunct="1">
              <a:lnSpc>
                <a:spcPct val="100000"/>
              </a:lnSpc>
              <a:spcBef>
                <a:spcPct val="0"/>
              </a:spcBef>
              <a:spcAft>
                <a:spcPts val="0"/>
              </a:spcAft>
              <a:buClrTx/>
              <a:buSzTx/>
              <a:buFont typeface="Arial" pitchFamily="34" charset="0"/>
              <a:buChar char="•"/>
              <a:tabLst/>
              <a:defRPr/>
            </a:pPr>
            <a:r>
              <a:rPr lang="en-US" sz="2200" dirty="0" err="1" smtClean="0">
                <a:latin typeface="+mj-lt"/>
                <a:ea typeface="+mj-ea"/>
                <a:cs typeface="+mj-cs"/>
              </a:rPr>
              <a:t>Dashparni</a:t>
            </a:r>
            <a:endParaRPr kumimoji="0" lang="en-US" sz="22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Title 1"/>
          <p:cNvSpPr txBox="1">
            <a:spLocks/>
          </p:cNvSpPr>
          <p:nvPr/>
        </p:nvSpPr>
        <p:spPr>
          <a:xfrm>
            <a:off x="0" y="4572000"/>
            <a:ext cx="3581400" cy="2286000"/>
          </a:xfrm>
          <a:prstGeom prst="rect">
            <a:avLst/>
          </a:prstGeom>
          <a:solidFill>
            <a:srgbClr val="FFFF00"/>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b="1" dirty="0" smtClean="0">
                <a:latin typeface="+mj-lt"/>
                <a:ea typeface="+mj-ea"/>
                <a:cs typeface="+mj-cs"/>
              </a:rPr>
              <a:t>Low</a:t>
            </a:r>
            <a:r>
              <a:rPr kumimoji="0" lang="en-US" sz="4400" b="1" i="0" u="none" strike="noStrike" kern="1200" cap="none" spc="0" normalizeH="0" baseline="0" noProof="0" dirty="0" smtClean="0">
                <a:ln>
                  <a:noFill/>
                </a:ln>
                <a:solidFill>
                  <a:schemeClr val="tx1"/>
                </a:solidFill>
                <a:effectLst/>
                <a:uLnTx/>
                <a:uFillTx/>
                <a:latin typeface="+mj-lt"/>
                <a:ea typeface="+mj-ea"/>
                <a:cs typeface="+mj-cs"/>
              </a:rPr>
              <a:t> Adoption Practices</a:t>
            </a:r>
          </a:p>
          <a:p>
            <a:pPr marL="0" marR="0" lvl="0" indent="0" defTabSz="914400" rtl="0" eaLnBrk="1" fontAlgn="auto" latinLnBrk="0" hangingPunct="1">
              <a:lnSpc>
                <a:spcPct val="100000"/>
              </a:lnSpc>
              <a:spcBef>
                <a:spcPct val="0"/>
              </a:spcBef>
              <a:spcAft>
                <a:spcPts val="0"/>
              </a:spcAft>
              <a:buClrTx/>
              <a:buSzTx/>
              <a:buFont typeface="Arial" pitchFamily="34" charset="0"/>
              <a:buChar char="•"/>
              <a:tabLst/>
              <a:defRPr/>
            </a:pPr>
            <a:r>
              <a:rPr lang="en-US" sz="2200" dirty="0" smtClean="0">
                <a:latin typeface="+mj-lt"/>
                <a:ea typeface="+mj-ea"/>
                <a:cs typeface="+mj-cs"/>
              </a:rPr>
              <a:t>Citric Acid</a:t>
            </a:r>
          </a:p>
          <a:p>
            <a:pPr marL="0" marR="0" lvl="0" indent="0" defTabSz="914400" rtl="0" eaLnBrk="1" fontAlgn="auto" latinLnBrk="0" hangingPunct="1">
              <a:lnSpc>
                <a:spcPct val="100000"/>
              </a:lnSpc>
              <a:spcBef>
                <a:spcPct val="0"/>
              </a:spcBef>
              <a:spcAft>
                <a:spcPts val="0"/>
              </a:spcAft>
              <a:buClrTx/>
              <a:buSzTx/>
              <a:buFont typeface="Arial" pitchFamily="34" charset="0"/>
              <a:buChar char="•"/>
              <a:tabLst/>
              <a:defRPr/>
            </a:pPr>
            <a:r>
              <a:rPr kumimoji="0" lang="en-US" sz="2200" b="0" i="0" u="none" strike="noStrike" kern="1200" cap="none" spc="0" normalizeH="0" baseline="0" noProof="0" dirty="0" err="1" smtClean="0">
                <a:ln>
                  <a:noFill/>
                </a:ln>
                <a:solidFill>
                  <a:schemeClr val="tx1"/>
                </a:solidFill>
                <a:effectLst/>
                <a:uLnTx/>
                <a:uFillTx/>
                <a:latin typeface="+mj-lt"/>
                <a:ea typeface="+mj-ea"/>
                <a:cs typeface="+mj-cs"/>
              </a:rPr>
              <a:t>Panchgavya</a:t>
            </a:r>
            <a:endParaRPr kumimoji="0" lang="en-US" sz="22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2667000" cy="1066800"/>
          </a:xfrm>
          <a:solidFill>
            <a:srgbClr val="92D050"/>
          </a:solidFill>
        </p:spPr>
        <p:txBody>
          <a:bodyPr/>
          <a:lstStyle/>
          <a:p>
            <a:r>
              <a:rPr lang="en-US" dirty="0" smtClean="0"/>
              <a:t>Findings</a:t>
            </a:r>
            <a:endParaRPr lang="en-US" dirty="0"/>
          </a:p>
        </p:txBody>
      </p:sp>
      <p:sp>
        <p:nvSpPr>
          <p:cNvPr id="23553" name="Rectangle 1"/>
          <p:cNvSpPr>
            <a:spLocks noChangeArrowheads="1"/>
          </p:cNvSpPr>
          <p:nvPr/>
        </p:nvSpPr>
        <p:spPr bwMode="auto">
          <a:xfrm>
            <a:off x="3657600" y="0"/>
            <a:ext cx="5486400" cy="1077218"/>
          </a:xfrm>
          <a:prstGeom prst="rect">
            <a:avLst/>
          </a:prstGeom>
          <a:solidFill>
            <a:schemeClr val="bg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a:r>
              <a:rPr lang="en-US" sz="3200" b="1" dirty="0" smtClean="0"/>
              <a:t>Changes felt in practicing organic farming (Experience)</a:t>
            </a:r>
            <a:endParaRPr lang="en-US" sz="3200" dirty="0"/>
          </a:p>
        </p:txBody>
      </p:sp>
      <p:graphicFrame>
        <p:nvGraphicFramePr>
          <p:cNvPr id="6" name="Table 5"/>
          <p:cNvGraphicFramePr>
            <a:graphicFrameLocks noGrp="1"/>
          </p:cNvGraphicFramePr>
          <p:nvPr/>
        </p:nvGraphicFramePr>
        <p:xfrm>
          <a:off x="3657600" y="1052947"/>
          <a:ext cx="5486400" cy="5699654"/>
        </p:xfrm>
        <a:graphic>
          <a:graphicData uri="http://schemas.openxmlformats.org/drawingml/2006/table">
            <a:tbl>
              <a:tblPr/>
              <a:tblGrid>
                <a:gridCol w="1066800"/>
                <a:gridCol w="990600"/>
                <a:gridCol w="911016"/>
                <a:gridCol w="629337"/>
                <a:gridCol w="898963"/>
                <a:gridCol w="989684"/>
              </a:tblGrid>
              <a:tr h="976629">
                <a:tc>
                  <a:txBody>
                    <a:bodyPr/>
                    <a:lstStyle/>
                    <a:p>
                      <a:pPr algn="ctr">
                        <a:lnSpc>
                          <a:spcPct val="107000"/>
                        </a:lnSpc>
                        <a:spcAft>
                          <a:spcPts val="800"/>
                        </a:spcAft>
                      </a:pPr>
                      <a:r>
                        <a:rPr lang="en-US" sz="1200" b="1" dirty="0">
                          <a:solidFill>
                            <a:srgbClr val="000000"/>
                          </a:solidFill>
                          <a:latin typeface="Times New Roman"/>
                          <a:ea typeface="Times New Roman"/>
                          <a:cs typeface="Times New Roman"/>
                        </a:rPr>
                        <a:t>Parameters</a:t>
                      </a:r>
                      <a:endParaRPr lang="en-US" sz="1200" dirty="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b="1">
                          <a:solidFill>
                            <a:srgbClr val="000000"/>
                          </a:solidFill>
                          <a:latin typeface="Times New Roman"/>
                          <a:ea typeface="Times New Roman"/>
                          <a:cs typeface="Times New Roman"/>
                        </a:rPr>
                        <a:t>Significantly Decreased</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b="1">
                          <a:solidFill>
                            <a:srgbClr val="000000"/>
                          </a:solidFill>
                          <a:latin typeface="Times New Roman"/>
                          <a:ea typeface="Times New Roman"/>
                          <a:cs typeface="Times New Roman"/>
                        </a:rPr>
                        <a:t>Marginally decreased</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b="1">
                          <a:solidFill>
                            <a:srgbClr val="000000"/>
                          </a:solidFill>
                          <a:latin typeface="Times New Roman"/>
                          <a:ea typeface="Times New Roman"/>
                          <a:cs typeface="Times New Roman"/>
                        </a:rPr>
                        <a:t>No Change</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b="1">
                          <a:solidFill>
                            <a:srgbClr val="000000"/>
                          </a:solidFill>
                          <a:latin typeface="Times New Roman"/>
                          <a:ea typeface="Times New Roman"/>
                          <a:cs typeface="Times New Roman"/>
                        </a:rPr>
                        <a:t>Marginally Increased</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b="1">
                          <a:solidFill>
                            <a:srgbClr val="000000"/>
                          </a:solidFill>
                          <a:latin typeface="Times New Roman"/>
                          <a:ea typeface="Times New Roman"/>
                          <a:cs typeface="Times New Roman"/>
                        </a:rPr>
                        <a:t>Significantly Increased</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3624">
                <a:tc>
                  <a:txBody>
                    <a:bodyPr/>
                    <a:lstStyle/>
                    <a:p>
                      <a:pPr algn="ctr">
                        <a:lnSpc>
                          <a:spcPct val="107000"/>
                        </a:lnSpc>
                        <a:spcAft>
                          <a:spcPts val="800"/>
                        </a:spcAft>
                      </a:pPr>
                      <a:r>
                        <a:rPr lang="en-US" sz="1200">
                          <a:solidFill>
                            <a:srgbClr val="000000"/>
                          </a:solidFill>
                          <a:latin typeface="Times New Roman"/>
                          <a:ea typeface="Times New Roman"/>
                          <a:cs typeface="Times New Roman"/>
                        </a:rPr>
                        <a:t>Cost of cultivation</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dirty="0">
                          <a:solidFill>
                            <a:srgbClr val="000000"/>
                          </a:solidFill>
                          <a:latin typeface="Times New Roman"/>
                          <a:ea typeface="Times New Roman"/>
                          <a:cs typeface="Times New Roman"/>
                        </a:rPr>
                        <a:t>50%</a:t>
                      </a:r>
                      <a:endParaRPr lang="en-US" sz="1200" dirty="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dirty="0">
                          <a:solidFill>
                            <a:srgbClr val="000000"/>
                          </a:solidFill>
                          <a:latin typeface="Times New Roman"/>
                          <a:ea typeface="Times New Roman"/>
                          <a:cs typeface="Times New Roman"/>
                        </a:rPr>
                        <a:t>22%</a:t>
                      </a:r>
                      <a:endParaRPr lang="en-US" sz="1200" dirty="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10%</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dirty="0">
                          <a:solidFill>
                            <a:srgbClr val="000000"/>
                          </a:solidFill>
                          <a:latin typeface="Times New Roman"/>
                          <a:ea typeface="Times New Roman"/>
                          <a:cs typeface="Times New Roman"/>
                        </a:rPr>
                        <a:t>14%</a:t>
                      </a:r>
                      <a:endParaRPr lang="en-US" sz="1200" dirty="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dirty="0">
                          <a:solidFill>
                            <a:srgbClr val="000000"/>
                          </a:solidFill>
                          <a:latin typeface="Times New Roman"/>
                          <a:ea typeface="Times New Roman"/>
                          <a:cs typeface="Times New Roman"/>
                        </a:rPr>
                        <a:t>04%</a:t>
                      </a:r>
                      <a:endParaRPr lang="en-US" sz="1200" dirty="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1135">
                <a:tc>
                  <a:txBody>
                    <a:bodyPr/>
                    <a:lstStyle/>
                    <a:p>
                      <a:pPr algn="ctr">
                        <a:lnSpc>
                          <a:spcPct val="107000"/>
                        </a:lnSpc>
                        <a:spcAft>
                          <a:spcPts val="800"/>
                        </a:spcAft>
                      </a:pPr>
                      <a:r>
                        <a:rPr lang="en-US" sz="1200">
                          <a:solidFill>
                            <a:srgbClr val="000000"/>
                          </a:solidFill>
                          <a:latin typeface="Times New Roman"/>
                          <a:ea typeface="Times New Roman"/>
                          <a:cs typeface="Times New Roman"/>
                        </a:rPr>
                        <a:t>Labor Requirement</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02%</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16%</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32%</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dirty="0">
                          <a:solidFill>
                            <a:srgbClr val="000000"/>
                          </a:solidFill>
                          <a:latin typeface="Times New Roman"/>
                          <a:ea typeface="Times New Roman"/>
                          <a:cs typeface="Times New Roman"/>
                        </a:rPr>
                        <a:t>30%</a:t>
                      </a:r>
                      <a:endParaRPr lang="en-US" sz="1200" dirty="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20%</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3882">
                <a:tc>
                  <a:txBody>
                    <a:bodyPr/>
                    <a:lstStyle/>
                    <a:p>
                      <a:pPr algn="ctr">
                        <a:lnSpc>
                          <a:spcPct val="107000"/>
                        </a:lnSpc>
                        <a:spcAft>
                          <a:spcPts val="800"/>
                        </a:spcAft>
                      </a:pPr>
                      <a:r>
                        <a:rPr lang="en-US" sz="1200">
                          <a:solidFill>
                            <a:srgbClr val="000000"/>
                          </a:solidFill>
                          <a:latin typeface="Times New Roman"/>
                          <a:ea typeface="Times New Roman"/>
                          <a:cs typeface="Times New Roman"/>
                        </a:rPr>
                        <a:t>Drudgery</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dirty="0">
                          <a:solidFill>
                            <a:srgbClr val="000000"/>
                          </a:solidFill>
                          <a:latin typeface="Times New Roman"/>
                          <a:ea typeface="Times New Roman"/>
                          <a:cs typeface="Times New Roman"/>
                        </a:rPr>
                        <a:t>00%</a:t>
                      </a:r>
                      <a:endParaRPr lang="en-US" sz="1200" dirty="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dirty="0">
                          <a:solidFill>
                            <a:srgbClr val="000000"/>
                          </a:solidFill>
                          <a:latin typeface="Times New Roman"/>
                          <a:ea typeface="Times New Roman"/>
                          <a:cs typeface="Times New Roman"/>
                        </a:rPr>
                        <a:t>12%</a:t>
                      </a:r>
                      <a:endParaRPr lang="en-US" sz="1200" dirty="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38%</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dirty="0">
                          <a:solidFill>
                            <a:srgbClr val="000000"/>
                          </a:solidFill>
                          <a:latin typeface="Times New Roman"/>
                          <a:ea typeface="Times New Roman"/>
                          <a:cs typeface="Times New Roman"/>
                        </a:rPr>
                        <a:t>16%</a:t>
                      </a:r>
                      <a:endParaRPr lang="en-US" sz="1200" dirty="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34%</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9258">
                <a:tc>
                  <a:txBody>
                    <a:bodyPr/>
                    <a:lstStyle/>
                    <a:p>
                      <a:pPr algn="ctr">
                        <a:lnSpc>
                          <a:spcPct val="107000"/>
                        </a:lnSpc>
                        <a:spcAft>
                          <a:spcPts val="800"/>
                        </a:spcAft>
                      </a:pPr>
                      <a:r>
                        <a:rPr lang="en-US" sz="1200">
                          <a:solidFill>
                            <a:srgbClr val="000000"/>
                          </a:solidFill>
                          <a:latin typeface="Times New Roman"/>
                          <a:ea typeface="Times New Roman"/>
                          <a:cs typeface="Times New Roman"/>
                        </a:rPr>
                        <a:t>Yield</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14%</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38%</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18%</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20%</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10%</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0092">
                <a:tc>
                  <a:txBody>
                    <a:bodyPr/>
                    <a:lstStyle/>
                    <a:p>
                      <a:pPr algn="ctr">
                        <a:lnSpc>
                          <a:spcPct val="107000"/>
                        </a:lnSpc>
                        <a:spcAft>
                          <a:spcPts val="800"/>
                        </a:spcAft>
                      </a:pPr>
                      <a:r>
                        <a:rPr lang="en-US" sz="1200">
                          <a:solidFill>
                            <a:srgbClr val="000000"/>
                          </a:solidFill>
                          <a:latin typeface="Times New Roman"/>
                          <a:ea typeface="Times New Roman"/>
                          <a:cs typeface="Times New Roman"/>
                        </a:rPr>
                        <a:t>Net Income</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12%</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28%</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10%</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24%</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16%</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0092">
                <a:tc>
                  <a:txBody>
                    <a:bodyPr/>
                    <a:lstStyle/>
                    <a:p>
                      <a:pPr algn="ctr">
                        <a:lnSpc>
                          <a:spcPct val="107000"/>
                        </a:lnSpc>
                        <a:spcAft>
                          <a:spcPts val="800"/>
                        </a:spcAft>
                      </a:pPr>
                      <a:r>
                        <a:rPr lang="en-US" sz="1200">
                          <a:solidFill>
                            <a:srgbClr val="000000"/>
                          </a:solidFill>
                          <a:latin typeface="Times New Roman"/>
                          <a:ea typeface="Times New Roman"/>
                          <a:cs typeface="Times New Roman"/>
                        </a:rPr>
                        <a:t>No. of crops</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12%</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200">
                          <a:solidFill>
                            <a:srgbClr val="000000"/>
                          </a:solidFill>
                          <a:latin typeface="Times New Roman"/>
                          <a:ea typeface="Times New Roman"/>
                          <a:cs typeface="Times New Roman"/>
                        </a:rPr>
                        <a:t>     22%</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32%</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10%</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24%</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3144">
                <a:tc>
                  <a:txBody>
                    <a:bodyPr/>
                    <a:lstStyle/>
                    <a:p>
                      <a:pPr algn="ctr">
                        <a:lnSpc>
                          <a:spcPct val="107000"/>
                        </a:lnSpc>
                        <a:spcAft>
                          <a:spcPts val="800"/>
                        </a:spcAft>
                      </a:pPr>
                      <a:r>
                        <a:rPr lang="en-US" sz="1200">
                          <a:solidFill>
                            <a:srgbClr val="000000"/>
                          </a:solidFill>
                          <a:latin typeface="Times New Roman"/>
                          <a:ea typeface="Times New Roman"/>
                          <a:cs typeface="Times New Roman"/>
                        </a:rPr>
                        <a:t>Price realization</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0%</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08%</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64%</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16%</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12%</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798">
                <a:tc>
                  <a:txBody>
                    <a:bodyPr/>
                    <a:lstStyle/>
                    <a:p>
                      <a:pPr algn="ctr">
                        <a:lnSpc>
                          <a:spcPct val="107000"/>
                        </a:lnSpc>
                        <a:spcAft>
                          <a:spcPts val="800"/>
                        </a:spcAft>
                      </a:pPr>
                      <a:r>
                        <a:rPr lang="en-US" sz="1200">
                          <a:solidFill>
                            <a:srgbClr val="000000"/>
                          </a:solidFill>
                          <a:latin typeface="Times New Roman"/>
                          <a:ea typeface="Times New Roman"/>
                          <a:cs typeface="Times New Roman"/>
                        </a:rPr>
                        <a:t>Crop duration</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04%</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04%</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10%</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a:solidFill>
                            <a:srgbClr val="000000"/>
                          </a:solidFill>
                          <a:latin typeface="Times New Roman"/>
                          <a:ea typeface="Times New Roman"/>
                          <a:cs typeface="Times New Roman"/>
                        </a:rPr>
                        <a:t>54%</a:t>
                      </a:r>
                      <a:endParaRPr lang="en-US" sz="120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200" dirty="0">
                          <a:solidFill>
                            <a:srgbClr val="000000"/>
                          </a:solidFill>
                          <a:latin typeface="Times New Roman"/>
                          <a:ea typeface="Times New Roman"/>
                          <a:cs typeface="Times New Roman"/>
                        </a:rPr>
                        <a:t>28%</a:t>
                      </a:r>
                      <a:endParaRPr lang="en-US" sz="1200" dirty="0">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nvGraphicFramePr>
        <p:xfrm>
          <a:off x="0" y="1981200"/>
          <a:ext cx="2667000" cy="4457084"/>
        </p:xfrm>
        <a:graphic>
          <a:graphicData uri="http://schemas.openxmlformats.org/drawingml/2006/table">
            <a:tbl>
              <a:tblPr/>
              <a:tblGrid>
                <a:gridCol w="2667000"/>
              </a:tblGrid>
              <a:tr h="695480">
                <a:tc>
                  <a:txBody>
                    <a:bodyPr/>
                    <a:lstStyle/>
                    <a:p>
                      <a:pPr algn="ctr">
                        <a:lnSpc>
                          <a:spcPct val="107000"/>
                        </a:lnSpc>
                        <a:spcAft>
                          <a:spcPts val="800"/>
                        </a:spcAft>
                      </a:pPr>
                      <a:r>
                        <a:rPr lang="en-US" sz="1600" b="1" dirty="0">
                          <a:solidFill>
                            <a:schemeClr val="tx1"/>
                          </a:solidFill>
                          <a:latin typeface="Times New Roman"/>
                          <a:ea typeface="Times New Roman"/>
                          <a:cs typeface="Times New Roman"/>
                        </a:rPr>
                        <a:t>Cost of cultivation has reduced</a:t>
                      </a:r>
                      <a:endParaRPr lang="en-US" sz="1600" b="1" dirty="0">
                        <a:solidFill>
                          <a:schemeClr val="tx1"/>
                        </a:solidFill>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695480">
                <a:tc>
                  <a:txBody>
                    <a:bodyPr/>
                    <a:lstStyle/>
                    <a:p>
                      <a:pPr algn="ctr">
                        <a:lnSpc>
                          <a:spcPct val="107000"/>
                        </a:lnSpc>
                        <a:spcAft>
                          <a:spcPts val="800"/>
                        </a:spcAft>
                      </a:pPr>
                      <a:r>
                        <a:rPr lang="en-US" sz="1600" b="1">
                          <a:solidFill>
                            <a:schemeClr val="tx1"/>
                          </a:solidFill>
                          <a:latin typeface="Times New Roman"/>
                          <a:ea typeface="Times New Roman"/>
                          <a:cs typeface="Times New Roman"/>
                        </a:rPr>
                        <a:t>Labor requirement has increased</a:t>
                      </a:r>
                      <a:endParaRPr lang="en-US" sz="1600" b="1">
                        <a:solidFill>
                          <a:schemeClr val="tx1"/>
                        </a:solidFill>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695480">
                <a:tc>
                  <a:txBody>
                    <a:bodyPr/>
                    <a:lstStyle/>
                    <a:p>
                      <a:pPr algn="ctr">
                        <a:lnSpc>
                          <a:spcPct val="107000"/>
                        </a:lnSpc>
                        <a:spcAft>
                          <a:spcPts val="800"/>
                        </a:spcAft>
                      </a:pPr>
                      <a:r>
                        <a:rPr lang="en-US" sz="1600" b="1">
                          <a:solidFill>
                            <a:schemeClr val="tx1"/>
                          </a:solidFill>
                          <a:latin typeface="Times New Roman"/>
                          <a:ea typeface="Times New Roman"/>
                          <a:cs typeface="Times New Roman"/>
                        </a:rPr>
                        <a:t>Drudgery has increased</a:t>
                      </a:r>
                      <a:endParaRPr lang="en-US" sz="1600" b="1">
                        <a:solidFill>
                          <a:schemeClr val="tx1"/>
                        </a:solidFill>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580560">
                <a:tc>
                  <a:txBody>
                    <a:bodyPr/>
                    <a:lstStyle/>
                    <a:p>
                      <a:pPr algn="ctr">
                        <a:lnSpc>
                          <a:spcPct val="107000"/>
                        </a:lnSpc>
                        <a:spcAft>
                          <a:spcPts val="800"/>
                        </a:spcAft>
                      </a:pPr>
                      <a:r>
                        <a:rPr lang="en-US" sz="1600" b="1">
                          <a:solidFill>
                            <a:schemeClr val="tx1"/>
                          </a:solidFill>
                          <a:latin typeface="Times New Roman"/>
                          <a:ea typeface="Times New Roman"/>
                          <a:cs typeface="Times New Roman"/>
                        </a:rPr>
                        <a:t>Yield has decreased</a:t>
                      </a:r>
                      <a:endParaRPr lang="en-US" sz="1600" b="1">
                        <a:solidFill>
                          <a:schemeClr val="tx1"/>
                        </a:solidFill>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364868">
                <a:tc>
                  <a:txBody>
                    <a:bodyPr/>
                    <a:lstStyle/>
                    <a:p>
                      <a:pPr algn="ctr">
                        <a:lnSpc>
                          <a:spcPct val="107000"/>
                        </a:lnSpc>
                        <a:spcAft>
                          <a:spcPts val="800"/>
                        </a:spcAft>
                      </a:pPr>
                      <a:r>
                        <a:rPr lang="en-US" sz="1600" b="1" dirty="0">
                          <a:solidFill>
                            <a:schemeClr val="tx1"/>
                          </a:solidFill>
                          <a:latin typeface="Times New Roman"/>
                          <a:ea typeface="Times New Roman"/>
                          <a:cs typeface="Times New Roman"/>
                        </a:rPr>
                        <a:t>Mixed</a:t>
                      </a:r>
                      <a:endParaRPr lang="en-US" sz="1600" b="1" dirty="0">
                        <a:solidFill>
                          <a:schemeClr val="tx1"/>
                        </a:solidFill>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364868">
                <a:tc>
                  <a:txBody>
                    <a:bodyPr/>
                    <a:lstStyle/>
                    <a:p>
                      <a:pPr algn="ctr">
                        <a:lnSpc>
                          <a:spcPct val="107000"/>
                        </a:lnSpc>
                        <a:spcAft>
                          <a:spcPts val="800"/>
                        </a:spcAft>
                      </a:pPr>
                      <a:r>
                        <a:rPr lang="en-US" sz="1600" b="1">
                          <a:solidFill>
                            <a:schemeClr val="tx1"/>
                          </a:solidFill>
                          <a:latin typeface="Times New Roman"/>
                          <a:ea typeface="Times New Roman"/>
                          <a:cs typeface="Times New Roman"/>
                        </a:rPr>
                        <a:t>No change</a:t>
                      </a:r>
                      <a:endParaRPr lang="en-US" sz="1600" b="1">
                        <a:solidFill>
                          <a:schemeClr val="tx1"/>
                        </a:solidFill>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364868">
                <a:tc>
                  <a:txBody>
                    <a:bodyPr/>
                    <a:lstStyle/>
                    <a:p>
                      <a:pPr algn="ctr">
                        <a:lnSpc>
                          <a:spcPct val="107000"/>
                        </a:lnSpc>
                        <a:spcAft>
                          <a:spcPts val="800"/>
                        </a:spcAft>
                      </a:pPr>
                      <a:r>
                        <a:rPr lang="en-US" sz="1600" b="1">
                          <a:solidFill>
                            <a:schemeClr val="tx1"/>
                          </a:solidFill>
                          <a:latin typeface="Times New Roman"/>
                          <a:ea typeface="Times New Roman"/>
                          <a:cs typeface="Times New Roman"/>
                        </a:rPr>
                        <a:t>No change</a:t>
                      </a:r>
                      <a:endParaRPr lang="en-US" sz="1600" b="1">
                        <a:solidFill>
                          <a:schemeClr val="tx1"/>
                        </a:solidFill>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695480">
                <a:tc>
                  <a:txBody>
                    <a:bodyPr/>
                    <a:lstStyle/>
                    <a:p>
                      <a:pPr algn="ctr">
                        <a:lnSpc>
                          <a:spcPct val="107000"/>
                        </a:lnSpc>
                        <a:spcAft>
                          <a:spcPts val="800"/>
                        </a:spcAft>
                      </a:pPr>
                      <a:r>
                        <a:rPr lang="en-US" sz="1600" b="1" dirty="0">
                          <a:solidFill>
                            <a:schemeClr val="tx1"/>
                          </a:solidFill>
                          <a:latin typeface="Times New Roman"/>
                          <a:ea typeface="Times New Roman"/>
                          <a:cs typeface="Times New Roman"/>
                        </a:rPr>
                        <a:t>Crop duration has increased</a:t>
                      </a:r>
                      <a:endParaRPr lang="en-US" sz="1600" b="1" dirty="0">
                        <a:solidFill>
                          <a:schemeClr val="tx1"/>
                        </a:solidFill>
                        <a:latin typeface="Calibri"/>
                        <a:ea typeface="Times New Roman"/>
                        <a:cs typeface="Times New Roman"/>
                      </a:endParaRPr>
                    </a:p>
                  </a:txBody>
                  <a:tcPr marL="65412" marR="654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2667000" cy="1066800"/>
          </a:xfrm>
          <a:solidFill>
            <a:srgbClr val="92D050"/>
          </a:solidFill>
        </p:spPr>
        <p:txBody>
          <a:bodyPr/>
          <a:lstStyle/>
          <a:p>
            <a:r>
              <a:rPr lang="en-US" dirty="0" smtClean="0"/>
              <a:t>Findings</a:t>
            </a:r>
            <a:endParaRPr lang="en-US" dirty="0"/>
          </a:p>
        </p:txBody>
      </p:sp>
      <p:sp>
        <p:nvSpPr>
          <p:cNvPr id="23553" name="Rectangle 1"/>
          <p:cNvSpPr>
            <a:spLocks noChangeArrowheads="1"/>
          </p:cNvSpPr>
          <p:nvPr/>
        </p:nvSpPr>
        <p:spPr bwMode="auto">
          <a:xfrm>
            <a:off x="2667000" y="0"/>
            <a:ext cx="6477000" cy="1077218"/>
          </a:xfrm>
          <a:prstGeom prst="rect">
            <a:avLst/>
          </a:prstGeom>
          <a:solidFill>
            <a:schemeClr val="bg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sz="3200" dirty="0" smtClean="0"/>
              <a:t>Perceived Challenges in adopting/continuing Organic farming</a:t>
            </a:r>
          </a:p>
        </p:txBody>
      </p:sp>
      <p:graphicFrame>
        <p:nvGraphicFramePr>
          <p:cNvPr id="7" name="Chart 6"/>
          <p:cNvGraphicFramePr/>
          <p:nvPr/>
        </p:nvGraphicFramePr>
        <p:xfrm>
          <a:off x="2667000" y="1066800"/>
          <a:ext cx="6477000" cy="579120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1"/>
          <p:cNvSpPr txBox="1">
            <a:spLocks/>
          </p:cNvSpPr>
          <p:nvPr/>
        </p:nvSpPr>
        <p:spPr>
          <a:xfrm>
            <a:off x="0" y="1905000"/>
            <a:ext cx="2667000" cy="4191000"/>
          </a:xfrm>
          <a:prstGeom prst="rect">
            <a:avLst/>
          </a:prstGeom>
          <a:solidFill>
            <a:srgbClr val="FFC000"/>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400" b="1" dirty="0" smtClean="0">
                <a:latin typeface="+mj-lt"/>
                <a:ea typeface="+mj-ea"/>
                <a:cs typeface="+mj-cs"/>
              </a:rPr>
              <a:t>Major Challenges</a:t>
            </a:r>
          </a:p>
          <a:p>
            <a:pPr marL="0" marR="0" lvl="0" indent="0" algn="ctr" defTabSz="914400" rtl="0" eaLnBrk="1" fontAlgn="auto" latinLnBrk="0" hangingPunct="1">
              <a:lnSpc>
                <a:spcPct val="100000"/>
              </a:lnSpc>
              <a:spcBef>
                <a:spcPct val="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No change in price</a:t>
            </a:r>
            <a:r>
              <a:rPr kumimoji="0" lang="en-US" sz="2400" b="0" i="0" u="none" strike="noStrike" kern="1200" cap="none" spc="0" normalizeH="0" noProof="0" dirty="0" smtClean="0">
                <a:ln>
                  <a:noFill/>
                </a:ln>
                <a:solidFill>
                  <a:schemeClr val="tx1"/>
                </a:solidFill>
                <a:effectLst/>
                <a:uLnTx/>
                <a:uFillTx/>
                <a:latin typeface="+mj-lt"/>
                <a:ea typeface="+mj-ea"/>
                <a:cs typeface="+mj-cs"/>
              </a:rPr>
              <a:t> realization</a:t>
            </a:r>
          </a:p>
          <a:p>
            <a:pPr marL="0" marR="0" lvl="0" indent="0" algn="ctr" defTabSz="914400" rtl="0" eaLnBrk="1" fontAlgn="auto" latinLnBrk="0" hangingPunct="1">
              <a:lnSpc>
                <a:spcPct val="100000"/>
              </a:lnSpc>
              <a:spcBef>
                <a:spcPct val="0"/>
              </a:spcBef>
              <a:spcAft>
                <a:spcPts val="0"/>
              </a:spcAft>
              <a:buClrTx/>
              <a:buSzTx/>
              <a:buFont typeface="Arial" pitchFamily="34" charset="0"/>
              <a:buChar char="•"/>
              <a:tabLst/>
              <a:defRPr/>
            </a:pPr>
            <a:r>
              <a:rPr lang="en-US" sz="2400" baseline="0" dirty="0" smtClean="0">
                <a:latin typeface="+mj-lt"/>
                <a:ea typeface="+mj-ea"/>
                <a:cs typeface="+mj-cs"/>
              </a:rPr>
              <a:t>Low</a:t>
            </a:r>
            <a:r>
              <a:rPr lang="en-US" sz="2400" dirty="0" smtClean="0">
                <a:latin typeface="+mj-lt"/>
                <a:ea typeface="+mj-ea"/>
                <a:cs typeface="+mj-cs"/>
              </a:rPr>
              <a:t> Yield</a:t>
            </a:r>
          </a:p>
          <a:p>
            <a:pPr marL="0" marR="0" lvl="0" indent="0" algn="ctr" defTabSz="914400" rtl="0" eaLnBrk="1" fontAlgn="auto" latinLnBrk="0" hangingPunct="1">
              <a:lnSpc>
                <a:spcPct val="100000"/>
              </a:lnSpc>
              <a:spcBef>
                <a:spcPct val="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No</a:t>
            </a:r>
            <a:r>
              <a:rPr kumimoji="0" lang="en-US" sz="2400" b="0" i="0" u="none" strike="noStrike" kern="1200" cap="none" spc="0" normalizeH="0" noProof="0" dirty="0" smtClean="0">
                <a:ln>
                  <a:noFill/>
                </a:ln>
                <a:solidFill>
                  <a:schemeClr val="tx1"/>
                </a:solidFill>
                <a:effectLst/>
                <a:uLnTx/>
                <a:uFillTx/>
                <a:latin typeface="+mj-lt"/>
                <a:ea typeface="+mj-ea"/>
                <a:cs typeface="+mj-cs"/>
              </a:rPr>
              <a:t> change in Net Income</a:t>
            </a:r>
          </a:p>
          <a:p>
            <a:pPr marL="0" marR="0" lvl="0" indent="0" algn="ctr" defTabSz="914400" rtl="0" eaLnBrk="1" fontAlgn="auto" latinLnBrk="0" hangingPunct="1">
              <a:lnSpc>
                <a:spcPct val="100000"/>
              </a:lnSpc>
              <a:spcBef>
                <a:spcPct val="0"/>
              </a:spcBef>
              <a:spcAft>
                <a:spcPts val="0"/>
              </a:spcAft>
              <a:buClrTx/>
              <a:buSzTx/>
              <a:buFont typeface="Arial" pitchFamily="34" charset="0"/>
              <a:buChar char="•"/>
              <a:tabLst/>
              <a:defRPr/>
            </a:pPr>
            <a:r>
              <a:rPr lang="en-US" sz="2400" baseline="0" dirty="0" smtClean="0">
                <a:latin typeface="+mj-lt"/>
                <a:ea typeface="+mj-ea"/>
                <a:cs typeface="+mj-cs"/>
              </a:rPr>
              <a:t>Organic</a:t>
            </a:r>
            <a:r>
              <a:rPr lang="en-US" sz="2400" dirty="0" smtClean="0">
                <a:latin typeface="+mj-lt"/>
                <a:ea typeface="+mj-ea"/>
                <a:cs typeface="+mj-cs"/>
              </a:rPr>
              <a:t> Inputs Accessibility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0"/>
            <a:ext cx="8229600" cy="3581400"/>
          </a:xfrm>
        </p:spPr>
        <p:txBody>
          <a:bodyPr>
            <a:normAutofit/>
          </a:bodyPr>
          <a:lstStyle/>
          <a:p>
            <a:pPr lvl="0" algn="just">
              <a:buNone/>
            </a:pPr>
            <a:endParaRPr lang="en-US" sz="2800" dirty="0" smtClean="0"/>
          </a:p>
          <a:p>
            <a:pPr lvl="0"/>
            <a:r>
              <a:rPr lang="en-US" sz="2000" dirty="0" smtClean="0"/>
              <a:t>Promotion of packaged organic inputs and establishment of dealer-distributor network. This will reduce the labor requirement and drudgery and farmers can avail organic inputs from nearby shops</a:t>
            </a:r>
          </a:p>
          <a:p>
            <a:pPr lvl="0">
              <a:buNone/>
            </a:pPr>
            <a:r>
              <a:rPr lang="en-US" sz="2000" dirty="0" smtClean="0"/>
              <a:t> </a:t>
            </a:r>
          </a:p>
          <a:p>
            <a:pPr lvl="0"/>
            <a:r>
              <a:rPr lang="en-US" sz="2000" dirty="0" smtClean="0"/>
              <a:t>Organic farming intervention should start from Non-Pesticide Management (NPM) only and later on chemical fertilizers should be replaced from organic fertilizers, so that considerable reduction in yield doesn’t happen. Proper awareness should be created for the same</a:t>
            </a:r>
          </a:p>
          <a:p>
            <a:pPr>
              <a:buNone/>
            </a:pPr>
            <a:endParaRPr lang="en-US" dirty="0"/>
          </a:p>
        </p:txBody>
      </p:sp>
      <p:sp>
        <p:nvSpPr>
          <p:cNvPr id="4" name="Title 3"/>
          <p:cNvSpPr>
            <a:spLocks noGrp="1"/>
          </p:cNvSpPr>
          <p:nvPr>
            <p:ph type="title"/>
          </p:nvPr>
        </p:nvSpPr>
        <p:spPr/>
        <p:txBody>
          <a:bodyPr/>
          <a:lstStyle/>
          <a:p>
            <a:r>
              <a:rPr lang="en-US" dirty="0" smtClean="0"/>
              <a:t>Recommendations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71800"/>
            <a:ext cx="3733800" cy="1295400"/>
          </a:xfrm>
        </p:spPr>
        <p:txBody>
          <a:bodyPr>
            <a:normAutofit/>
          </a:bodyPr>
          <a:lstStyle/>
          <a:p>
            <a:r>
              <a:rPr lang="en-US" sz="3100" b="1" dirty="0" smtClean="0"/>
              <a:t>SARVA SEVA SAMITY SANSTHA (4-S)</a:t>
            </a:r>
            <a:endParaRPr lang="en-US" sz="2700" dirty="0"/>
          </a:p>
        </p:txBody>
      </p:sp>
      <p:pic>
        <p:nvPicPr>
          <p:cNvPr id="4" name="Picture 3" descr="D:\SSSS\Logo\Final Logo - Low Resolution.jpg"/>
          <p:cNvPicPr/>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1143000" y="533400"/>
            <a:ext cx="2362200" cy="2209800"/>
          </a:xfrm>
          <a:prstGeom prst="rect">
            <a:avLst/>
          </a:prstGeom>
          <a:noFill/>
          <a:ln>
            <a:noFill/>
          </a:ln>
        </p:spPr>
      </p:pic>
      <p:sp>
        <p:nvSpPr>
          <p:cNvPr id="5" name="Title 1"/>
          <p:cNvSpPr txBox="1">
            <a:spLocks/>
          </p:cNvSpPr>
          <p:nvPr/>
        </p:nvSpPr>
        <p:spPr>
          <a:xfrm>
            <a:off x="4572000" y="0"/>
            <a:ext cx="4572000" cy="6858000"/>
          </a:xfrm>
          <a:prstGeom prst="rect">
            <a:avLst/>
          </a:prstGeom>
          <a:solidFill>
            <a:srgbClr val="92D050"/>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THANK YOU</a:t>
            </a:r>
            <a:endParaRPr kumimoji="0" lang="en-US" sz="4400" b="1" i="0" u="none" strike="noStrike" kern="1200" cap="none" spc="0" normalizeH="0" baseline="0" noProof="0" dirty="0">
              <a:ln>
                <a:noFill/>
              </a:ln>
              <a:solidFill>
                <a:schemeClr val="tx1"/>
              </a:solidFill>
              <a:effectLst/>
              <a:uLnTx/>
              <a:uFillTx/>
              <a:latin typeface="+mj-lt"/>
              <a:ea typeface="+mj-ea"/>
              <a:cs typeface="+mj-cs"/>
            </a:endParaRPr>
          </a:p>
        </p:txBody>
      </p:sp>
      <p:sp>
        <p:nvSpPr>
          <p:cNvPr id="6" name="Title 1"/>
          <p:cNvSpPr txBox="1">
            <a:spLocks/>
          </p:cNvSpPr>
          <p:nvPr/>
        </p:nvSpPr>
        <p:spPr>
          <a:xfrm>
            <a:off x="228600" y="4191000"/>
            <a:ext cx="4191000" cy="2057400"/>
          </a:xfrm>
          <a:prstGeom prst="rect">
            <a:avLst/>
          </a:prstGeom>
        </p:spPr>
        <p:txBody>
          <a:bodyPr vert="horz" lIns="91440" tIns="45720" rIns="91440" bIns="45720" rtlCol="0" anchor="ctr">
            <a:normAutofit fontScale="45000" lnSpcReduction="2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Study Team:-</a:t>
            </a:r>
          </a:p>
          <a:p>
            <a:pPr marL="742950" marR="0" lvl="0" indent="-742950" defTabSz="914400" rtl="0" eaLnBrk="1" fontAlgn="auto" latinLnBrk="0" hangingPunct="1">
              <a:lnSpc>
                <a:spcPct val="100000"/>
              </a:lnSpc>
              <a:spcBef>
                <a:spcPct val="0"/>
              </a:spcBef>
              <a:spcAft>
                <a:spcPts val="0"/>
              </a:spcAft>
              <a:buClrTx/>
              <a:buSzTx/>
              <a:buFontTx/>
              <a:buAutoNum type="arabicPeriod"/>
              <a:tabLst/>
              <a:defRPr/>
            </a:pPr>
            <a:r>
              <a:rPr lang="en-US" sz="4400" dirty="0" err="1" smtClean="0">
                <a:latin typeface="+mj-lt"/>
                <a:ea typeface="+mj-ea"/>
                <a:cs typeface="+mj-cs"/>
              </a:rPr>
              <a:t>Mihir</a:t>
            </a:r>
            <a:r>
              <a:rPr lang="en-US" sz="4400" dirty="0" smtClean="0">
                <a:latin typeface="+mj-lt"/>
                <a:ea typeface="+mj-ea"/>
                <a:cs typeface="+mj-cs"/>
              </a:rPr>
              <a:t> </a:t>
            </a:r>
            <a:r>
              <a:rPr lang="en-US" sz="4400" dirty="0" err="1" smtClean="0">
                <a:latin typeface="+mj-lt"/>
                <a:ea typeface="+mj-ea"/>
                <a:cs typeface="+mj-cs"/>
              </a:rPr>
              <a:t>Sahana</a:t>
            </a:r>
            <a:endParaRPr lang="en-US" sz="4400" dirty="0" smtClean="0">
              <a:latin typeface="+mj-lt"/>
              <a:ea typeface="+mj-ea"/>
              <a:cs typeface="+mj-cs"/>
            </a:endParaRPr>
          </a:p>
          <a:p>
            <a:pPr marL="742950" marR="0" lvl="0" indent="-742950" defTabSz="914400" rtl="0" eaLnBrk="1" fontAlgn="auto" latinLnBrk="0" hangingPunct="1">
              <a:lnSpc>
                <a:spcPct val="100000"/>
              </a:lnSpc>
              <a:spcBef>
                <a:spcPct val="0"/>
              </a:spcBef>
              <a:spcAft>
                <a:spcPts val="0"/>
              </a:spcAft>
              <a:buClrTx/>
              <a:buSzTx/>
              <a:buFontTx/>
              <a:buAutoNum type="arabicPeriod"/>
              <a:tabLst/>
              <a:defRPr/>
            </a:pPr>
            <a:r>
              <a:rPr kumimoji="0" lang="en-US" sz="4400" i="0" u="none" strike="noStrike" kern="1200" cap="none" spc="0" normalizeH="0" baseline="0" noProof="0" dirty="0" smtClean="0">
                <a:ln>
                  <a:noFill/>
                </a:ln>
                <a:solidFill>
                  <a:schemeClr val="tx1"/>
                </a:solidFill>
                <a:effectLst/>
                <a:uLnTx/>
                <a:uFillTx/>
                <a:latin typeface="+mj-lt"/>
                <a:ea typeface="+mj-ea"/>
                <a:cs typeface="+mj-cs"/>
              </a:rPr>
              <a:t>Dr. </a:t>
            </a:r>
            <a:r>
              <a:rPr kumimoji="0" lang="en-US" sz="4400" i="0" u="none" strike="noStrike" kern="1200" cap="none" spc="0" normalizeH="0" baseline="0" noProof="0" dirty="0" err="1" smtClean="0">
                <a:ln>
                  <a:noFill/>
                </a:ln>
                <a:solidFill>
                  <a:schemeClr val="tx1"/>
                </a:solidFill>
                <a:effectLst/>
                <a:uLnTx/>
                <a:uFillTx/>
                <a:latin typeface="+mj-lt"/>
                <a:ea typeface="+mj-ea"/>
                <a:cs typeface="+mj-cs"/>
              </a:rPr>
              <a:t>Mahua</a:t>
            </a:r>
            <a:r>
              <a:rPr kumimoji="0" lang="en-US" sz="4400" i="0" u="none" strike="noStrike" kern="1200" cap="none" spc="0" normalizeH="0" baseline="0" noProof="0" dirty="0" smtClean="0">
                <a:ln>
                  <a:noFill/>
                </a:ln>
                <a:solidFill>
                  <a:schemeClr val="tx1"/>
                </a:solidFill>
                <a:effectLst/>
                <a:uLnTx/>
                <a:uFillTx/>
                <a:latin typeface="+mj-lt"/>
                <a:ea typeface="+mj-ea"/>
                <a:cs typeface="+mj-cs"/>
              </a:rPr>
              <a:t> </a:t>
            </a:r>
            <a:r>
              <a:rPr kumimoji="0" lang="en-US" sz="4400" i="0" u="none" strike="noStrike" kern="1200" cap="none" spc="0" normalizeH="0" baseline="0" noProof="0" dirty="0" err="1" smtClean="0">
                <a:ln>
                  <a:noFill/>
                </a:ln>
                <a:solidFill>
                  <a:schemeClr val="tx1"/>
                </a:solidFill>
                <a:effectLst/>
                <a:uLnTx/>
                <a:uFillTx/>
                <a:latin typeface="+mj-lt"/>
                <a:ea typeface="+mj-ea"/>
                <a:cs typeface="+mj-cs"/>
              </a:rPr>
              <a:t>Ghosh</a:t>
            </a:r>
            <a:r>
              <a:rPr kumimoji="0" lang="en-US" sz="4400" i="0" u="none" strike="noStrike" kern="1200" cap="none" spc="0" normalizeH="0" baseline="0" noProof="0" dirty="0" smtClean="0">
                <a:ln>
                  <a:noFill/>
                </a:ln>
                <a:solidFill>
                  <a:schemeClr val="tx1"/>
                </a:solidFill>
                <a:effectLst/>
                <a:uLnTx/>
                <a:uFillTx/>
                <a:latin typeface="+mj-lt"/>
                <a:ea typeface="+mj-ea"/>
                <a:cs typeface="+mj-cs"/>
              </a:rPr>
              <a:t> </a:t>
            </a:r>
            <a:r>
              <a:rPr kumimoji="0" lang="en-US" sz="4400" i="0" u="none" strike="noStrike" kern="1200" cap="none" spc="0" normalizeH="0" baseline="0" noProof="0" dirty="0" err="1" smtClean="0">
                <a:ln>
                  <a:noFill/>
                </a:ln>
                <a:solidFill>
                  <a:schemeClr val="tx1"/>
                </a:solidFill>
                <a:effectLst/>
                <a:uLnTx/>
                <a:uFillTx/>
                <a:latin typeface="+mj-lt"/>
                <a:ea typeface="+mj-ea"/>
                <a:cs typeface="+mj-cs"/>
              </a:rPr>
              <a:t>Sengupta</a:t>
            </a:r>
            <a:endParaRPr kumimoji="0" lang="en-US" sz="4400" i="0" u="none" strike="noStrike" kern="1200" cap="none" spc="0" normalizeH="0" baseline="0" noProof="0" dirty="0" smtClean="0">
              <a:ln>
                <a:noFill/>
              </a:ln>
              <a:solidFill>
                <a:schemeClr val="tx1"/>
              </a:solidFill>
              <a:effectLst/>
              <a:uLnTx/>
              <a:uFillTx/>
              <a:latin typeface="+mj-lt"/>
              <a:ea typeface="+mj-ea"/>
              <a:cs typeface="+mj-cs"/>
            </a:endParaRPr>
          </a:p>
          <a:p>
            <a:pPr marL="742950" marR="0" lvl="0" indent="-742950" defTabSz="914400" rtl="0" eaLnBrk="1" fontAlgn="auto" latinLnBrk="0" hangingPunct="1">
              <a:lnSpc>
                <a:spcPct val="100000"/>
              </a:lnSpc>
              <a:spcBef>
                <a:spcPct val="0"/>
              </a:spcBef>
              <a:spcAft>
                <a:spcPts val="0"/>
              </a:spcAft>
              <a:buClrTx/>
              <a:buSzTx/>
              <a:buFontTx/>
              <a:buAutoNum type="arabicPeriod"/>
              <a:tabLst/>
              <a:defRPr/>
            </a:pPr>
            <a:r>
              <a:rPr lang="en-US" sz="4400" dirty="0" smtClean="0">
                <a:latin typeface="+mj-lt"/>
                <a:ea typeface="+mj-ea"/>
                <a:cs typeface="+mj-cs"/>
              </a:rPr>
              <a:t>Kumar </a:t>
            </a:r>
            <a:r>
              <a:rPr lang="en-US" sz="4400" dirty="0" err="1" smtClean="0">
                <a:latin typeface="+mj-lt"/>
                <a:ea typeface="+mj-ea"/>
                <a:cs typeface="+mj-cs"/>
              </a:rPr>
              <a:t>Gaurav</a:t>
            </a:r>
            <a:endParaRPr lang="en-US" sz="4400" dirty="0" smtClean="0">
              <a:latin typeface="+mj-lt"/>
              <a:ea typeface="+mj-ea"/>
              <a:cs typeface="+mj-cs"/>
            </a:endParaRPr>
          </a:p>
          <a:p>
            <a:pPr marL="742950" marR="0" lvl="0" indent="-742950" defTabSz="914400" rtl="0" eaLnBrk="1" fontAlgn="auto" latinLnBrk="0" hangingPunct="1">
              <a:lnSpc>
                <a:spcPct val="100000"/>
              </a:lnSpc>
              <a:spcBef>
                <a:spcPct val="0"/>
              </a:spcBef>
              <a:spcAft>
                <a:spcPts val="0"/>
              </a:spcAft>
              <a:buClrTx/>
              <a:buSzTx/>
              <a:buFontTx/>
              <a:buAutoNum type="arabicPeriod"/>
              <a:tabLst/>
              <a:defRPr/>
            </a:pPr>
            <a:r>
              <a:rPr kumimoji="0" lang="en-US" sz="4400" i="0" u="none" strike="noStrike" kern="1200" cap="none" spc="0" normalizeH="0" baseline="0" noProof="0" dirty="0" err="1" smtClean="0">
                <a:ln>
                  <a:noFill/>
                </a:ln>
                <a:solidFill>
                  <a:schemeClr val="tx1"/>
                </a:solidFill>
                <a:effectLst/>
                <a:uLnTx/>
                <a:uFillTx/>
                <a:latin typeface="+mj-lt"/>
                <a:ea typeface="+mj-ea"/>
                <a:cs typeface="+mj-cs"/>
              </a:rPr>
              <a:t>Amit</a:t>
            </a:r>
            <a:r>
              <a:rPr kumimoji="0" lang="en-US" sz="4400" i="0" u="none" strike="noStrike" kern="1200" cap="none" spc="0" normalizeH="0" noProof="0" dirty="0" smtClean="0">
                <a:ln>
                  <a:noFill/>
                </a:ln>
                <a:solidFill>
                  <a:schemeClr val="tx1"/>
                </a:solidFill>
                <a:effectLst/>
                <a:uLnTx/>
                <a:uFillTx/>
                <a:latin typeface="+mj-lt"/>
                <a:ea typeface="+mj-ea"/>
                <a:cs typeface="+mj-cs"/>
              </a:rPr>
              <a:t> </a:t>
            </a:r>
            <a:r>
              <a:rPr kumimoji="0" lang="en-US" sz="4400" i="0" u="none" strike="noStrike" kern="1200" cap="none" spc="0" normalizeH="0" noProof="0" dirty="0" err="1" smtClean="0">
                <a:ln>
                  <a:noFill/>
                </a:ln>
                <a:solidFill>
                  <a:schemeClr val="tx1"/>
                </a:solidFill>
                <a:effectLst/>
                <a:uLnTx/>
                <a:uFillTx/>
                <a:latin typeface="+mj-lt"/>
                <a:ea typeface="+mj-ea"/>
                <a:cs typeface="+mj-cs"/>
              </a:rPr>
              <a:t>Gaurav</a:t>
            </a:r>
            <a:endParaRPr kumimoji="0" lang="en-US" sz="4400" i="0" u="none" strike="noStrike" kern="1200" cap="none" spc="0" normalizeH="0" noProof="0" dirty="0" smtClean="0">
              <a:ln>
                <a:noFill/>
              </a:ln>
              <a:solidFill>
                <a:schemeClr val="tx1"/>
              </a:solidFill>
              <a:effectLst/>
              <a:uLnTx/>
              <a:uFillTx/>
              <a:latin typeface="+mj-lt"/>
              <a:ea typeface="+mj-ea"/>
              <a:cs typeface="+mj-cs"/>
            </a:endParaRPr>
          </a:p>
          <a:p>
            <a:pPr marL="742950" marR="0" lvl="0" indent="-742950" defTabSz="914400" rtl="0" eaLnBrk="1" fontAlgn="auto" latinLnBrk="0" hangingPunct="1">
              <a:lnSpc>
                <a:spcPct val="100000"/>
              </a:lnSpc>
              <a:spcBef>
                <a:spcPct val="0"/>
              </a:spcBef>
              <a:spcAft>
                <a:spcPts val="0"/>
              </a:spcAft>
              <a:buClrTx/>
              <a:buSzTx/>
              <a:buFontTx/>
              <a:buAutoNum type="arabicPeriod"/>
              <a:tabLst/>
              <a:defRPr/>
            </a:pPr>
            <a:r>
              <a:rPr lang="en-US" sz="4400" baseline="0" dirty="0" err="1" smtClean="0">
                <a:latin typeface="+mj-lt"/>
                <a:ea typeface="+mj-ea"/>
                <a:cs typeface="+mj-cs"/>
              </a:rPr>
              <a:t>Dilip</a:t>
            </a:r>
            <a:r>
              <a:rPr lang="en-US" sz="4400" dirty="0" smtClean="0">
                <a:latin typeface="+mj-lt"/>
                <a:ea typeface="+mj-ea"/>
                <a:cs typeface="+mj-cs"/>
              </a:rPr>
              <a:t> </a:t>
            </a:r>
            <a:r>
              <a:rPr lang="en-US" sz="4400" dirty="0" err="1" smtClean="0">
                <a:latin typeface="+mj-lt"/>
                <a:ea typeface="+mj-ea"/>
                <a:cs typeface="+mj-cs"/>
              </a:rPr>
              <a:t>Mishra</a:t>
            </a:r>
            <a:endParaRPr lang="en-US" sz="4400" dirty="0" smtClean="0">
              <a:latin typeface="+mj-lt"/>
              <a:ea typeface="+mj-ea"/>
              <a:cs typeface="+mj-cs"/>
            </a:endParaRPr>
          </a:p>
          <a:p>
            <a:pPr marL="742950" marR="0" lvl="0" indent="-742950" defTabSz="914400" rtl="0" eaLnBrk="1" fontAlgn="auto" latinLnBrk="0" hangingPunct="1">
              <a:lnSpc>
                <a:spcPct val="100000"/>
              </a:lnSpc>
              <a:spcBef>
                <a:spcPct val="0"/>
              </a:spcBef>
              <a:spcAft>
                <a:spcPts val="0"/>
              </a:spcAft>
              <a:buClrTx/>
              <a:buSzTx/>
              <a:buFontTx/>
              <a:buAutoNum type="arabicPeriod"/>
              <a:tabLst/>
              <a:defRPr/>
            </a:pPr>
            <a:r>
              <a:rPr kumimoji="0" lang="en-US" sz="4400" i="0" u="none" strike="noStrike" kern="1200" cap="none" spc="0" normalizeH="0" baseline="0" noProof="0" dirty="0" err="1" smtClean="0">
                <a:ln>
                  <a:noFill/>
                </a:ln>
                <a:solidFill>
                  <a:schemeClr val="tx1"/>
                </a:solidFill>
                <a:effectLst/>
                <a:uLnTx/>
                <a:uFillTx/>
                <a:latin typeface="+mj-lt"/>
                <a:ea typeface="+mj-ea"/>
                <a:cs typeface="+mj-cs"/>
              </a:rPr>
              <a:t>Subodh</a:t>
            </a:r>
            <a:r>
              <a:rPr kumimoji="0" lang="en-US" sz="4400" i="0" u="none" strike="noStrike" kern="1200" cap="none" spc="0" normalizeH="0" noProof="0" dirty="0" smtClean="0">
                <a:ln>
                  <a:noFill/>
                </a:ln>
                <a:solidFill>
                  <a:schemeClr val="tx1"/>
                </a:solidFill>
                <a:effectLst/>
                <a:uLnTx/>
                <a:uFillTx/>
                <a:latin typeface="+mj-lt"/>
                <a:ea typeface="+mj-ea"/>
                <a:cs typeface="+mj-cs"/>
              </a:rPr>
              <a:t> Kumar</a:t>
            </a:r>
            <a:r>
              <a:rPr kumimoji="0" lang="en-US" sz="4400" b="1" i="0" u="none" strike="noStrike" kern="1200" cap="none" spc="0" normalizeH="0" baseline="0" noProof="0" dirty="0" smtClean="0">
                <a:ln>
                  <a:noFill/>
                </a:ln>
                <a:solidFill>
                  <a:schemeClr val="tx1"/>
                </a:solidFill>
                <a:effectLst/>
                <a:uLnTx/>
                <a:uFillTx/>
                <a:latin typeface="+mj-lt"/>
                <a:ea typeface="+mj-ea"/>
                <a:cs typeface="+mj-cs"/>
              </a:rPr>
              <a:t/>
            </a:r>
            <a:br>
              <a:rPr kumimoji="0" lang="en-US" sz="4400" b="1" i="0" u="none" strike="noStrike" kern="1200" cap="none" spc="0" normalizeH="0" baseline="0" noProof="0" dirty="0" smtClean="0">
                <a:ln>
                  <a:noFill/>
                </a:ln>
                <a:solidFill>
                  <a:schemeClr val="tx1"/>
                </a:solidFill>
                <a:effectLst/>
                <a:uLnTx/>
                <a:uFillTx/>
                <a:latin typeface="+mj-lt"/>
                <a:ea typeface="+mj-ea"/>
                <a:cs typeface="+mj-cs"/>
              </a:rPr>
            </a:br>
            <a:endParaRPr kumimoji="0" lang="en-US" sz="27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471</TotalTime>
  <Words>589</Words>
  <Application>Microsoft Office PowerPoint</Application>
  <PresentationFormat>On-screen Show (4:3)</PresentationFormat>
  <Paragraphs>184</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Identifying challenges and potential interventions for scaling up of sustainable agricultural practices:  A Study on Organic Farming  in Bihar  </vt:lpstr>
      <vt:lpstr>Sustainable Agriculture</vt:lpstr>
      <vt:lpstr>About Study</vt:lpstr>
      <vt:lpstr>Findings</vt:lpstr>
      <vt:lpstr>Findings</vt:lpstr>
      <vt:lpstr>Findings</vt:lpstr>
      <vt:lpstr>Recommendations</vt:lpstr>
      <vt:lpstr>SARVA SEVA SAMITY SANSTHA (4-S)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Challenges experienced by bureaucracy in reaching welfare to scattered and disenfranchised groups (S&amp;DG):  A cross-sectional study in Jharkhand specific to Particularly Vulnerable Tribal Groups (PVTGs) </dc:title>
  <dc:creator>user</dc:creator>
  <cp:lastModifiedBy>user</cp:lastModifiedBy>
  <cp:revision>28</cp:revision>
  <dcterms:created xsi:type="dcterms:W3CDTF">2006-08-16T00:00:00Z</dcterms:created>
  <dcterms:modified xsi:type="dcterms:W3CDTF">2019-11-06T16:46:29Z</dcterms:modified>
</cp:coreProperties>
</file>