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notesSlide+xml" PartName="/ppt/notesSlides/notesSlid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image/x-emf" Extension="emf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commentAuthors+xml" PartName="/ppt/commentAuthors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70" r:id="rId9"/>
    <p:sldId id="273" r:id="rId10"/>
    <p:sldId id="291" r:id="rId11"/>
    <p:sldId id="272" r:id="rId12"/>
    <p:sldId id="281" r:id="rId13"/>
    <p:sldId id="282" r:id="rId14"/>
    <p:sldId id="284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byendu" initials="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CA9AF-5018-4FB7-B651-6C341B2B0A65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697BC2-FE55-482B-900B-B87707D45A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56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697BC2-FE55-482B-900B-B87707D45A9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533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2.xml.rels><?xml version="1.0" encoding="UTF-8" standalone="yes" ?><Relationships xmlns="http://schemas.openxmlformats.org/package/2006/relationships"><Relationship Id="rId8" Target="../media/image14.jpeg" Type="http://schemas.openxmlformats.org/officeDocument/2006/relationships/image"/><Relationship Id="rId3" Target="../media/image9.jpeg" Type="http://schemas.openxmlformats.org/officeDocument/2006/relationships/image"/><Relationship Id="rId7" Target="../media/image13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6.xml" Type="http://schemas.openxmlformats.org/officeDocument/2006/relationships/slideLayout"/><Relationship Id="rId6" Target="../media/image12.jpeg" Type="http://schemas.openxmlformats.org/officeDocument/2006/relationships/image"/><Relationship Id="rId5" Target="../media/image11.jpeg" Type="http://schemas.openxmlformats.org/officeDocument/2006/relationships/image"/><Relationship Id="rId10" Target="../media/image16.jpeg" Type="http://schemas.openxmlformats.org/officeDocument/2006/relationships/image"/><Relationship Id="rId4" Target="../media/image10.jpeg" Type="http://schemas.openxmlformats.org/officeDocument/2006/relationships/image"/><Relationship Id="rId9" Target="../media/image15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8" Target="../media/image23.jpeg" Type="http://schemas.openxmlformats.org/officeDocument/2006/relationships/image"/><Relationship Id="rId3" Target="../media/image18.jpeg" Type="http://schemas.openxmlformats.org/officeDocument/2006/relationships/image"/><Relationship Id="rId7" Target="../media/image22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21.png" Type="http://schemas.openxmlformats.org/officeDocument/2006/relationships/image"/><Relationship Id="rId5" Target="../media/image20.jpeg" Type="http://schemas.openxmlformats.org/officeDocument/2006/relationships/image"/><Relationship Id="rId10" Target="../media/image25.jpeg" Type="http://schemas.openxmlformats.org/officeDocument/2006/relationships/image"/><Relationship Id="rId4" Target="../media/image19.jpeg" Type="http://schemas.openxmlformats.org/officeDocument/2006/relationships/image"/><Relationship Id="rId9" Target="../media/image24.jpeg" Type="http://schemas.openxmlformats.org/officeDocument/2006/relationships/image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 ?><Relationships xmlns="http://schemas.openxmlformats.org/package/2006/relationships"><Relationship Id="rId3" Target="../media/image27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3" Target="../media/image3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Users\Acer\Downloads\WhatsApp Image 2019-11-02 at 1.14.52 AM.jpeg"/>
          <p:cNvPicPr/>
          <p:nvPr/>
        </p:nvPicPr>
        <p:blipFill>
          <a:blip r:embed="rId2" cstate="print">
            <a:lum bright="43000" contrast="54000"/>
          </a:blip>
          <a:srcRect/>
          <a:stretch>
            <a:fillRect/>
          </a:stretch>
        </p:blipFill>
        <p:spPr bwMode="auto">
          <a:xfrm>
            <a:off x="304800" y="381000"/>
            <a:ext cx="8534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0"/>
            <a:ext cx="8534400" cy="2209801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900" b="1" dirty="0" smtClean="0"/>
              <a:t>Rejuvenating </a:t>
            </a:r>
            <a:r>
              <a:rPr lang="en-US" sz="3900" b="1" dirty="0"/>
              <a:t>forest-farm ecosystem through intergenerational exchange of knowledge</a:t>
            </a:r>
            <a:br>
              <a:rPr lang="en-US" sz="3900" b="1" dirty="0"/>
            </a:br>
            <a:endParaRPr lang="en-US" sz="39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400800" cy="1752600"/>
          </a:xfrm>
        </p:spPr>
        <p:txBody>
          <a:bodyPr/>
          <a:lstStyle/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A story of </a:t>
            </a:r>
            <a:r>
              <a:rPr lang="en-US" b="1" dirty="0" err="1" smtClean="0">
                <a:solidFill>
                  <a:srgbClr val="C00000"/>
                </a:solidFill>
              </a:rPr>
              <a:t>Jharna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Ghughri</a:t>
            </a:r>
            <a:r>
              <a:rPr lang="en-US" b="1" dirty="0" smtClean="0">
                <a:solidFill>
                  <a:srgbClr val="C00000"/>
                </a:solidFill>
              </a:rPr>
              <a:t> village </a:t>
            </a:r>
            <a:r>
              <a:rPr lang="en-US" b="1" dirty="0" err="1" smtClean="0">
                <a:solidFill>
                  <a:srgbClr val="C00000"/>
                </a:solidFill>
              </a:rPr>
              <a:t>Dindori</a:t>
            </a:r>
            <a:r>
              <a:rPr lang="en-US" b="1" dirty="0" smtClean="0">
                <a:solidFill>
                  <a:srgbClr val="C00000"/>
                </a:solidFill>
              </a:rPr>
              <a:t>(M.P)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482" name="AutoShape 2" descr="blob:https://web.whatsapp.com/0308f3ee-a818-4bc6-813d-6b1b50700b4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013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first step decided by </a:t>
            </a:r>
            <a:r>
              <a:rPr lang="en-GB" sz="3600" dirty="0" err="1" smtClean="0"/>
              <a:t>Ghughri</a:t>
            </a:r>
            <a:r>
              <a:rPr lang="en-GB" sz="3600" dirty="0" smtClean="0"/>
              <a:t> villagers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Rejuvenate the forest-farm ecosystem to increase production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Changing F-F-P 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4114800" cy="5334000"/>
          </a:xfrm>
        </p:spPr>
        <p:txBody>
          <a:bodyPr>
            <a:normAutofit/>
          </a:bodyPr>
          <a:lstStyle/>
          <a:p>
            <a:r>
              <a:rPr lang="en-GB" dirty="0" smtClean="0"/>
              <a:t>Walk through the village and forest with youths and kids</a:t>
            </a:r>
          </a:p>
          <a:p>
            <a:r>
              <a:rPr lang="en-GB" dirty="0" smtClean="0"/>
              <a:t>Understanding ecosystem</a:t>
            </a:r>
          </a:p>
          <a:p>
            <a:r>
              <a:rPr lang="en-GB" dirty="0" smtClean="0"/>
              <a:t>Knowing plant species and their use</a:t>
            </a:r>
          </a:p>
          <a:p>
            <a:r>
              <a:rPr lang="en-GB" dirty="0" smtClean="0"/>
              <a:t>Preparing Bio-diversity register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5280" y="2133600"/>
            <a:ext cx="4998720" cy="3749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 Diversity Register Snaps</a:t>
            </a:r>
            <a:endParaRPr lang="en-US" dirty="0"/>
          </a:p>
        </p:txBody>
      </p:sp>
      <p:pic>
        <p:nvPicPr>
          <p:cNvPr id="28" name="Picture 14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82617"/>
            <a:ext cx="2032268" cy="15252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13"/>
          <p:cNvPicPr>
            <a:picLocks noChangeAspect="1" noChangeArrowheads="1"/>
          </p:cNvPicPr>
          <p:nvPr/>
        </p:nvPicPr>
        <p:blipFill>
          <a:blip r:embed="rId3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76612" y="1282617"/>
            <a:ext cx="2033588" cy="15259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4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371600"/>
            <a:ext cx="2034925" cy="15252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2" name="Picture 26"/>
          <p:cNvPicPr>
            <a:picLocks noChangeAspect="1" noChangeArrowheads="1"/>
          </p:cNvPicPr>
          <p:nvPr/>
        </p:nvPicPr>
        <p:blipFill>
          <a:blip r:embed="rId5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24200"/>
            <a:ext cx="2032201" cy="15271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23" name="Picture 27"/>
          <p:cNvPicPr>
            <a:picLocks noChangeAspect="1" noChangeArrowheads="1"/>
          </p:cNvPicPr>
          <p:nvPr/>
        </p:nvPicPr>
        <p:blipFill>
          <a:blip r:embed="rId6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0931" y="3143890"/>
            <a:ext cx="2009269" cy="150748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4" descr="E:\MOTO G5s plus data\Camera\IMG_20190401_170114011.jpg"/>
          <p:cNvPicPr>
            <a:picLocks noChangeAspect="1" noChangeArrowheads="1"/>
          </p:cNvPicPr>
          <p:nvPr/>
        </p:nvPicPr>
        <p:blipFill>
          <a:blip r:embed="rId7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77635"/>
            <a:ext cx="1964987" cy="14737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24" name="Picture 28"/>
          <p:cNvPicPr>
            <a:picLocks noChangeAspect="1" noChangeArrowheads="1"/>
          </p:cNvPicPr>
          <p:nvPr/>
        </p:nvPicPr>
        <p:blipFill>
          <a:blip r:embed="rId8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399" y="4858746"/>
            <a:ext cx="2032201" cy="15244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8"/>
          <p:cNvPicPr>
            <a:picLocks noChangeAspect="1" noChangeArrowheads="1"/>
          </p:cNvPicPr>
          <p:nvPr/>
        </p:nvPicPr>
        <p:blipFill>
          <a:blip r:embed="rId9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884686"/>
            <a:ext cx="2033587" cy="15270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6"/>
          <p:cNvPicPr>
            <a:picLocks noChangeAspect="1" noChangeArrowheads="1"/>
          </p:cNvPicPr>
          <p:nvPr/>
        </p:nvPicPr>
        <p:blipFill>
          <a:blip r:embed="rId10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07" y="4825134"/>
            <a:ext cx="2068593" cy="15529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175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5" descr="E:\MOTO G5s plus data\Camera\IMG_20190401_170132605_HDR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8479"/>
            <a:ext cx="2561332" cy="19209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3" descr="E:\MOTO G5s plus data\Camera\IMG_20190401_165956842.jpg"/>
          <p:cNvPicPr>
            <a:picLocks noChangeAspect="1" noChangeArrowheads="1"/>
          </p:cNvPicPr>
          <p:nvPr/>
        </p:nvPicPr>
        <p:blipFill>
          <a:blip r:embed="rId3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2540000" cy="1905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86892" y="79229"/>
            <a:ext cx="2446893" cy="18346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05943" y="79229"/>
            <a:ext cx="2667000" cy="20002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2985" y="2510444"/>
            <a:ext cx="2590800" cy="19521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7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672" y="4632527"/>
            <a:ext cx="2549728" cy="19135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8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599" y="2412508"/>
            <a:ext cx="2496343" cy="23359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7" descr="E:\MOTO G5s plus data\Camera\IMG_20190408_191042658.jpg"/>
          <p:cNvPicPr>
            <a:picLocks noChangeAspect="1" noChangeArrowheads="1"/>
          </p:cNvPicPr>
          <p:nvPr/>
        </p:nvPicPr>
        <p:blipFill>
          <a:blip r:embed="rId9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2009" y="4926026"/>
            <a:ext cx="2209800" cy="16573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10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0045" y="4873969"/>
            <a:ext cx="2280585" cy="17094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2135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happened after that...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Villagers started collectivizing at hamlet level and discussing issues on sustainable intensification</a:t>
            </a:r>
          </a:p>
          <a:p>
            <a:pPr lvl="1"/>
            <a:r>
              <a:rPr lang="en-US" sz="2000" dirty="0" smtClean="0"/>
              <a:t>Bamboo and </a:t>
            </a:r>
            <a:r>
              <a:rPr lang="en-US" sz="2000" dirty="0" err="1" smtClean="0"/>
              <a:t>Khamer</a:t>
            </a:r>
            <a:r>
              <a:rPr lang="en-US" sz="2000" dirty="0" smtClean="0"/>
              <a:t>  planted on fallow land</a:t>
            </a:r>
          </a:p>
          <a:p>
            <a:pPr lvl="1"/>
            <a:r>
              <a:rPr lang="en-US" sz="2000" dirty="0" smtClean="0"/>
              <a:t>People started making FYM and using bio-fertilizers</a:t>
            </a:r>
          </a:p>
          <a:p>
            <a:r>
              <a:rPr lang="en-US" sz="2800" dirty="0" smtClean="0"/>
              <a:t>Neighboring villages also defending forest from illegal felling</a:t>
            </a:r>
          </a:p>
          <a:p>
            <a:pPr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5800" y="1676400"/>
            <a:ext cx="4648200" cy="4452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9117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325" y="1362075"/>
            <a:ext cx="7753350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4485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Jharna</a:t>
            </a:r>
            <a:r>
              <a:rPr lang="en-US" dirty="0" smtClean="0"/>
              <a:t> </a:t>
            </a:r>
            <a:r>
              <a:rPr lang="en-US" dirty="0" err="1" smtClean="0"/>
              <a:t>Ghughri</a:t>
            </a:r>
            <a:endParaRPr lang="en-US" dirty="0"/>
          </a:p>
        </p:txBody>
      </p:sp>
      <p:pic>
        <p:nvPicPr>
          <p:cNvPr id="4" name="Content Placeholder 3" descr="Map showing district Dindori, Madhya Pradesh, Central India.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98694"/>
            <a:ext cx="3962400" cy="3744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799" y="1692099"/>
            <a:ext cx="4610911" cy="416306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4558347" y="4767364"/>
            <a:ext cx="1475105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000" dirty="0" err="1">
                <a:solidFill>
                  <a:srgbClr val="FF0000"/>
                </a:solidFill>
                <a:effectLst/>
                <a:latin typeface="Aharoni"/>
                <a:ea typeface="Calibri"/>
                <a:cs typeface="Mangal"/>
              </a:rPr>
              <a:t>Jharna</a:t>
            </a:r>
            <a:r>
              <a:rPr lang="en-US" sz="1000" dirty="0">
                <a:solidFill>
                  <a:srgbClr val="FF0000"/>
                </a:solidFill>
                <a:effectLst/>
                <a:latin typeface="Aharoni"/>
                <a:ea typeface="Calibri"/>
                <a:cs typeface="Mangal"/>
              </a:rPr>
              <a:t>  </a:t>
            </a:r>
            <a:r>
              <a:rPr lang="en-US" sz="1000" dirty="0" err="1">
                <a:solidFill>
                  <a:srgbClr val="FF0000"/>
                </a:solidFill>
                <a:effectLst/>
                <a:latin typeface="Aharoni"/>
                <a:ea typeface="Calibri"/>
                <a:cs typeface="Mangal"/>
              </a:rPr>
              <a:t>Ghughri</a:t>
            </a:r>
            <a:endParaRPr lang="en-US" sz="1000" dirty="0">
              <a:effectLst/>
              <a:ea typeface="Calibri"/>
              <a:cs typeface="Mangal"/>
            </a:endParaRPr>
          </a:p>
        </p:txBody>
      </p:sp>
      <p:sp>
        <p:nvSpPr>
          <p:cNvPr id="8" name="Oval 7"/>
          <p:cNvSpPr/>
          <p:nvPr/>
        </p:nvSpPr>
        <p:spPr>
          <a:xfrm>
            <a:off x="6324600" y="4295564"/>
            <a:ext cx="141051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>
          <a:xfrm flipH="1">
            <a:off x="5887878" y="4318424"/>
            <a:ext cx="436722" cy="448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9607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Exploring idea of </a:t>
            </a:r>
            <a:r>
              <a:rPr lang="en-GB" i="1" dirty="0" err="1" smtClean="0"/>
              <a:t>Khushaal</a:t>
            </a:r>
            <a:r>
              <a:rPr lang="en-GB" i="1" dirty="0" smtClean="0"/>
              <a:t> </a:t>
            </a:r>
            <a:r>
              <a:rPr lang="en-GB" i="1" dirty="0" err="1" smtClean="0"/>
              <a:t>Zindagi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More crops </a:t>
            </a:r>
          </a:p>
          <a:p>
            <a:r>
              <a:rPr lang="en-GB" dirty="0" smtClean="0"/>
              <a:t>Green forest</a:t>
            </a:r>
          </a:p>
          <a:p>
            <a:r>
              <a:rPr lang="en-GB" dirty="0" smtClean="0"/>
              <a:t>Healthy life</a:t>
            </a:r>
          </a:p>
          <a:p>
            <a:r>
              <a:rPr lang="en-GB" dirty="0" smtClean="0"/>
              <a:t>Enough income opportunities in the village</a:t>
            </a:r>
          </a:p>
          <a:p>
            <a:r>
              <a:rPr lang="en-GB" dirty="0" smtClean="0"/>
              <a:t>Quality education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Agriculture production declining</a:t>
            </a:r>
          </a:p>
          <a:p>
            <a:pPr>
              <a:buNone/>
            </a:pPr>
            <a:endParaRPr lang="en-GB" sz="2800" dirty="0" smtClean="0"/>
          </a:p>
          <a:p>
            <a:pPr lvl="1">
              <a:buNone/>
            </a:pPr>
            <a:r>
              <a:rPr lang="en-GB" sz="2000" dirty="0" smtClean="0"/>
              <a:t>In </a:t>
            </a:r>
            <a:r>
              <a:rPr lang="en-GB" sz="2000" dirty="0" err="1" smtClean="0"/>
              <a:t>Dindori</a:t>
            </a:r>
            <a:r>
              <a:rPr lang="en-GB" sz="2000" dirty="0" smtClean="0"/>
              <a:t> district</a:t>
            </a:r>
          </a:p>
          <a:p>
            <a:pPr lvl="1"/>
            <a:r>
              <a:rPr lang="en-GB" sz="2000" dirty="0" smtClean="0"/>
              <a:t>Paddy production reduced from 161.3K MT in 2012 to 93.01K MT in 2016</a:t>
            </a:r>
          </a:p>
          <a:p>
            <a:pPr lvl="1"/>
            <a:endParaRPr lang="en-GB" sz="2000" dirty="0" smtClean="0"/>
          </a:p>
          <a:p>
            <a:pPr lvl="1"/>
            <a:r>
              <a:rPr lang="en-GB" sz="2000" dirty="0" smtClean="0"/>
              <a:t>Total cereal production reduced from 249.07K MT in 2012 to 179.44K MT 2016</a:t>
            </a:r>
            <a:endParaRPr lang="en-GB" sz="1800" dirty="0" smtClean="0"/>
          </a:p>
          <a:p>
            <a:pPr lvl="2" algn="r">
              <a:buNone/>
            </a:pPr>
            <a:r>
              <a:rPr lang="en-GB" sz="1800" dirty="0" smtClean="0"/>
              <a:t>- source: district statistical handbook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situation (Contd...)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Soil fertility reducing</a:t>
            </a:r>
            <a:br>
              <a:rPr lang="en-GB" sz="2800" dirty="0" smtClean="0"/>
            </a:br>
            <a:endParaRPr lang="en-GB" sz="2800" dirty="0" smtClean="0"/>
          </a:p>
          <a:p>
            <a:pPr lvl="1"/>
            <a:r>
              <a:rPr lang="en-GB" sz="2400" dirty="0" smtClean="0"/>
              <a:t>Organic carbon in the soil 0.31-0.52 %</a:t>
            </a:r>
          </a:p>
          <a:p>
            <a:pPr lvl="1">
              <a:buNone/>
            </a:pPr>
            <a:endParaRPr lang="en-GB" sz="2400" dirty="0" smtClean="0"/>
          </a:p>
          <a:p>
            <a:pPr lvl="1"/>
            <a:r>
              <a:rPr lang="en-GB" sz="2400" dirty="0" smtClean="0"/>
              <a:t>Nitrogen in the soil 163-230 kg/Ha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 situation (Contd...)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Forest degrading</a:t>
            </a:r>
          </a:p>
          <a:p>
            <a:pPr lvl="1"/>
            <a:endParaRPr lang="en-GB" dirty="0" smtClean="0"/>
          </a:p>
          <a:p>
            <a:pPr lvl="1"/>
            <a:r>
              <a:rPr lang="en-GB" sz="2400" dirty="0" smtClean="0"/>
              <a:t>Illegal felling</a:t>
            </a:r>
          </a:p>
          <a:p>
            <a:pPr lvl="1"/>
            <a:endParaRPr lang="en-GB" sz="2400" dirty="0" smtClean="0"/>
          </a:p>
          <a:p>
            <a:pPr lvl="1"/>
            <a:r>
              <a:rPr lang="en-GB" sz="2400" dirty="0" smtClean="0"/>
              <a:t>Most of the timber(</a:t>
            </a:r>
            <a:r>
              <a:rPr lang="en-GB" sz="2400" i="1" dirty="0" err="1" smtClean="0"/>
              <a:t>Tinsa</a:t>
            </a:r>
            <a:r>
              <a:rPr lang="en-GB" sz="2400" i="1" dirty="0" smtClean="0"/>
              <a:t>, </a:t>
            </a:r>
            <a:r>
              <a:rPr lang="en-GB" sz="2400" dirty="0" smtClean="0"/>
              <a:t>for making plough, </a:t>
            </a:r>
            <a:r>
              <a:rPr lang="en-GB" sz="2400" dirty="0" err="1" smtClean="0"/>
              <a:t>Dhwaa</a:t>
            </a:r>
            <a:r>
              <a:rPr lang="en-GB" sz="2400" dirty="0" smtClean="0"/>
              <a:t>) and  non-timber species( </a:t>
            </a:r>
            <a:r>
              <a:rPr lang="en-GB" sz="2400" i="1" dirty="0" err="1" smtClean="0"/>
              <a:t>Chironjee</a:t>
            </a:r>
            <a:r>
              <a:rPr lang="en-GB" sz="2400" dirty="0" smtClean="0"/>
              <a:t>, </a:t>
            </a:r>
            <a:r>
              <a:rPr lang="en-GB" sz="2400" i="1" dirty="0" err="1" smtClean="0"/>
              <a:t>Kosum</a:t>
            </a:r>
            <a:r>
              <a:rPr lang="en-GB" sz="2400" dirty="0" smtClean="0"/>
              <a:t> for </a:t>
            </a:r>
            <a:r>
              <a:rPr lang="en-GB" sz="2400" dirty="0" err="1" smtClean="0"/>
              <a:t>lac</a:t>
            </a:r>
            <a:r>
              <a:rPr lang="en-GB" sz="2400" dirty="0" smtClean="0"/>
              <a:t> rearing,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Kumbhi</a:t>
            </a:r>
            <a:r>
              <a:rPr lang="en-GB" sz="2400" i="1" dirty="0" smtClean="0"/>
              <a:t> </a:t>
            </a:r>
            <a:r>
              <a:rPr lang="en-GB" sz="2400" dirty="0" smtClean="0"/>
              <a:t>bark used for catching fishes, </a:t>
            </a:r>
            <a:r>
              <a:rPr lang="en-GB" sz="2400" i="1" dirty="0" err="1" smtClean="0"/>
              <a:t>Rela</a:t>
            </a:r>
            <a:r>
              <a:rPr lang="en-GB" sz="2400" i="1" dirty="0" smtClean="0"/>
              <a:t> </a:t>
            </a:r>
            <a:r>
              <a:rPr lang="en-GB" sz="2400" dirty="0" smtClean="0"/>
              <a:t>used to cure snake bite etc) are disappearing</a:t>
            </a:r>
          </a:p>
          <a:p>
            <a:pPr lvl="2"/>
            <a:r>
              <a:rPr lang="en-GB" sz="2000" dirty="0" smtClean="0"/>
              <a:t>Forest department  least bothered</a:t>
            </a:r>
          </a:p>
          <a:p>
            <a:pPr lvl="2"/>
            <a:r>
              <a:rPr lang="en-GB" sz="2000" dirty="0" smtClean="0"/>
              <a:t>Young generation villagers do not know the use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People started depending on migration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018" y="2286000"/>
            <a:ext cx="8557910" cy="2362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Farm-Forest-People relationship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Forest supplying biomass to the lands below</a:t>
            </a:r>
          </a:p>
          <a:p>
            <a:r>
              <a:rPr lang="en-GB" dirty="0" smtClean="0"/>
              <a:t>Source of medicinal plants and herbs</a:t>
            </a:r>
          </a:p>
          <a:p>
            <a:r>
              <a:rPr lang="en-GB" dirty="0" smtClean="0"/>
              <a:t>Source of nutrition – both animal and plant protein </a:t>
            </a:r>
          </a:p>
          <a:p>
            <a:r>
              <a:rPr lang="en-GB" dirty="0" smtClean="0"/>
              <a:t>Source of cash income </a:t>
            </a:r>
          </a:p>
          <a:p>
            <a:r>
              <a:rPr lang="en-GB" dirty="0" smtClean="0"/>
              <a:t>Source for many other household needs</a:t>
            </a:r>
            <a:endParaRPr lang="en-US" dirty="0" smtClean="0"/>
          </a:p>
          <a:p>
            <a:pPr lvl="1"/>
            <a:r>
              <a:rPr lang="en-US" dirty="0" smtClean="0"/>
              <a:t>Wood for agriculture implements, furniture </a:t>
            </a:r>
          </a:p>
          <a:p>
            <a:pPr lvl="1"/>
            <a:r>
              <a:rPr lang="en-GB" dirty="0" smtClean="0"/>
              <a:t>Any other....</a:t>
            </a: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286000"/>
            <a:ext cx="4556760" cy="3417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Adaptive Skilling through Action Research (ASAR)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 </a:t>
            </a:r>
            <a:r>
              <a:rPr lang="en-GB" sz="2800" dirty="0" smtClean="0"/>
              <a:t>  </a:t>
            </a:r>
            <a:r>
              <a:rPr lang="en-GB" sz="2800" b="1" dirty="0" smtClean="0"/>
              <a:t>Sustainable Intensification </a:t>
            </a:r>
            <a:endParaRPr lang="en-GB" b="1" dirty="0" smtClean="0"/>
          </a:p>
          <a:p>
            <a:pPr>
              <a:buFontTx/>
              <a:buChar char="-"/>
            </a:pPr>
            <a:r>
              <a:rPr lang="en-GB" sz="2600" dirty="0" smtClean="0"/>
              <a:t>Context specific solution</a:t>
            </a:r>
          </a:p>
          <a:p>
            <a:pPr>
              <a:buFontTx/>
              <a:buChar char="-"/>
            </a:pPr>
            <a:r>
              <a:rPr lang="en-GB" sz="2600" dirty="0" smtClean="0"/>
              <a:t>Not externally driven</a:t>
            </a:r>
          </a:p>
          <a:p>
            <a:pPr>
              <a:buFontTx/>
              <a:buChar char="-"/>
            </a:pPr>
            <a:r>
              <a:rPr lang="en-GB" sz="2600" dirty="0" smtClean="0"/>
              <a:t>Adapting know-how, both traditional and modern, </a:t>
            </a:r>
            <a:r>
              <a:rPr lang="en-US" sz="2600" dirty="0" smtClean="0"/>
              <a:t>to socio-economic, technological and ecological changes</a:t>
            </a:r>
            <a:endParaRPr lang="en-US" sz="2600" dirty="0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28800"/>
            <a:ext cx="4368800" cy="3276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304</Words>
  <Application>Microsoft Office PowerPoint</Application>
  <PresentationFormat>On-screen Show (4:3)</PresentationFormat>
  <Paragraphs>65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Rejuvenating forest-farm ecosystem through intergenerational exchange of knowledge </vt:lpstr>
      <vt:lpstr>Jharna Ghughri</vt:lpstr>
      <vt:lpstr>Exploring idea of Khushaal Zindagi</vt:lpstr>
      <vt:lpstr>Present situation</vt:lpstr>
      <vt:lpstr>Present situation (Contd...)</vt:lpstr>
      <vt:lpstr>Present situation (Contd...)</vt:lpstr>
      <vt:lpstr>People started depending on migration</vt:lpstr>
      <vt:lpstr>Farm-Forest-People relationship</vt:lpstr>
      <vt:lpstr>Adaptive Skilling through Action Research (ASAR)</vt:lpstr>
      <vt:lpstr>The first step decided by Ghughri villagers </vt:lpstr>
      <vt:lpstr>Changing F-F-P relationship</vt:lpstr>
      <vt:lpstr>Bio Diversity Register Snaps</vt:lpstr>
      <vt:lpstr>Slide 13</vt:lpstr>
      <vt:lpstr>What happened after that...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Rejuvenating forest-farm ecosystem through intergenerational exchange of knowledge </dc:title>
  <dc:creator>Jyoti</dc:creator>
  <cp:lastModifiedBy>Dibyendu</cp:lastModifiedBy>
  <cp:revision>67</cp:revision>
  <dcterms:created xsi:type="dcterms:W3CDTF">2006-08-16T00:00:00Z</dcterms:created>
  <dcterms:modified xsi:type="dcterms:W3CDTF">2019-11-07T08:26:13Z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958714</vt:lpwstr>
  </property>
  <property fmtid="{D5CDD505-2E9C-101B-9397-08002B2CF9AE}" name="NXPowerLiteSettings" pid="3">
    <vt:lpwstr>C700052003A000</vt:lpwstr>
  </property>
  <property fmtid="{D5CDD505-2E9C-101B-9397-08002B2CF9AE}" name="NXPowerLiteVersion" pid="4">
    <vt:lpwstr>D8.0.4</vt:lpwstr>
  </property>
</Properties>
</file>