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15"/>
  </p:notesMasterIdLst>
  <p:sldIdLst>
    <p:sldId id="256" r:id="rId2"/>
    <p:sldId id="298" r:id="rId3"/>
    <p:sldId id="299" r:id="rId4"/>
    <p:sldId id="272" r:id="rId5"/>
    <p:sldId id="258" r:id="rId6"/>
    <p:sldId id="260" r:id="rId7"/>
    <p:sldId id="289" r:id="rId8"/>
    <p:sldId id="294" r:id="rId9"/>
    <p:sldId id="275" r:id="rId10"/>
    <p:sldId id="295" r:id="rId11"/>
    <p:sldId id="296" r:id="rId12"/>
    <p:sldId id="297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dianetzone.com/5/barwani.htm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12" Type="http://schemas.openxmlformats.org/officeDocument/2006/relationships/hyperlink" Target="http://indiasendangered.com/new-species-of-mangrove-discovered-in-sunderbans/" TargetMode="External"/><Relationship Id="rId2" Type="http://schemas.openxmlformats.org/officeDocument/2006/relationships/hyperlink" Target="https://thenortheasttravelblog.com/2012/10/16/sunny-day-in-assam/" TargetMode="External"/><Relationship Id="rId1" Type="http://schemas.openxmlformats.org/officeDocument/2006/relationships/image" Target="../media/image3.png"/><Relationship Id="rId6" Type="http://schemas.openxmlformats.org/officeDocument/2006/relationships/hyperlink" Target="https://ruralindiaonline.org/articles/mahua-flowers-fall-like-a-red-shower-of-rain/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5.jpg"/><Relationship Id="rId10" Type="http://schemas.openxmlformats.org/officeDocument/2006/relationships/hyperlink" Target="http://www.indianetzone.com/46/geography_chandrapur_district.htm" TargetMode="External"/><Relationship Id="rId4" Type="http://schemas.openxmlformats.org/officeDocument/2006/relationships/hyperlink" Target="https://en.wikipedia.org/wiki/Son_River" TargetMode="External"/><Relationship Id="rId9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dianetzone.com/5/barwani.htm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12" Type="http://schemas.openxmlformats.org/officeDocument/2006/relationships/hyperlink" Target="http://indiasendangered.com/new-species-of-mangrove-discovered-in-sunderbans/" TargetMode="External"/><Relationship Id="rId2" Type="http://schemas.openxmlformats.org/officeDocument/2006/relationships/hyperlink" Target="https://thenortheasttravelblog.com/2012/10/16/sunny-day-in-assam/" TargetMode="External"/><Relationship Id="rId1" Type="http://schemas.openxmlformats.org/officeDocument/2006/relationships/image" Target="../media/image3.png"/><Relationship Id="rId6" Type="http://schemas.openxmlformats.org/officeDocument/2006/relationships/hyperlink" Target="https://ruralindiaonline.org/articles/mahua-flowers-fall-like-a-red-shower-of-rain/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5.jpg"/><Relationship Id="rId10" Type="http://schemas.openxmlformats.org/officeDocument/2006/relationships/hyperlink" Target="http://www.indianetzone.com/46/geography_chandrapur_district.htm" TargetMode="External"/><Relationship Id="rId4" Type="http://schemas.openxmlformats.org/officeDocument/2006/relationships/hyperlink" Target="https://en.wikipedia.org/wiki/Son_River" TargetMode="External"/><Relationship Id="rId9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2F289-AEAA-4A7E-9C3B-D3D9A553111B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42F1348-70D4-4CF6-928E-5D70FDE73100}">
      <dgm:prSet phldrT="[Text]" custT="1"/>
      <dgm:spPr/>
      <dgm:t>
        <a:bodyPr/>
        <a:lstStyle/>
        <a:p>
          <a:r>
            <a:rPr lang="en-IN" sz="1800" b="1" dirty="0"/>
            <a:t>Assam</a:t>
          </a:r>
        </a:p>
      </dgm:t>
    </dgm:pt>
    <dgm:pt modelId="{60F552C6-0FBD-453E-ABD0-1ACAC78A789B}" type="parTrans" cxnId="{CE579CF7-4577-4E21-B960-F7F97C849440}">
      <dgm:prSet/>
      <dgm:spPr/>
      <dgm:t>
        <a:bodyPr/>
        <a:lstStyle/>
        <a:p>
          <a:endParaRPr lang="en-IN"/>
        </a:p>
      </dgm:t>
    </dgm:pt>
    <dgm:pt modelId="{6EECF3C6-A455-48B7-85BF-75941C356F64}" type="sibTrans" cxnId="{CE579CF7-4577-4E21-B960-F7F97C849440}">
      <dgm:prSet/>
      <dgm:spPr/>
      <dgm:t>
        <a:bodyPr/>
        <a:lstStyle/>
        <a:p>
          <a:endParaRPr lang="en-IN"/>
        </a:p>
      </dgm:t>
    </dgm:pt>
    <dgm:pt modelId="{B4A0FF34-A560-4498-829F-09744C5CC72B}">
      <dgm:prSet phldrT="[Text]" custT="1"/>
      <dgm:spPr/>
      <dgm:t>
        <a:bodyPr/>
        <a:lstStyle/>
        <a:p>
          <a:r>
            <a:rPr lang="en-IN" sz="1600" dirty="0"/>
            <a:t>Wetlands regulated by fisheries department	</a:t>
          </a:r>
        </a:p>
      </dgm:t>
    </dgm:pt>
    <dgm:pt modelId="{56A564CC-0455-462A-89AD-0C51DE6B2655}" type="parTrans" cxnId="{6CB7D800-8F73-44C7-B6AA-A68EF52338DD}">
      <dgm:prSet/>
      <dgm:spPr/>
      <dgm:t>
        <a:bodyPr/>
        <a:lstStyle/>
        <a:p>
          <a:endParaRPr lang="en-IN"/>
        </a:p>
      </dgm:t>
    </dgm:pt>
    <dgm:pt modelId="{ACE8A1B3-B85A-4756-BCA6-80484EF10611}" type="sibTrans" cxnId="{6CB7D800-8F73-44C7-B6AA-A68EF52338DD}">
      <dgm:prSet/>
      <dgm:spPr/>
      <dgm:t>
        <a:bodyPr/>
        <a:lstStyle/>
        <a:p>
          <a:endParaRPr lang="en-IN"/>
        </a:p>
      </dgm:t>
    </dgm:pt>
    <dgm:pt modelId="{4793CE5C-BAA7-4A84-96A4-0706DB51B681}">
      <dgm:prSet phldrT="[Text]" custT="1"/>
      <dgm:spPr/>
      <dgm:t>
        <a:bodyPr/>
        <a:lstStyle/>
        <a:p>
          <a:r>
            <a:rPr lang="en-IN" sz="1800" b="1" dirty="0"/>
            <a:t>Bihar</a:t>
          </a:r>
        </a:p>
      </dgm:t>
    </dgm:pt>
    <dgm:pt modelId="{03923EDB-02DA-49A5-A29A-A74791E14BA3}" type="parTrans" cxnId="{42CDEC72-501C-4D89-852D-C7BA108F62D9}">
      <dgm:prSet/>
      <dgm:spPr/>
      <dgm:t>
        <a:bodyPr/>
        <a:lstStyle/>
        <a:p>
          <a:endParaRPr lang="en-IN"/>
        </a:p>
      </dgm:t>
    </dgm:pt>
    <dgm:pt modelId="{66BB7813-EE3F-44D5-A0CF-FB0F8E9ECFE3}" type="sibTrans" cxnId="{42CDEC72-501C-4D89-852D-C7BA108F62D9}">
      <dgm:prSet/>
      <dgm:spPr/>
      <dgm:t>
        <a:bodyPr/>
        <a:lstStyle/>
        <a:p>
          <a:endParaRPr lang="en-IN"/>
        </a:p>
      </dgm:t>
    </dgm:pt>
    <dgm:pt modelId="{7C2FA8BC-A06E-4300-9C76-A224626EE7EF}">
      <dgm:prSet phldrT="[Text]" custT="1"/>
      <dgm:spPr/>
      <dgm:t>
        <a:bodyPr/>
        <a:lstStyle/>
        <a:p>
          <a:r>
            <a:rPr lang="en-IN" sz="1600" dirty="0"/>
            <a:t>Forest department regulates</a:t>
          </a:r>
        </a:p>
      </dgm:t>
    </dgm:pt>
    <dgm:pt modelId="{2EFE4573-9723-4882-95BB-89E15E07EC02}" type="parTrans" cxnId="{F153D7FB-2070-4A7E-94A5-98F54E428522}">
      <dgm:prSet/>
      <dgm:spPr/>
      <dgm:t>
        <a:bodyPr/>
        <a:lstStyle/>
        <a:p>
          <a:endParaRPr lang="en-IN"/>
        </a:p>
      </dgm:t>
    </dgm:pt>
    <dgm:pt modelId="{BE723BF0-D55A-44B1-A0CE-B7E9998600AA}" type="sibTrans" cxnId="{F153D7FB-2070-4A7E-94A5-98F54E428522}">
      <dgm:prSet/>
      <dgm:spPr/>
      <dgm:t>
        <a:bodyPr/>
        <a:lstStyle/>
        <a:p>
          <a:endParaRPr lang="en-IN"/>
        </a:p>
      </dgm:t>
    </dgm:pt>
    <dgm:pt modelId="{AA5DF82B-1C13-4C0F-B6C3-E079F5CCDF79}">
      <dgm:prSet phldrT="[Text]" custT="1"/>
      <dgm:spPr/>
      <dgm:t>
        <a:bodyPr/>
        <a:lstStyle/>
        <a:p>
          <a:r>
            <a:rPr lang="en-IN" sz="1600" dirty="0" err="1"/>
            <a:t>Araria</a:t>
          </a:r>
          <a:r>
            <a:rPr lang="en-IN" sz="1600" dirty="0"/>
            <a:t>: Cooperatives for ponds &amp; fishing </a:t>
          </a:r>
        </a:p>
      </dgm:t>
    </dgm:pt>
    <dgm:pt modelId="{186DAAAB-A4CB-4F11-8327-BF5CD9994308}" type="parTrans" cxnId="{596BA2B6-69B4-4FB5-9B99-EDA112E03C73}">
      <dgm:prSet/>
      <dgm:spPr/>
      <dgm:t>
        <a:bodyPr/>
        <a:lstStyle/>
        <a:p>
          <a:endParaRPr lang="en-IN"/>
        </a:p>
      </dgm:t>
    </dgm:pt>
    <dgm:pt modelId="{AED08549-32B2-4C62-889D-15D7006D1507}" type="sibTrans" cxnId="{596BA2B6-69B4-4FB5-9B99-EDA112E03C73}">
      <dgm:prSet/>
      <dgm:spPr/>
      <dgm:t>
        <a:bodyPr/>
        <a:lstStyle/>
        <a:p>
          <a:endParaRPr lang="en-IN"/>
        </a:p>
      </dgm:t>
    </dgm:pt>
    <dgm:pt modelId="{DF0E9FE8-9BB9-47C8-8461-BDC00AAE27DD}">
      <dgm:prSet phldrT="[Text]" custT="1"/>
      <dgm:spPr/>
      <dgm:t>
        <a:bodyPr/>
        <a:lstStyle/>
        <a:p>
          <a:r>
            <a:rPr lang="en-IN" sz="1800" b="1" dirty="0"/>
            <a:t>Chhattisgarh</a:t>
          </a:r>
        </a:p>
      </dgm:t>
    </dgm:pt>
    <dgm:pt modelId="{47ACC05D-91E7-4A71-97B1-634913ABB79C}" type="parTrans" cxnId="{130F310C-43E4-4F15-A685-A7C6068BD3F6}">
      <dgm:prSet/>
      <dgm:spPr/>
      <dgm:t>
        <a:bodyPr/>
        <a:lstStyle/>
        <a:p>
          <a:endParaRPr lang="en-IN"/>
        </a:p>
      </dgm:t>
    </dgm:pt>
    <dgm:pt modelId="{93774518-0D7E-4FAD-A98C-4F1E0E662741}" type="sibTrans" cxnId="{130F310C-43E4-4F15-A685-A7C6068BD3F6}">
      <dgm:prSet/>
      <dgm:spPr/>
      <dgm:t>
        <a:bodyPr/>
        <a:lstStyle/>
        <a:p>
          <a:endParaRPr lang="en-IN"/>
        </a:p>
      </dgm:t>
    </dgm:pt>
    <dgm:pt modelId="{D6E9F398-0476-4358-803D-C01FB68C6FAD}">
      <dgm:prSet phldrT="[Text]" custT="1"/>
      <dgm:spPr/>
      <dgm:t>
        <a:bodyPr/>
        <a:lstStyle/>
        <a:p>
          <a:r>
            <a:rPr lang="en-IN" sz="1600" dirty="0"/>
            <a:t>Forest Department regulates </a:t>
          </a:r>
        </a:p>
      </dgm:t>
    </dgm:pt>
    <dgm:pt modelId="{D841F187-36C3-4BFE-9E8F-F8281EA9EF39}" type="parTrans" cxnId="{DD89FA20-A65A-4FAB-AECB-1C4662065FA5}">
      <dgm:prSet/>
      <dgm:spPr/>
      <dgm:t>
        <a:bodyPr/>
        <a:lstStyle/>
        <a:p>
          <a:endParaRPr lang="en-IN"/>
        </a:p>
      </dgm:t>
    </dgm:pt>
    <dgm:pt modelId="{3CBD530E-2E26-4037-93DB-B5602A7EAF81}" type="sibTrans" cxnId="{DD89FA20-A65A-4FAB-AECB-1C4662065FA5}">
      <dgm:prSet/>
      <dgm:spPr/>
      <dgm:t>
        <a:bodyPr/>
        <a:lstStyle/>
        <a:p>
          <a:endParaRPr lang="en-IN"/>
        </a:p>
      </dgm:t>
    </dgm:pt>
    <dgm:pt modelId="{C5F3F8E3-DF2D-446E-868E-64836A9C1A63}">
      <dgm:prSet phldrT="[Text]" custT="1"/>
      <dgm:spPr/>
      <dgm:t>
        <a:bodyPr/>
        <a:lstStyle/>
        <a:p>
          <a:r>
            <a:rPr lang="en-IN" sz="1600" dirty="0"/>
            <a:t>Informal community institutions, with no written rule, conserves and manages</a:t>
          </a:r>
        </a:p>
      </dgm:t>
    </dgm:pt>
    <dgm:pt modelId="{CFC1D68E-BB18-4EB9-BDB9-7A221B175C75}" type="parTrans" cxnId="{CDDC8D1F-DE02-46ED-AA94-FF4968974D3E}">
      <dgm:prSet/>
      <dgm:spPr/>
      <dgm:t>
        <a:bodyPr/>
        <a:lstStyle/>
        <a:p>
          <a:endParaRPr lang="en-IN"/>
        </a:p>
      </dgm:t>
    </dgm:pt>
    <dgm:pt modelId="{BA218864-A5D9-4293-991D-7A01B86E7F01}" type="sibTrans" cxnId="{CDDC8D1F-DE02-46ED-AA94-FF4968974D3E}">
      <dgm:prSet/>
      <dgm:spPr/>
      <dgm:t>
        <a:bodyPr/>
        <a:lstStyle/>
        <a:p>
          <a:endParaRPr lang="en-IN"/>
        </a:p>
      </dgm:t>
    </dgm:pt>
    <dgm:pt modelId="{A305CC8F-E3BE-4340-917D-0B8D438843E2}">
      <dgm:prSet custT="1"/>
      <dgm:spPr/>
      <dgm:t>
        <a:bodyPr/>
        <a:lstStyle/>
        <a:p>
          <a:r>
            <a:rPr lang="en-IN" sz="1800" b="1" dirty="0"/>
            <a:t>Madhya Pradesh</a:t>
          </a:r>
        </a:p>
      </dgm:t>
    </dgm:pt>
    <dgm:pt modelId="{C59F5985-0E06-43F6-AC84-82A33946DB08}" type="parTrans" cxnId="{8E06AAF9-FF09-422C-91CB-022435865C1B}">
      <dgm:prSet/>
      <dgm:spPr/>
      <dgm:t>
        <a:bodyPr/>
        <a:lstStyle/>
        <a:p>
          <a:endParaRPr lang="en-IN"/>
        </a:p>
      </dgm:t>
    </dgm:pt>
    <dgm:pt modelId="{35BD9076-B9AA-463D-894B-4E57FC47ED3A}" type="sibTrans" cxnId="{8E06AAF9-FF09-422C-91CB-022435865C1B}">
      <dgm:prSet/>
      <dgm:spPr/>
      <dgm:t>
        <a:bodyPr/>
        <a:lstStyle/>
        <a:p>
          <a:endParaRPr lang="en-IN"/>
        </a:p>
      </dgm:t>
    </dgm:pt>
    <dgm:pt modelId="{B41D7703-2992-48A1-8C30-BBACCEAEB634}">
      <dgm:prSet custT="1"/>
      <dgm:spPr/>
      <dgm:t>
        <a:bodyPr/>
        <a:lstStyle/>
        <a:p>
          <a:r>
            <a:rPr lang="en-IN" sz="1800" b="1" dirty="0"/>
            <a:t>Maharashtra</a:t>
          </a:r>
        </a:p>
      </dgm:t>
    </dgm:pt>
    <dgm:pt modelId="{93C3B0E4-57B4-4DA4-86A0-2B7C0BDDE218}" type="parTrans" cxnId="{C3432522-37C0-44A6-80F2-FF8FEC297F77}">
      <dgm:prSet/>
      <dgm:spPr/>
      <dgm:t>
        <a:bodyPr/>
        <a:lstStyle/>
        <a:p>
          <a:endParaRPr lang="en-IN"/>
        </a:p>
      </dgm:t>
    </dgm:pt>
    <dgm:pt modelId="{40D7BF90-C271-48BE-B7BA-C6D5D890BD35}" type="sibTrans" cxnId="{C3432522-37C0-44A6-80F2-FF8FEC297F77}">
      <dgm:prSet/>
      <dgm:spPr/>
      <dgm:t>
        <a:bodyPr/>
        <a:lstStyle/>
        <a:p>
          <a:endParaRPr lang="en-IN"/>
        </a:p>
      </dgm:t>
    </dgm:pt>
    <dgm:pt modelId="{016A66B3-09E8-40F9-88F8-90BBE9007637}">
      <dgm:prSet custT="1"/>
      <dgm:spPr/>
      <dgm:t>
        <a:bodyPr/>
        <a:lstStyle/>
        <a:p>
          <a:r>
            <a:rPr lang="en-IN" sz="1800" b="1" dirty="0"/>
            <a:t>West Bengal</a:t>
          </a:r>
        </a:p>
      </dgm:t>
    </dgm:pt>
    <dgm:pt modelId="{04EFEA8D-2F79-468E-8C02-359B1C74C504}" type="parTrans" cxnId="{3218A094-EA54-4124-B2A8-918BAF2B1EEC}">
      <dgm:prSet/>
      <dgm:spPr/>
      <dgm:t>
        <a:bodyPr/>
        <a:lstStyle/>
        <a:p>
          <a:endParaRPr lang="en-IN"/>
        </a:p>
      </dgm:t>
    </dgm:pt>
    <dgm:pt modelId="{71A79C05-581F-41AC-8B4F-AD4E2735B816}" type="sibTrans" cxnId="{3218A094-EA54-4124-B2A8-918BAF2B1EEC}">
      <dgm:prSet/>
      <dgm:spPr/>
      <dgm:t>
        <a:bodyPr/>
        <a:lstStyle/>
        <a:p>
          <a:endParaRPr lang="en-IN"/>
        </a:p>
      </dgm:t>
    </dgm:pt>
    <dgm:pt modelId="{8EB0DE7A-0D73-4D89-9372-97082AA29B60}">
      <dgm:prSet custT="1"/>
      <dgm:spPr/>
      <dgm:t>
        <a:bodyPr/>
        <a:lstStyle/>
        <a:p>
          <a:r>
            <a:rPr lang="en-IN" sz="1600" dirty="0"/>
            <a:t>Palghar: Gram Sabha through Van </a:t>
          </a:r>
          <a:r>
            <a:rPr lang="en-IN" sz="1600" dirty="0" err="1"/>
            <a:t>Hakh</a:t>
          </a:r>
          <a:r>
            <a:rPr lang="en-IN" sz="1600" dirty="0"/>
            <a:t> Samitis, Forest Department</a:t>
          </a:r>
        </a:p>
      </dgm:t>
    </dgm:pt>
    <dgm:pt modelId="{007C5766-5C62-4868-A12D-8D46FCBD1DFE}" type="parTrans" cxnId="{09F8EE5A-752C-4796-AD23-69E36953928E}">
      <dgm:prSet/>
      <dgm:spPr/>
      <dgm:t>
        <a:bodyPr/>
        <a:lstStyle/>
        <a:p>
          <a:endParaRPr lang="en-IN"/>
        </a:p>
      </dgm:t>
    </dgm:pt>
    <dgm:pt modelId="{6E4F055C-BB2D-4699-9B84-3D0E36BB2C3C}" type="sibTrans" cxnId="{09F8EE5A-752C-4796-AD23-69E36953928E}">
      <dgm:prSet/>
      <dgm:spPr/>
      <dgm:t>
        <a:bodyPr/>
        <a:lstStyle/>
        <a:p>
          <a:endParaRPr lang="en-IN"/>
        </a:p>
      </dgm:t>
    </dgm:pt>
    <dgm:pt modelId="{57C88206-90F2-4AC3-9842-95E1CC466B6B}">
      <dgm:prSet custT="1"/>
      <dgm:spPr/>
      <dgm:t>
        <a:bodyPr/>
        <a:lstStyle/>
        <a:p>
          <a:r>
            <a:rPr lang="en-IN" sz="1600" dirty="0"/>
            <a:t>Wardha: Forest Department</a:t>
          </a:r>
        </a:p>
      </dgm:t>
    </dgm:pt>
    <dgm:pt modelId="{43696CC3-277F-4A77-BB2C-770ABD8D8DA8}" type="parTrans" cxnId="{3C28805B-7B19-4D01-AF30-DCC70A9DE68B}">
      <dgm:prSet/>
      <dgm:spPr/>
      <dgm:t>
        <a:bodyPr/>
        <a:lstStyle/>
        <a:p>
          <a:endParaRPr lang="en-IN"/>
        </a:p>
      </dgm:t>
    </dgm:pt>
    <dgm:pt modelId="{CEF8163B-B700-4F3B-A6C5-6A93EB3E2967}" type="sibTrans" cxnId="{3C28805B-7B19-4D01-AF30-DCC70A9DE68B}">
      <dgm:prSet/>
      <dgm:spPr/>
      <dgm:t>
        <a:bodyPr/>
        <a:lstStyle/>
        <a:p>
          <a:endParaRPr lang="en-IN"/>
        </a:p>
      </dgm:t>
    </dgm:pt>
    <dgm:pt modelId="{3D27F1BE-7936-4C67-B4AD-386EC5B53881}">
      <dgm:prSet custT="1"/>
      <dgm:spPr/>
      <dgm:t>
        <a:bodyPr/>
        <a:lstStyle/>
        <a:p>
          <a:r>
            <a:rPr lang="en-IN" sz="1600" dirty="0"/>
            <a:t>Forest department</a:t>
          </a:r>
        </a:p>
      </dgm:t>
    </dgm:pt>
    <dgm:pt modelId="{01067596-B1B4-42F3-804A-E2E9BAA246FA}" type="parTrans" cxnId="{84D0D014-5553-42EB-994E-BEF7E1E4156F}">
      <dgm:prSet/>
      <dgm:spPr/>
      <dgm:t>
        <a:bodyPr/>
        <a:lstStyle/>
        <a:p>
          <a:endParaRPr lang="en-IN"/>
        </a:p>
      </dgm:t>
    </dgm:pt>
    <dgm:pt modelId="{772FFD05-E5D4-4E08-83E6-573BE8A84E8F}" type="sibTrans" cxnId="{84D0D014-5553-42EB-994E-BEF7E1E4156F}">
      <dgm:prSet/>
      <dgm:spPr/>
      <dgm:t>
        <a:bodyPr/>
        <a:lstStyle/>
        <a:p>
          <a:endParaRPr lang="en-IN"/>
        </a:p>
      </dgm:t>
    </dgm:pt>
    <dgm:pt modelId="{64CC2235-6B61-49C4-A94E-C942EAD098B2}">
      <dgm:prSet custT="1"/>
      <dgm:spPr/>
      <dgm:t>
        <a:bodyPr/>
        <a:lstStyle/>
        <a:p>
          <a:r>
            <a:rPr lang="en-IN" sz="1600" dirty="0"/>
            <a:t>No mechanism for water resources</a:t>
          </a:r>
        </a:p>
      </dgm:t>
    </dgm:pt>
    <dgm:pt modelId="{B4EE4BE9-4151-41E6-93F6-BBF524666262}" type="parTrans" cxnId="{498E6B81-F8E6-47C1-AF09-1CC8E2FD6932}">
      <dgm:prSet/>
      <dgm:spPr/>
      <dgm:t>
        <a:bodyPr/>
        <a:lstStyle/>
        <a:p>
          <a:endParaRPr lang="en-IN"/>
        </a:p>
      </dgm:t>
    </dgm:pt>
    <dgm:pt modelId="{452B9DCD-3D87-43EC-AD19-F416B67F18B2}" type="sibTrans" cxnId="{498E6B81-F8E6-47C1-AF09-1CC8E2FD6932}">
      <dgm:prSet/>
      <dgm:spPr/>
      <dgm:t>
        <a:bodyPr/>
        <a:lstStyle/>
        <a:p>
          <a:endParaRPr lang="en-IN"/>
        </a:p>
      </dgm:t>
    </dgm:pt>
    <dgm:pt modelId="{C10FED11-19BF-4254-B7C6-549CDA7D8BD3}">
      <dgm:prSet custT="1"/>
      <dgm:spPr/>
      <dgm:t>
        <a:bodyPr/>
        <a:lstStyle/>
        <a:p>
          <a:r>
            <a:rPr lang="en-IN" sz="1600" dirty="0"/>
            <a:t>High extraction by affluent households</a:t>
          </a:r>
        </a:p>
      </dgm:t>
    </dgm:pt>
    <dgm:pt modelId="{B94790D5-6EEA-49D8-AAA0-5E7B813942B5}" type="parTrans" cxnId="{EAC52AC6-4862-47F7-9820-61C15A607A10}">
      <dgm:prSet/>
      <dgm:spPr/>
      <dgm:t>
        <a:bodyPr/>
        <a:lstStyle/>
        <a:p>
          <a:endParaRPr lang="en-IN"/>
        </a:p>
      </dgm:t>
    </dgm:pt>
    <dgm:pt modelId="{659D27FF-9C9A-4A5C-90DC-01957C416956}" type="sibTrans" cxnId="{EAC52AC6-4862-47F7-9820-61C15A607A10}">
      <dgm:prSet/>
      <dgm:spPr/>
      <dgm:t>
        <a:bodyPr/>
        <a:lstStyle/>
        <a:p>
          <a:endParaRPr lang="en-IN"/>
        </a:p>
      </dgm:t>
    </dgm:pt>
    <dgm:pt modelId="{15125D33-B572-4986-832B-373078E69C2D}">
      <dgm:prSet custT="1"/>
      <dgm:spPr/>
      <dgm:t>
        <a:bodyPr/>
        <a:lstStyle/>
        <a:p>
          <a:r>
            <a:rPr lang="en-IN" sz="1600" dirty="0"/>
            <a:t>Committee formed but not functional</a:t>
          </a:r>
          <a:endParaRPr lang="en-IN" sz="1800" dirty="0"/>
        </a:p>
      </dgm:t>
    </dgm:pt>
    <dgm:pt modelId="{7EB2A6FC-551D-4F7A-B130-981758D7BB67}" type="parTrans" cxnId="{E536DC45-5C49-4126-B9C7-0AB7F6A4BAB8}">
      <dgm:prSet/>
      <dgm:spPr/>
      <dgm:t>
        <a:bodyPr/>
        <a:lstStyle/>
        <a:p>
          <a:endParaRPr lang="en-IN"/>
        </a:p>
      </dgm:t>
    </dgm:pt>
    <dgm:pt modelId="{8E01FEB2-6C66-473D-808D-CF54CF36F2AB}" type="sibTrans" cxnId="{E536DC45-5C49-4126-B9C7-0AB7F6A4BAB8}">
      <dgm:prSet/>
      <dgm:spPr/>
      <dgm:t>
        <a:bodyPr/>
        <a:lstStyle/>
        <a:p>
          <a:endParaRPr lang="en-IN"/>
        </a:p>
      </dgm:t>
    </dgm:pt>
    <dgm:pt modelId="{380E88FA-6E50-4A89-8132-80208FD8F963}">
      <dgm:prSet phldrT="[Text]" custT="1"/>
      <dgm:spPr/>
      <dgm:t>
        <a:bodyPr/>
        <a:lstStyle/>
        <a:p>
          <a:r>
            <a:rPr lang="en-IN" sz="1600" dirty="0" err="1"/>
            <a:t>Saharsa</a:t>
          </a:r>
          <a:r>
            <a:rPr lang="en-IN" sz="1600" dirty="0"/>
            <a:t>: Traditional community norms for water resources</a:t>
          </a:r>
        </a:p>
      </dgm:t>
    </dgm:pt>
    <dgm:pt modelId="{168EA440-2B46-44D0-A9AF-C26E3C79D1F7}" type="parTrans" cxnId="{9EFA3FC1-3DF8-43DE-B77B-BFDE71DB689B}">
      <dgm:prSet/>
      <dgm:spPr/>
      <dgm:t>
        <a:bodyPr/>
        <a:lstStyle/>
        <a:p>
          <a:endParaRPr lang="en-IN"/>
        </a:p>
      </dgm:t>
    </dgm:pt>
    <dgm:pt modelId="{28DDF3B3-BCE7-4A13-988F-FDFD2977496B}" type="sibTrans" cxnId="{9EFA3FC1-3DF8-43DE-B77B-BFDE71DB689B}">
      <dgm:prSet/>
      <dgm:spPr/>
      <dgm:t>
        <a:bodyPr/>
        <a:lstStyle/>
        <a:p>
          <a:endParaRPr lang="en-IN"/>
        </a:p>
      </dgm:t>
    </dgm:pt>
    <dgm:pt modelId="{60D9C07F-8200-4D6D-BD71-64EFD533F73D}">
      <dgm:prSet phldrT="[Text]" custT="1"/>
      <dgm:spPr/>
      <dgm:t>
        <a:bodyPr/>
        <a:lstStyle/>
        <a:p>
          <a:r>
            <a:rPr lang="en-IN" sz="1800" dirty="0"/>
            <a:t> </a:t>
          </a:r>
          <a:r>
            <a:rPr lang="en-IN" sz="1600" dirty="0"/>
            <a:t>Unclear property rights on river islands</a:t>
          </a:r>
          <a:endParaRPr lang="en-IN" sz="1800" dirty="0"/>
        </a:p>
      </dgm:t>
    </dgm:pt>
    <dgm:pt modelId="{1EE5E1C9-8183-4017-8A4E-CA7174148F5B}" type="parTrans" cxnId="{35B26CCB-6DE8-410A-BD2D-55CA888ECF40}">
      <dgm:prSet/>
      <dgm:spPr/>
      <dgm:t>
        <a:bodyPr/>
        <a:lstStyle/>
        <a:p>
          <a:endParaRPr lang="en-IN"/>
        </a:p>
      </dgm:t>
    </dgm:pt>
    <dgm:pt modelId="{3F8621CA-41F3-4899-8CD7-2C16439672A8}" type="sibTrans" cxnId="{35B26CCB-6DE8-410A-BD2D-55CA888ECF40}">
      <dgm:prSet/>
      <dgm:spPr/>
      <dgm:t>
        <a:bodyPr/>
        <a:lstStyle/>
        <a:p>
          <a:endParaRPr lang="en-IN"/>
        </a:p>
      </dgm:t>
    </dgm:pt>
    <dgm:pt modelId="{887902F4-E7E5-49EC-B40C-1302CC764489}">
      <dgm:prSet custT="1"/>
      <dgm:spPr/>
      <dgm:t>
        <a:bodyPr/>
        <a:lstStyle/>
        <a:p>
          <a:r>
            <a:rPr lang="en-IN" sz="1600" dirty="0"/>
            <a:t>Joint Forest Management Committee</a:t>
          </a:r>
        </a:p>
      </dgm:t>
    </dgm:pt>
    <dgm:pt modelId="{2FC9CAB1-6259-446A-9F20-902D9D1AB7EC}" type="parTrans" cxnId="{B246C145-D9B3-4748-AF02-A6E49F65BC30}">
      <dgm:prSet/>
      <dgm:spPr/>
      <dgm:t>
        <a:bodyPr/>
        <a:lstStyle/>
        <a:p>
          <a:endParaRPr lang="en-IN"/>
        </a:p>
      </dgm:t>
    </dgm:pt>
    <dgm:pt modelId="{435A5421-8195-46E8-816A-BDDD89D4CB97}" type="sibTrans" cxnId="{B246C145-D9B3-4748-AF02-A6E49F65BC30}">
      <dgm:prSet/>
      <dgm:spPr/>
      <dgm:t>
        <a:bodyPr/>
        <a:lstStyle/>
        <a:p>
          <a:endParaRPr lang="en-IN"/>
        </a:p>
      </dgm:t>
    </dgm:pt>
    <dgm:pt modelId="{DBF68CCF-1C46-4437-8F47-0F70DCD1B0A0}">
      <dgm:prSet custT="1"/>
      <dgm:spPr/>
      <dgm:t>
        <a:bodyPr/>
        <a:lstStyle/>
        <a:p>
          <a:r>
            <a:rPr lang="en-IN" sz="1600" dirty="0"/>
            <a:t>Community group for canal water extraction</a:t>
          </a:r>
        </a:p>
      </dgm:t>
    </dgm:pt>
    <dgm:pt modelId="{5E4EF17C-6165-4A97-9465-E9A7B516AD73}" type="parTrans" cxnId="{1B6A3808-6762-41B8-BC4A-B51E8C74824B}">
      <dgm:prSet/>
      <dgm:spPr/>
      <dgm:t>
        <a:bodyPr/>
        <a:lstStyle/>
        <a:p>
          <a:endParaRPr lang="en-IN"/>
        </a:p>
      </dgm:t>
    </dgm:pt>
    <dgm:pt modelId="{85F1E61C-7ED0-4525-981F-F832101FA47E}" type="sibTrans" cxnId="{1B6A3808-6762-41B8-BC4A-B51E8C74824B}">
      <dgm:prSet/>
      <dgm:spPr/>
      <dgm:t>
        <a:bodyPr/>
        <a:lstStyle/>
        <a:p>
          <a:endParaRPr lang="en-IN"/>
        </a:p>
      </dgm:t>
    </dgm:pt>
    <dgm:pt modelId="{F82CF6D9-39C2-4E22-BB1C-935AAA52000E}">
      <dgm:prSet custT="1"/>
      <dgm:spPr/>
      <dgm:t>
        <a:bodyPr/>
        <a:lstStyle/>
        <a:p>
          <a:endParaRPr lang="en-IN" sz="1800" dirty="0"/>
        </a:p>
      </dgm:t>
    </dgm:pt>
    <dgm:pt modelId="{72B0C8EA-E38C-4D30-A74A-D1ECF8D222CE}" type="parTrans" cxnId="{B25A807E-26D3-4969-B876-65062F50760E}">
      <dgm:prSet/>
      <dgm:spPr/>
      <dgm:t>
        <a:bodyPr/>
        <a:lstStyle/>
        <a:p>
          <a:endParaRPr lang="en-IN"/>
        </a:p>
      </dgm:t>
    </dgm:pt>
    <dgm:pt modelId="{E99CA976-F270-4E9D-9150-742AE12448BD}" type="sibTrans" cxnId="{B25A807E-26D3-4969-B876-65062F50760E}">
      <dgm:prSet/>
      <dgm:spPr/>
      <dgm:t>
        <a:bodyPr/>
        <a:lstStyle/>
        <a:p>
          <a:endParaRPr lang="en-IN"/>
        </a:p>
      </dgm:t>
    </dgm:pt>
    <dgm:pt modelId="{FBAB4728-5D42-4B6D-B4D7-2F0A58C5FC92}" type="pres">
      <dgm:prSet presAssocID="{8882F289-AEAA-4A7E-9C3B-D3D9A553111B}" presName="Name0" presStyleCnt="0">
        <dgm:presLayoutVars>
          <dgm:dir/>
          <dgm:resizeHandles val="exact"/>
        </dgm:presLayoutVars>
      </dgm:prSet>
      <dgm:spPr/>
    </dgm:pt>
    <dgm:pt modelId="{9DFDB4E0-0602-4208-997C-38A60F17B566}" type="pres">
      <dgm:prSet presAssocID="{042F1348-70D4-4CF6-928E-5D70FDE73100}" presName="composite" presStyleCnt="0"/>
      <dgm:spPr/>
    </dgm:pt>
    <dgm:pt modelId="{8377F8F8-A9C9-42CD-9EF0-A9CCD6C09DAC}" type="pres">
      <dgm:prSet presAssocID="{042F1348-70D4-4CF6-928E-5D70FDE73100}" presName="rect1" presStyleLbl="trAlignAcc1" presStyleIdx="0" presStyleCnt="6">
        <dgm:presLayoutVars>
          <dgm:bulletEnabled val="1"/>
        </dgm:presLayoutVars>
      </dgm:prSet>
      <dgm:spPr/>
    </dgm:pt>
    <dgm:pt modelId="{C482D3DE-C169-4332-8D4B-D2B476404BAA}" type="pres">
      <dgm:prSet presAssocID="{042F1348-70D4-4CF6-928E-5D70FDE73100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3F229600-1AC1-470E-8F19-B97489F7D6CF}" type="pres">
      <dgm:prSet presAssocID="{6EECF3C6-A455-48B7-85BF-75941C356F64}" presName="sibTrans" presStyleCnt="0"/>
      <dgm:spPr/>
    </dgm:pt>
    <dgm:pt modelId="{BC9418AD-AAAA-4754-BCCB-4AA6BB2044DC}" type="pres">
      <dgm:prSet presAssocID="{4793CE5C-BAA7-4A84-96A4-0706DB51B681}" presName="composite" presStyleCnt="0"/>
      <dgm:spPr/>
    </dgm:pt>
    <dgm:pt modelId="{ED02ED0D-630E-46DD-ADBD-93C25EF45386}" type="pres">
      <dgm:prSet presAssocID="{4793CE5C-BAA7-4A84-96A4-0706DB51B681}" presName="rect1" presStyleLbl="trAlignAcc1" presStyleIdx="1" presStyleCnt="6">
        <dgm:presLayoutVars>
          <dgm:bulletEnabled val="1"/>
        </dgm:presLayoutVars>
      </dgm:prSet>
      <dgm:spPr/>
    </dgm:pt>
    <dgm:pt modelId="{72EAFBD8-3A5E-4D9B-8A04-5CC1963ED70A}" type="pres">
      <dgm:prSet presAssocID="{4793CE5C-BAA7-4A84-96A4-0706DB51B681}" presName="rect2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3000" r="-63000"/>
          </a:stretch>
        </a:blipFill>
      </dgm:spPr>
    </dgm:pt>
    <dgm:pt modelId="{A48AF2EE-5DB1-4790-A163-1041C27059EC}" type="pres">
      <dgm:prSet presAssocID="{66BB7813-EE3F-44D5-A0CF-FB0F8E9ECFE3}" presName="sibTrans" presStyleCnt="0"/>
      <dgm:spPr/>
    </dgm:pt>
    <dgm:pt modelId="{ED327B6E-A361-43ED-8D32-0D0A39B25655}" type="pres">
      <dgm:prSet presAssocID="{DF0E9FE8-9BB9-47C8-8461-BDC00AAE27DD}" presName="composite" presStyleCnt="0"/>
      <dgm:spPr/>
    </dgm:pt>
    <dgm:pt modelId="{0CE61C2C-5E72-47AE-A12B-31926E0F4C2A}" type="pres">
      <dgm:prSet presAssocID="{DF0E9FE8-9BB9-47C8-8461-BDC00AAE27DD}" presName="rect1" presStyleLbl="trAlignAcc1" presStyleIdx="2" presStyleCnt="6">
        <dgm:presLayoutVars>
          <dgm:bulletEnabled val="1"/>
        </dgm:presLayoutVars>
      </dgm:prSet>
      <dgm:spPr/>
    </dgm:pt>
    <dgm:pt modelId="{D3D91D8D-8761-456E-B4B4-8D5B3BBDF2D9}" type="pres">
      <dgm:prSet presAssocID="{DF0E9FE8-9BB9-47C8-8461-BDC00AAE27DD}" presName="rect2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96000" r="-96000"/>
          </a:stretch>
        </a:blipFill>
      </dgm:spPr>
    </dgm:pt>
    <dgm:pt modelId="{33EC0664-196C-4510-94BC-40F8E2E95361}" type="pres">
      <dgm:prSet presAssocID="{93774518-0D7E-4FAD-A98C-4F1E0E662741}" presName="sibTrans" presStyleCnt="0"/>
      <dgm:spPr/>
    </dgm:pt>
    <dgm:pt modelId="{DCF12CFC-ECA9-4B59-8B35-35638DB9706E}" type="pres">
      <dgm:prSet presAssocID="{A305CC8F-E3BE-4340-917D-0B8D438843E2}" presName="composite" presStyleCnt="0"/>
      <dgm:spPr/>
    </dgm:pt>
    <dgm:pt modelId="{5FFFFC1F-3A4C-4380-A271-67CC00D11E4D}" type="pres">
      <dgm:prSet presAssocID="{A305CC8F-E3BE-4340-917D-0B8D438843E2}" presName="rect1" presStyleLbl="trAlignAcc1" presStyleIdx="3" presStyleCnt="6">
        <dgm:presLayoutVars>
          <dgm:bulletEnabled val="1"/>
        </dgm:presLayoutVars>
      </dgm:prSet>
      <dgm:spPr/>
    </dgm:pt>
    <dgm:pt modelId="{DC1A1D55-695E-425C-9577-CCCB6E166119}" type="pres">
      <dgm:prSet presAssocID="{A305CC8F-E3BE-4340-917D-0B8D438843E2}" presName="rect2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69000" r="-69000"/>
          </a:stretch>
        </a:blipFill>
      </dgm:spPr>
    </dgm:pt>
    <dgm:pt modelId="{A4AF61D5-58F0-43A9-AA07-3F42887ACDE1}" type="pres">
      <dgm:prSet presAssocID="{35BD9076-B9AA-463D-894B-4E57FC47ED3A}" presName="sibTrans" presStyleCnt="0"/>
      <dgm:spPr/>
    </dgm:pt>
    <dgm:pt modelId="{FB8BD693-03F3-4D20-8A05-0EF3DB46A052}" type="pres">
      <dgm:prSet presAssocID="{B41D7703-2992-48A1-8C30-BBACCEAEB634}" presName="composite" presStyleCnt="0"/>
      <dgm:spPr/>
    </dgm:pt>
    <dgm:pt modelId="{0A4DD646-0827-47E9-BE9E-D1DEB47BD3CE}" type="pres">
      <dgm:prSet presAssocID="{B41D7703-2992-48A1-8C30-BBACCEAEB634}" presName="rect1" presStyleLbl="trAlignAcc1" presStyleIdx="4" presStyleCnt="6">
        <dgm:presLayoutVars>
          <dgm:bulletEnabled val="1"/>
        </dgm:presLayoutVars>
      </dgm:prSet>
      <dgm:spPr/>
    </dgm:pt>
    <dgm:pt modelId="{AB324B98-219C-4C05-A6C6-CBDBC73F52F9}" type="pres">
      <dgm:prSet presAssocID="{B41D7703-2992-48A1-8C30-BBACCEAEB634}" presName="rect2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53000" r="-53000"/>
          </a:stretch>
        </a:blipFill>
      </dgm:spPr>
    </dgm:pt>
    <dgm:pt modelId="{7F4EF9E1-4505-4E37-98BA-AF4BC6287E79}" type="pres">
      <dgm:prSet presAssocID="{40D7BF90-C271-48BE-B7BA-C6D5D890BD35}" presName="sibTrans" presStyleCnt="0"/>
      <dgm:spPr/>
    </dgm:pt>
    <dgm:pt modelId="{0C077E58-C9FE-4C9D-96BF-A28234FC1AAA}" type="pres">
      <dgm:prSet presAssocID="{016A66B3-09E8-40F9-88F8-90BBE9007637}" presName="composite" presStyleCnt="0"/>
      <dgm:spPr/>
    </dgm:pt>
    <dgm:pt modelId="{9861ADAD-EBC1-4935-B9C9-F4DBD3FA8526}" type="pres">
      <dgm:prSet presAssocID="{016A66B3-09E8-40F9-88F8-90BBE9007637}" presName="rect1" presStyleLbl="trAlignAcc1" presStyleIdx="5" presStyleCnt="6">
        <dgm:presLayoutVars>
          <dgm:bulletEnabled val="1"/>
        </dgm:presLayoutVars>
      </dgm:prSet>
      <dgm:spPr/>
    </dgm:pt>
    <dgm:pt modelId="{49EA392B-DC80-4738-91F2-C48A69E611E4}" type="pres">
      <dgm:prSet presAssocID="{016A66B3-09E8-40F9-88F8-90BBE9007637}" presName="rect2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6CB7D800-8F73-44C7-B6AA-A68EF52338DD}" srcId="{042F1348-70D4-4CF6-928E-5D70FDE73100}" destId="{B4A0FF34-A560-4498-829F-09744C5CC72B}" srcOrd="0" destOrd="0" parTransId="{56A564CC-0455-462A-89AD-0C51DE6B2655}" sibTransId="{ACE8A1B3-B85A-4756-BCA6-80484EF10611}"/>
    <dgm:cxn modelId="{1B6A3808-6762-41B8-BC4A-B51E8C74824B}" srcId="{016A66B3-09E8-40F9-88F8-90BBE9007637}" destId="{DBF68CCF-1C46-4437-8F47-0F70DCD1B0A0}" srcOrd="1" destOrd="0" parTransId="{5E4EF17C-6165-4A97-9465-E9A7B516AD73}" sibTransId="{85F1E61C-7ED0-4525-981F-F832101FA47E}"/>
    <dgm:cxn modelId="{56EC5708-5A7C-4B49-8EC8-C8855D154B4F}" type="presOf" srcId="{F82CF6D9-39C2-4E22-BB1C-935AAA52000E}" destId="{9861ADAD-EBC1-4935-B9C9-F4DBD3FA8526}" srcOrd="0" destOrd="3" presId="urn:microsoft.com/office/officeart/2008/layout/PictureStrips"/>
    <dgm:cxn modelId="{130F310C-43E4-4F15-A685-A7C6068BD3F6}" srcId="{8882F289-AEAA-4A7E-9C3B-D3D9A553111B}" destId="{DF0E9FE8-9BB9-47C8-8461-BDC00AAE27DD}" srcOrd="2" destOrd="0" parTransId="{47ACC05D-91E7-4A71-97B1-634913ABB79C}" sibTransId="{93774518-0D7E-4FAD-A98C-4F1E0E662741}"/>
    <dgm:cxn modelId="{84D0D014-5553-42EB-994E-BEF7E1E4156F}" srcId="{A305CC8F-E3BE-4340-917D-0B8D438843E2}" destId="{3D27F1BE-7936-4C67-B4AD-386EC5B53881}" srcOrd="0" destOrd="0" parTransId="{01067596-B1B4-42F3-804A-E2E9BAA246FA}" sibTransId="{772FFD05-E5D4-4E08-83E6-573BE8A84E8F}"/>
    <dgm:cxn modelId="{E126481A-6091-4D53-A629-CC12BEC03476}" type="presOf" srcId="{016A66B3-09E8-40F9-88F8-90BBE9007637}" destId="{9861ADAD-EBC1-4935-B9C9-F4DBD3FA8526}" srcOrd="0" destOrd="0" presId="urn:microsoft.com/office/officeart/2008/layout/PictureStrips"/>
    <dgm:cxn modelId="{CDDC8D1F-DE02-46ED-AA94-FF4968974D3E}" srcId="{DF0E9FE8-9BB9-47C8-8461-BDC00AAE27DD}" destId="{C5F3F8E3-DF2D-446E-868E-64836A9C1A63}" srcOrd="1" destOrd="0" parTransId="{CFC1D68E-BB18-4EB9-BDB9-7A221B175C75}" sibTransId="{BA218864-A5D9-4293-991D-7A01B86E7F01}"/>
    <dgm:cxn modelId="{DD89FA20-A65A-4FAB-AECB-1C4662065FA5}" srcId="{DF0E9FE8-9BB9-47C8-8461-BDC00AAE27DD}" destId="{D6E9F398-0476-4358-803D-C01FB68C6FAD}" srcOrd="0" destOrd="0" parTransId="{D841F187-36C3-4BFE-9E8F-F8281EA9EF39}" sibTransId="{3CBD530E-2E26-4037-93DB-B5602A7EAF81}"/>
    <dgm:cxn modelId="{C3432522-37C0-44A6-80F2-FF8FEC297F77}" srcId="{8882F289-AEAA-4A7E-9C3B-D3D9A553111B}" destId="{B41D7703-2992-48A1-8C30-BBACCEAEB634}" srcOrd="4" destOrd="0" parTransId="{93C3B0E4-57B4-4DA4-86A0-2B7C0BDDE218}" sibTransId="{40D7BF90-C271-48BE-B7BA-C6D5D890BD35}"/>
    <dgm:cxn modelId="{F6F19223-9612-46EC-8597-5DF599874235}" type="presOf" srcId="{AA5DF82B-1C13-4C0F-B6C3-E079F5CCDF79}" destId="{ED02ED0D-630E-46DD-ADBD-93C25EF45386}" srcOrd="0" destOrd="2" presId="urn:microsoft.com/office/officeart/2008/layout/PictureStrips"/>
    <dgm:cxn modelId="{E988CA29-E2BF-4884-87B5-E16AA2AC36E3}" type="presOf" srcId="{7C2FA8BC-A06E-4300-9C76-A224626EE7EF}" destId="{ED02ED0D-630E-46DD-ADBD-93C25EF45386}" srcOrd="0" destOrd="1" presId="urn:microsoft.com/office/officeart/2008/layout/PictureStrips"/>
    <dgm:cxn modelId="{D46C4F2B-2793-41C3-B30D-CD1E9C90C455}" type="presOf" srcId="{042F1348-70D4-4CF6-928E-5D70FDE73100}" destId="{8377F8F8-A9C9-42CD-9EF0-A9CCD6C09DAC}" srcOrd="0" destOrd="0" presId="urn:microsoft.com/office/officeart/2008/layout/PictureStrips"/>
    <dgm:cxn modelId="{2BBDDD3A-EFCD-40B7-8901-5BB5E36AE681}" type="presOf" srcId="{C10FED11-19BF-4254-B7C6-549CDA7D8BD3}" destId="{5FFFFC1F-3A4C-4380-A271-67CC00D11E4D}" srcOrd="0" destOrd="3" presId="urn:microsoft.com/office/officeart/2008/layout/PictureStrips"/>
    <dgm:cxn modelId="{3C28805B-7B19-4D01-AF30-DCC70A9DE68B}" srcId="{B41D7703-2992-48A1-8C30-BBACCEAEB634}" destId="{57C88206-90F2-4AC3-9842-95E1CC466B6B}" srcOrd="1" destOrd="0" parTransId="{43696CC3-277F-4A77-BB2C-770ABD8D8DA8}" sibTransId="{CEF8163B-B700-4F3B-A6C5-6A93EB3E2967}"/>
    <dgm:cxn modelId="{0E23BF42-DC7D-48DB-9AD8-A9F63AC9D49B}" type="presOf" srcId="{DBF68CCF-1C46-4437-8F47-0F70DCD1B0A0}" destId="{9861ADAD-EBC1-4935-B9C9-F4DBD3FA8526}" srcOrd="0" destOrd="2" presId="urn:microsoft.com/office/officeart/2008/layout/PictureStrips"/>
    <dgm:cxn modelId="{2C6BD443-4073-46D7-81A8-B5DF1ED100E7}" type="presOf" srcId="{C5F3F8E3-DF2D-446E-868E-64836A9C1A63}" destId="{0CE61C2C-5E72-47AE-A12B-31926E0F4C2A}" srcOrd="0" destOrd="2" presId="urn:microsoft.com/office/officeart/2008/layout/PictureStrips"/>
    <dgm:cxn modelId="{B246C145-D9B3-4748-AF02-A6E49F65BC30}" srcId="{016A66B3-09E8-40F9-88F8-90BBE9007637}" destId="{887902F4-E7E5-49EC-B40C-1302CC764489}" srcOrd="0" destOrd="0" parTransId="{2FC9CAB1-6259-446A-9F20-902D9D1AB7EC}" sibTransId="{435A5421-8195-46E8-816A-BDDD89D4CB97}"/>
    <dgm:cxn modelId="{E536DC45-5C49-4126-B9C7-0AB7F6A4BAB8}" srcId="{B41D7703-2992-48A1-8C30-BBACCEAEB634}" destId="{15125D33-B572-4986-832B-373078E69C2D}" srcOrd="2" destOrd="0" parTransId="{7EB2A6FC-551D-4F7A-B130-981758D7BB67}" sibTransId="{8E01FEB2-6C66-473D-808D-CF54CF36F2AB}"/>
    <dgm:cxn modelId="{C6887B67-BEDC-431B-B970-CABA8198D01F}" type="presOf" srcId="{64CC2235-6B61-49C4-A94E-C942EAD098B2}" destId="{5FFFFC1F-3A4C-4380-A271-67CC00D11E4D}" srcOrd="0" destOrd="2" presId="urn:microsoft.com/office/officeart/2008/layout/PictureStrips"/>
    <dgm:cxn modelId="{07092A6F-5470-427A-8155-111A8562F7DA}" type="presOf" srcId="{3D27F1BE-7936-4C67-B4AD-386EC5B53881}" destId="{5FFFFC1F-3A4C-4380-A271-67CC00D11E4D}" srcOrd="0" destOrd="1" presId="urn:microsoft.com/office/officeart/2008/layout/PictureStrips"/>
    <dgm:cxn modelId="{B762456F-A0F6-4E6A-AF4B-CEF5EFD578BE}" type="presOf" srcId="{57C88206-90F2-4AC3-9842-95E1CC466B6B}" destId="{0A4DD646-0827-47E9-BE9E-D1DEB47BD3CE}" srcOrd="0" destOrd="2" presId="urn:microsoft.com/office/officeart/2008/layout/PictureStrips"/>
    <dgm:cxn modelId="{42CDEC72-501C-4D89-852D-C7BA108F62D9}" srcId="{8882F289-AEAA-4A7E-9C3B-D3D9A553111B}" destId="{4793CE5C-BAA7-4A84-96A4-0706DB51B681}" srcOrd="1" destOrd="0" parTransId="{03923EDB-02DA-49A5-A29A-A74791E14BA3}" sibTransId="{66BB7813-EE3F-44D5-A0CF-FB0F8E9ECFE3}"/>
    <dgm:cxn modelId="{04E41D56-CC37-40E5-AD99-0491E48135E1}" type="presOf" srcId="{380E88FA-6E50-4A89-8132-80208FD8F963}" destId="{ED02ED0D-630E-46DD-ADBD-93C25EF45386}" srcOrd="0" destOrd="3" presId="urn:microsoft.com/office/officeart/2008/layout/PictureStrips"/>
    <dgm:cxn modelId="{4C00837A-7038-4448-B6C6-C12EB3529073}" type="presOf" srcId="{DF0E9FE8-9BB9-47C8-8461-BDC00AAE27DD}" destId="{0CE61C2C-5E72-47AE-A12B-31926E0F4C2A}" srcOrd="0" destOrd="0" presId="urn:microsoft.com/office/officeart/2008/layout/PictureStrips"/>
    <dgm:cxn modelId="{09F8EE5A-752C-4796-AD23-69E36953928E}" srcId="{B41D7703-2992-48A1-8C30-BBACCEAEB634}" destId="{8EB0DE7A-0D73-4D89-9372-97082AA29B60}" srcOrd="0" destOrd="0" parTransId="{007C5766-5C62-4868-A12D-8D46FCBD1DFE}" sibTransId="{6E4F055C-BB2D-4699-9B84-3D0E36BB2C3C}"/>
    <dgm:cxn modelId="{B25A807E-26D3-4969-B876-65062F50760E}" srcId="{016A66B3-09E8-40F9-88F8-90BBE9007637}" destId="{F82CF6D9-39C2-4E22-BB1C-935AAA52000E}" srcOrd="2" destOrd="0" parTransId="{72B0C8EA-E38C-4D30-A74A-D1ECF8D222CE}" sibTransId="{E99CA976-F270-4E9D-9150-742AE12448BD}"/>
    <dgm:cxn modelId="{498E6B81-F8E6-47C1-AF09-1CC8E2FD6932}" srcId="{A305CC8F-E3BE-4340-917D-0B8D438843E2}" destId="{64CC2235-6B61-49C4-A94E-C942EAD098B2}" srcOrd="1" destOrd="0" parTransId="{B4EE4BE9-4151-41E6-93F6-BBF524666262}" sibTransId="{452B9DCD-3D87-43EC-AD19-F416B67F18B2}"/>
    <dgm:cxn modelId="{3218A094-EA54-4124-B2A8-918BAF2B1EEC}" srcId="{8882F289-AEAA-4A7E-9C3B-D3D9A553111B}" destId="{016A66B3-09E8-40F9-88F8-90BBE9007637}" srcOrd="5" destOrd="0" parTransId="{04EFEA8D-2F79-468E-8C02-359B1C74C504}" sibTransId="{71A79C05-581F-41AC-8B4F-AD4E2735B816}"/>
    <dgm:cxn modelId="{DE1E8DA6-4DDC-424D-85C4-EABEDC8D7107}" type="presOf" srcId="{60D9C07F-8200-4D6D-BD71-64EFD533F73D}" destId="{8377F8F8-A9C9-42CD-9EF0-A9CCD6C09DAC}" srcOrd="0" destOrd="2" presId="urn:microsoft.com/office/officeart/2008/layout/PictureStrips"/>
    <dgm:cxn modelId="{50E931AA-A419-408C-80EC-C764D4EBBFD7}" type="presOf" srcId="{887902F4-E7E5-49EC-B40C-1302CC764489}" destId="{9861ADAD-EBC1-4935-B9C9-F4DBD3FA8526}" srcOrd="0" destOrd="1" presId="urn:microsoft.com/office/officeart/2008/layout/PictureStrips"/>
    <dgm:cxn modelId="{C23011B0-77B8-40F5-BD9C-ECCFE4CB6FA7}" type="presOf" srcId="{B4A0FF34-A560-4498-829F-09744C5CC72B}" destId="{8377F8F8-A9C9-42CD-9EF0-A9CCD6C09DAC}" srcOrd="0" destOrd="1" presId="urn:microsoft.com/office/officeart/2008/layout/PictureStrips"/>
    <dgm:cxn modelId="{51729BB2-BC1F-43B5-92BB-66189131B74D}" type="presOf" srcId="{A305CC8F-E3BE-4340-917D-0B8D438843E2}" destId="{5FFFFC1F-3A4C-4380-A271-67CC00D11E4D}" srcOrd="0" destOrd="0" presId="urn:microsoft.com/office/officeart/2008/layout/PictureStrips"/>
    <dgm:cxn modelId="{596BA2B6-69B4-4FB5-9B99-EDA112E03C73}" srcId="{4793CE5C-BAA7-4A84-96A4-0706DB51B681}" destId="{AA5DF82B-1C13-4C0F-B6C3-E079F5CCDF79}" srcOrd="1" destOrd="0" parTransId="{186DAAAB-A4CB-4F11-8327-BF5CD9994308}" sibTransId="{AED08549-32B2-4C62-889D-15D7006D1507}"/>
    <dgm:cxn modelId="{8E61DFBA-BDBC-4A43-AA8D-E706C1F554AB}" type="presOf" srcId="{4793CE5C-BAA7-4A84-96A4-0706DB51B681}" destId="{ED02ED0D-630E-46DD-ADBD-93C25EF45386}" srcOrd="0" destOrd="0" presId="urn:microsoft.com/office/officeart/2008/layout/PictureStrips"/>
    <dgm:cxn modelId="{9EFA3FC1-3DF8-43DE-B77B-BFDE71DB689B}" srcId="{4793CE5C-BAA7-4A84-96A4-0706DB51B681}" destId="{380E88FA-6E50-4A89-8132-80208FD8F963}" srcOrd="2" destOrd="0" parTransId="{168EA440-2B46-44D0-A9AF-C26E3C79D1F7}" sibTransId="{28DDF3B3-BCE7-4A13-988F-FDFD2977496B}"/>
    <dgm:cxn modelId="{4CCEE7C5-6C7B-4605-AE57-58F70234D2A2}" type="presOf" srcId="{D6E9F398-0476-4358-803D-C01FB68C6FAD}" destId="{0CE61C2C-5E72-47AE-A12B-31926E0F4C2A}" srcOrd="0" destOrd="1" presId="urn:microsoft.com/office/officeart/2008/layout/PictureStrips"/>
    <dgm:cxn modelId="{EAC52AC6-4862-47F7-9820-61C15A607A10}" srcId="{A305CC8F-E3BE-4340-917D-0B8D438843E2}" destId="{C10FED11-19BF-4254-B7C6-549CDA7D8BD3}" srcOrd="2" destOrd="0" parTransId="{B94790D5-6EEA-49D8-AAA0-5E7B813942B5}" sibTransId="{659D27FF-9C9A-4A5C-90DC-01957C416956}"/>
    <dgm:cxn modelId="{35B26CCB-6DE8-410A-BD2D-55CA888ECF40}" srcId="{042F1348-70D4-4CF6-928E-5D70FDE73100}" destId="{60D9C07F-8200-4D6D-BD71-64EFD533F73D}" srcOrd="1" destOrd="0" parTransId="{1EE5E1C9-8183-4017-8A4E-CA7174148F5B}" sibTransId="{3F8621CA-41F3-4899-8CD7-2C16439672A8}"/>
    <dgm:cxn modelId="{A97C3CD5-7E4C-4CE8-AC74-CE93D54188D9}" type="presOf" srcId="{8EB0DE7A-0D73-4D89-9372-97082AA29B60}" destId="{0A4DD646-0827-47E9-BE9E-D1DEB47BD3CE}" srcOrd="0" destOrd="1" presId="urn:microsoft.com/office/officeart/2008/layout/PictureStrips"/>
    <dgm:cxn modelId="{D30F6FD5-F14B-49B4-B982-3DA9E5700A17}" type="presOf" srcId="{B41D7703-2992-48A1-8C30-BBACCEAEB634}" destId="{0A4DD646-0827-47E9-BE9E-D1DEB47BD3CE}" srcOrd="0" destOrd="0" presId="urn:microsoft.com/office/officeart/2008/layout/PictureStrips"/>
    <dgm:cxn modelId="{0EC72BE6-31C0-401F-8DF9-EB1AC9062934}" type="presOf" srcId="{8882F289-AEAA-4A7E-9C3B-D3D9A553111B}" destId="{FBAB4728-5D42-4B6D-B4D7-2F0A58C5FC92}" srcOrd="0" destOrd="0" presId="urn:microsoft.com/office/officeart/2008/layout/PictureStrips"/>
    <dgm:cxn modelId="{9DEB85F7-52B5-4CCF-9AAB-BA366BCF43E9}" type="presOf" srcId="{15125D33-B572-4986-832B-373078E69C2D}" destId="{0A4DD646-0827-47E9-BE9E-D1DEB47BD3CE}" srcOrd="0" destOrd="3" presId="urn:microsoft.com/office/officeart/2008/layout/PictureStrips"/>
    <dgm:cxn modelId="{CE579CF7-4577-4E21-B960-F7F97C849440}" srcId="{8882F289-AEAA-4A7E-9C3B-D3D9A553111B}" destId="{042F1348-70D4-4CF6-928E-5D70FDE73100}" srcOrd="0" destOrd="0" parTransId="{60F552C6-0FBD-453E-ABD0-1ACAC78A789B}" sibTransId="{6EECF3C6-A455-48B7-85BF-75941C356F64}"/>
    <dgm:cxn modelId="{8E06AAF9-FF09-422C-91CB-022435865C1B}" srcId="{8882F289-AEAA-4A7E-9C3B-D3D9A553111B}" destId="{A305CC8F-E3BE-4340-917D-0B8D438843E2}" srcOrd="3" destOrd="0" parTransId="{C59F5985-0E06-43F6-AC84-82A33946DB08}" sibTransId="{35BD9076-B9AA-463D-894B-4E57FC47ED3A}"/>
    <dgm:cxn modelId="{F153D7FB-2070-4A7E-94A5-98F54E428522}" srcId="{4793CE5C-BAA7-4A84-96A4-0706DB51B681}" destId="{7C2FA8BC-A06E-4300-9C76-A224626EE7EF}" srcOrd="0" destOrd="0" parTransId="{2EFE4573-9723-4882-95BB-89E15E07EC02}" sibTransId="{BE723BF0-D55A-44B1-A0CE-B7E9998600AA}"/>
    <dgm:cxn modelId="{42FE7DCD-F8D0-4891-ABCE-24A1F7470472}" type="presParOf" srcId="{FBAB4728-5D42-4B6D-B4D7-2F0A58C5FC92}" destId="{9DFDB4E0-0602-4208-997C-38A60F17B566}" srcOrd="0" destOrd="0" presId="urn:microsoft.com/office/officeart/2008/layout/PictureStrips"/>
    <dgm:cxn modelId="{213EA658-4F7F-4714-A0B4-9B04F826151B}" type="presParOf" srcId="{9DFDB4E0-0602-4208-997C-38A60F17B566}" destId="{8377F8F8-A9C9-42CD-9EF0-A9CCD6C09DAC}" srcOrd="0" destOrd="0" presId="urn:microsoft.com/office/officeart/2008/layout/PictureStrips"/>
    <dgm:cxn modelId="{1C192DC8-6D72-4179-94F5-43FEE74E2E76}" type="presParOf" srcId="{9DFDB4E0-0602-4208-997C-38A60F17B566}" destId="{C482D3DE-C169-4332-8D4B-D2B476404BAA}" srcOrd="1" destOrd="0" presId="urn:microsoft.com/office/officeart/2008/layout/PictureStrips"/>
    <dgm:cxn modelId="{615A323F-B304-4EC7-811F-CCEE71CA78BC}" type="presParOf" srcId="{FBAB4728-5D42-4B6D-B4D7-2F0A58C5FC92}" destId="{3F229600-1AC1-470E-8F19-B97489F7D6CF}" srcOrd="1" destOrd="0" presId="urn:microsoft.com/office/officeart/2008/layout/PictureStrips"/>
    <dgm:cxn modelId="{EB3E8B1B-AEF5-458C-AFF0-1ADBEF119409}" type="presParOf" srcId="{FBAB4728-5D42-4B6D-B4D7-2F0A58C5FC92}" destId="{BC9418AD-AAAA-4754-BCCB-4AA6BB2044DC}" srcOrd="2" destOrd="0" presId="urn:microsoft.com/office/officeart/2008/layout/PictureStrips"/>
    <dgm:cxn modelId="{A81C15CF-2140-48E8-B3CA-94E088F7EFAD}" type="presParOf" srcId="{BC9418AD-AAAA-4754-BCCB-4AA6BB2044DC}" destId="{ED02ED0D-630E-46DD-ADBD-93C25EF45386}" srcOrd="0" destOrd="0" presId="urn:microsoft.com/office/officeart/2008/layout/PictureStrips"/>
    <dgm:cxn modelId="{66716AE9-A707-4C9C-82D3-9370F45D4474}" type="presParOf" srcId="{BC9418AD-AAAA-4754-BCCB-4AA6BB2044DC}" destId="{72EAFBD8-3A5E-4D9B-8A04-5CC1963ED70A}" srcOrd="1" destOrd="0" presId="urn:microsoft.com/office/officeart/2008/layout/PictureStrips"/>
    <dgm:cxn modelId="{FF0B307B-C327-4651-9B25-0DE099375E0C}" type="presParOf" srcId="{FBAB4728-5D42-4B6D-B4D7-2F0A58C5FC92}" destId="{A48AF2EE-5DB1-4790-A163-1041C27059EC}" srcOrd="3" destOrd="0" presId="urn:microsoft.com/office/officeart/2008/layout/PictureStrips"/>
    <dgm:cxn modelId="{303E4CA2-0C02-43DB-94F2-B6F9754871ED}" type="presParOf" srcId="{FBAB4728-5D42-4B6D-B4D7-2F0A58C5FC92}" destId="{ED327B6E-A361-43ED-8D32-0D0A39B25655}" srcOrd="4" destOrd="0" presId="urn:microsoft.com/office/officeart/2008/layout/PictureStrips"/>
    <dgm:cxn modelId="{116B7FE5-0D2A-4946-A250-B29AFF06D8F8}" type="presParOf" srcId="{ED327B6E-A361-43ED-8D32-0D0A39B25655}" destId="{0CE61C2C-5E72-47AE-A12B-31926E0F4C2A}" srcOrd="0" destOrd="0" presId="urn:microsoft.com/office/officeart/2008/layout/PictureStrips"/>
    <dgm:cxn modelId="{81720144-D4AC-4FB4-8680-935DB12512DB}" type="presParOf" srcId="{ED327B6E-A361-43ED-8D32-0D0A39B25655}" destId="{D3D91D8D-8761-456E-B4B4-8D5B3BBDF2D9}" srcOrd="1" destOrd="0" presId="urn:microsoft.com/office/officeart/2008/layout/PictureStrips"/>
    <dgm:cxn modelId="{0D9932DD-E520-422F-AE44-BD0F0BC4E474}" type="presParOf" srcId="{FBAB4728-5D42-4B6D-B4D7-2F0A58C5FC92}" destId="{33EC0664-196C-4510-94BC-40F8E2E95361}" srcOrd="5" destOrd="0" presId="urn:microsoft.com/office/officeart/2008/layout/PictureStrips"/>
    <dgm:cxn modelId="{E83588A8-7809-47B2-BB34-AC175CB79378}" type="presParOf" srcId="{FBAB4728-5D42-4B6D-B4D7-2F0A58C5FC92}" destId="{DCF12CFC-ECA9-4B59-8B35-35638DB9706E}" srcOrd="6" destOrd="0" presId="urn:microsoft.com/office/officeart/2008/layout/PictureStrips"/>
    <dgm:cxn modelId="{1868D9A1-7460-4EBC-A1B6-1D8B85CD3374}" type="presParOf" srcId="{DCF12CFC-ECA9-4B59-8B35-35638DB9706E}" destId="{5FFFFC1F-3A4C-4380-A271-67CC00D11E4D}" srcOrd="0" destOrd="0" presId="urn:microsoft.com/office/officeart/2008/layout/PictureStrips"/>
    <dgm:cxn modelId="{2ED50732-36E1-4558-9939-242EE14D11DE}" type="presParOf" srcId="{DCF12CFC-ECA9-4B59-8B35-35638DB9706E}" destId="{DC1A1D55-695E-425C-9577-CCCB6E166119}" srcOrd="1" destOrd="0" presId="urn:microsoft.com/office/officeart/2008/layout/PictureStrips"/>
    <dgm:cxn modelId="{6EF3B86F-E7B9-4E21-9969-16B9DC94AFF9}" type="presParOf" srcId="{FBAB4728-5D42-4B6D-B4D7-2F0A58C5FC92}" destId="{A4AF61D5-58F0-43A9-AA07-3F42887ACDE1}" srcOrd="7" destOrd="0" presId="urn:microsoft.com/office/officeart/2008/layout/PictureStrips"/>
    <dgm:cxn modelId="{21331F69-07AA-4341-955D-814727C75DB4}" type="presParOf" srcId="{FBAB4728-5D42-4B6D-B4D7-2F0A58C5FC92}" destId="{FB8BD693-03F3-4D20-8A05-0EF3DB46A052}" srcOrd="8" destOrd="0" presId="urn:microsoft.com/office/officeart/2008/layout/PictureStrips"/>
    <dgm:cxn modelId="{2D04A302-60A8-4D78-AF29-9B1C488163E4}" type="presParOf" srcId="{FB8BD693-03F3-4D20-8A05-0EF3DB46A052}" destId="{0A4DD646-0827-47E9-BE9E-D1DEB47BD3CE}" srcOrd="0" destOrd="0" presId="urn:microsoft.com/office/officeart/2008/layout/PictureStrips"/>
    <dgm:cxn modelId="{29423F66-77A6-429A-9740-4B3FCEFAFBAB}" type="presParOf" srcId="{FB8BD693-03F3-4D20-8A05-0EF3DB46A052}" destId="{AB324B98-219C-4C05-A6C6-CBDBC73F52F9}" srcOrd="1" destOrd="0" presId="urn:microsoft.com/office/officeart/2008/layout/PictureStrips"/>
    <dgm:cxn modelId="{7B37E74E-83AF-4C68-9D1C-3372258BB8CA}" type="presParOf" srcId="{FBAB4728-5D42-4B6D-B4D7-2F0A58C5FC92}" destId="{7F4EF9E1-4505-4E37-98BA-AF4BC6287E79}" srcOrd="9" destOrd="0" presId="urn:microsoft.com/office/officeart/2008/layout/PictureStrips"/>
    <dgm:cxn modelId="{9A0209AD-ED8D-47E1-B3AF-DBD03F7C0DBC}" type="presParOf" srcId="{FBAB4728-5D42-4B6D-B4D7-2F0A58C5FC92}" destId="{0C077E58-C9FE-4C9D-96BF-A28234FC1AAA}" srcOrd="10" destOrd="0" presId="urn:microsoft.com/office/officeart/2008/layout/PictureStrips"/>
    <dgm:cxn modelId="{756E9EC9-B190-4AD4-A859-22B2E0BD01E6}" type="presParOf" srcId="{0C077E58-C9FE-4C9D-96BF-A28234FC1AAA}" destId="{9861ADAD-EBC1-4935-B9C9-F4DBD3FA8526}" srcOrd="0" destOrd="0" presId="urn:microsoft.com/office/officeart/2008/layout/PictureStrips"/>
    <dgm:cxn modelId="{F91A7FF4-A061-49A9-B18F-761B86689A2D}" type="presParOf" srcId="{0C077E58-C9FE-4C9D-96BF-A28234FC1AAA}" destId="{49EA392B-DC80-4738-91F2-C48A69E611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68110-CC75-4693-B881-7FCBBA15C36F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DD00B06-494A-4A9B-BD16-B6748E4C16E8}">
      <dgm:prSet phldrT="[Text]" custT="1"/>
      <dgm:spPr/>
      <dgm:t>
        <a:bodyPr/>
        <a:lstStyle/>
        <a:p>
          <a:r>
            <a:rPr lang="en-IN" sz="2800" dirty="0"/>
            <a:t>Assam</a:t>
          </a:r>
        </a:p>
      </dgm:t>
    </dgm:pt>
    <dgm:pt modelId="{8C5F093D-9090-4852-8918-DC0A061C08FE}" type="parTrans" cxnId="{751EB038-BF72-4E21-B230-D68CA8433A05}">
      <dgm:prSet/>
      <dgm:spPr/>
      <dgm:t>
        <a:bodyPr/>
        <a:lstStyle/>
        <a:p>
          <a:endParaRPr lang="en-IN"/>
        </a:p>
      </dgm:t>
    </dgm:pt>
    <dgm:pt modelId="{2E93EE48-428A-4914-A78A-0054738F6225}" type="sibTrans" cxnId="{751EB038-BF72-4E21-B230-D68CA8433A05}">
      <dgm:prSet/>
      <dgm:spPr/>
      <dgm:t>
        <a:bodyPr/>
        <a:lstStyle/>
        <a:p>
          <a:endParaRPr lang="en-IN"/>
        </a:p>
      </dgm:t>
    </dgm:pt>
    <dgm:pt modelId="{AD2D77CF-78B9-471E-BF22-388C6D0028AF}">
      <dgm:prSet phldrT="[Text]" custT="1"/>
      <dgm:spPr/>
      <dgm:t>
        <a:bodyPr/>
        <a:lstStyle/>
        <a:p>
          <a:r>
            <a:rPr lang="en-IN" sz="2800" dirty="0"/>
            <a:t> Bihar	</a:t>
          </a:r>
        </a:p>
      </dgm:t>
    </dgm:pt>
    <dgm:pt modelId="{02857455-1289-41AC-BB6C-4A59D13ECE17}" type="parTrans" cxnId="{4D358FB0-7228-4BB9-906D-3724ACAEADDE}">
      <dgm:prSet/>
      <dgm:spPr/>
      <dgm:t>
        <a:bodyPr/>
        <a:lstStyle/>
        <a:p>
          <a:endParaRPr lang="en-IN"/>
        </a:p>
      </dgm:t>
    </dgm:pt>
    <dgm:pt modelId="{D63FF93C-9ECA-40C2-9862-FD35C3E28C58}" type="sibTrans" cxnId="{4D358FB0-7228-4BB9-906D-3724ACAEADDE}">
      <dgm:prSet/>
      <dgm:spPr/>
      <dgm:t>
        <a:bodyPr/>
        <a:lstStyle/>
        <a:p>
          <a:endParaRPr lang="en-IN"/>
        </a:p>
      </dgm:t>
    </dgm:pt>
    <dgm:pt modelId="{E19AFDA4-46F8-4860-BB72-49C752A944E5}">
      <dgm:prSet phldrT="[Text]" custT="1"/>
      <dgm:spPr/>
      <dgm:t>
        <a:bodyPr/>
        <a:lstStyle/>
        <a:p>
          <a:r>
            <a:rPr lang="en-US" sz="1600" dirty="0"/>
            <a:t>Communities dwelling closer to the resources assert their right over them and deny the usage to others</a:t>
          </a:r>
          <a:endParaRPr lang="en-IN" sz="1600" dirty="0"/>
        </a:p>
      </dgm:t>
    </dgm:pt>
    <dgm:pt modelId="{8498183D-DB0D-474B-960E-D8CEDE04B07C}" type="parTrans" cxnId="{D5BADF54-F1FC-436C-B693-4D74F19A6EB1}">
      <dgm:prSet/>
      <dgm:spPr/>
      <dgm:t>
        <a:bodyPr/>
        <a:lstStyle/>
        <a:p>
          <a:endParaRPr lang="en-IN"/>
        </a:p>
      </dgm:t>
    </dgm:pt>
    <dgm:pt modelId="{32A96A3F-3A23-460E-8BBB-BA7D983FF2C0}" type="sibTrans" cxnId="{D5BADF54-F1FC-436C-B693-4D74F19A6EB1}">
      <dgm:prSet/>
      <dgm:spPr/>
      <dgm:t>
        <a:bodyPr/>
        <a:lstStyle/>
        <a:p>
          <a:endParaRPr lang="en-IN"/>
        </a:p>
      </dgm:t>
    </dgm:pt>
    <dgm:pt modelId="{6102B497-2780-42EA-93A6-EF2DE54BD5FC}">
      <dgm:prSet custT="1"/>
      <dgm:spPr/>
      <dgm:t>
        <a:bodyPr/>
        <a:lstStyle/>
        <a:p>
          <a:r>
            <a:rPr lang="en-IN" sz="2800"/>
            <a:t>West Bengal</a:t>
          </a:r>
          <a:endParaRPr lang="en-IN" sz="2800" dirty="0"/>
        </a:p>
      </dgm:t>
    </dgm:pt>
    <dgm:pt modelId="{62C4AE43-B342-4919-B322-8692883BFC6B}" type="parTrans" cxnId="{45890EFC-1FCA-41AF-8825-B5AB0477DE24}">
      <dgm:prSet/>
      <dgm:spPr/>
      <dgm:t>
        <a:bodyPr/>
        <a:lstStyle/>
        <a:p>
          <a:endParaRPr lang="en-IN"/>
        </a:p>
      </dgm:t>
    </dgm:pt>
    <dgm:pt modelId="{CD948897-E6C1-4FF5-8FF4-9D4AA4A893BE}" type="sibTrans" cxnId="{45890EFC-1FCA-41AF-8825-B5AB0477DE24}">
      <dgm:prSet/>
      <dgm:spPr/>
      <dgm:t>
        <a:bodyPr/>
        <a:lstStyle/>
        <a:p>
          <a:endParaRPr lang="en-IN"/>
        </a:p>
      </dgm:t>
    </dgm:pt>
    <dgm:pt modelId="{46D292B5-9F15-499A-8DF8-31CEAC771596}">
      <dgm:prSet phldrT="[Text]" custT="1"/>
      <dgm:spPr/>
      <dgm:t>
        <a:bodyPr/>
        <a:lstStyle/>
        <a:p>
          <a:r>
            <a:rPr lang="en-US" sz="1600" dirty="0"/>
            <a:t>Communities dwelling closer to the resources assert their right over them and control the usage to others</a:t>
          </a:r>
          <a:endParaRPr lang="en-IN" sz="1600" dirty="0"/>
        </a:p>
      </dgm:t>
    </dgm:pt>
    <dgm:pt modelId="{09332960-5B40-4CFE-8FCC-17DDE396A067}" type="parTrans" cxnId="{63C2AF70-7493-48B8-A56A-E285911E98D3}">
      <dgm:prSet/>
      <dgm:spPr/>
      <dgm:t>
        <a:bodyPr/>
        <a:lstStyle/>
        <a:p>
          <a:endParaRPr lang="en-IN"/>
        </a:p>
      </dgm:t>
    </dgm:pt>
    <dgm:pt modelId="{3E63ABDF-D26F-42E0-9250-FA4174418A49}" type="sibTrans" cxnId="{63C2AF70-7493-48B8-A56A-E285911E98D3}">
      <dgm:prSet/>
      <dgm:spPr/>
      <dgm:t>
        <a:bodyPr/>
        <a:lstStyle/>
        <a:p>
          <a:endParaRPr lang="en-IN"/>
        </a:p>
      </dgm:t>
    </dgm:pt>
    <dgm:pt modelId="{627CFBF8-D07F-4AD4-9507-3D864EC72D00}">
      <dgm:prSet custT="1"/>
      <dgm:spPr/>
      <dgm:t>
        <a:bodyPr/>
        <a:lstStyle/>
        <a:p>
          <a:r>
            <a:rPr lang="en-US" sz="1600" dirty="0"/>
            <a:t>Forest department decides the  “authorized users” having Boat License Certificate , for honey, crab and fisheries</a:t>
          </a:r>
        </a:p>
      </dgm:t>
    </dgm:pt>
    <dgm:pt modelId="{79FD254C-12A5-4746-B642-637D3D78032A}" type="parTrans" cxnId="{1FB5321B-6A18-484C-A3F4-215A05DCBD16}">
      <dgm:prSet/>
      <dgm:spPr/>
      <dgm:t>
        <a:bodyPr/>
        <a:lstStyle/>
        <a:p>
          <a:endParaRPr lang="en-IN"/>
        </a:p>
      </dgm:t>
    </dgm:pt>
    <dgm:pt modelId="{D0E9EA02-0987-4102-AC52-30DA8F7B9A65}" type="sibTrans" cxnId="{1FB5321B-6A18-484C-A3F4-215A05DCBD16}">
      <dgm:prSet/>
      <dgm:spPr/>
      <dgm:t>
        <a:bodyPr/>
        <a:lstStyle/>
        <a:p>
          <a:endParaRPr lang="en-IN"/>
        </a:p>
      </dgm:t>
    </dgm:pt>
    <dgm:pt modelId="{B14F7E2E-B69D-421F-B73F-2C8E3BEE4D9F}">
      <dgm:prSet phldrT="[Text]" custT="1"/>
      <dgm:spPr/>
      <dgm:t>
        <a:bodyPr/>
        <a:lstStyle/>
        <a:p>
          <a:r>
            <a:rPr lang="en-IN" sz="1600" dirty="0" err="1"/>
            <a:t>Godhi</a:t>
          </a:r>
          <a:r>
            <a:rPr lang="en-IN" sz="1600" dirty="0"/>
            <a:t>’ community has been given the usage rights for ponds by the government through cooperatives in </a:t>
          </a:r>
          <a:r>
            <a:rPr lang="en-IN" sz="1600" dirty="0" err="1"/>
            <a:t>Araria</a:t>
          </a:r>
          <a:endParaRPr lang="en-IN" sz="1600" dirty="0"/>
        </a:p>
      </dgm:t>
    </dgm:pt>
    <dgm:pt modelId="{AB111FBB-F614-4D4F-983A-CB0FF3863955}" type="parTrans" cxnId="{D51A2358-66E3-4B0B-B515-F0797671DC74}">
      <dgm:prSet/>
      <dgm:spPr/>
      <dgm:t>
        <a:bodyPr/>
        <a:lstStyle/>
        <a:p>
          <a:endParaRPr lang="en-IN"/>
        </a:p>
      </dgm:t>
    </dgm:pt>
    <dgm:pt modelId="{BC1FED9C-844B-4D58-A401-B388C287C15B}" type="sibTrans" cxnId="{D51A2358-66E3-4B0B-B515-F0797671DC74}">
      <dgm:prSet/>
      <dgm:spPr/>
      <dgm:t>
        <a:bodyPr/>
        <a:lstStyle/>
        <a:p>
          <a:endParaRPr lang="en-IN"/>
        </a:p>
      </dgm:t>
    </dgm:pt>
    <dgm:pt modelId="{E7BC7DF9-B9D6-4EDA-AADB-1BD1983B5E0C}">
      <dgm:prSet custT="1"/>
      <dgm:spPr/>
      <dgm:t>
        <a:bodyPr/>
        <a:lstStyle/>
        <a:p>
          <a:r>
            <a:rPr lang="en-IN" sz="1600" dirty="0"/>
            <a:t>Wetlands have regulated access rights given by fisheries department on contract basis through auctions, temporary wetlands have open access</a:t>
          </a:r>
        </a:p>
      </dgm:t>
    </dgm:pt>
    <dgm:pt modelId="{489229C6-A846-4E43-A1B8-F3BF9C7D0288}" type="parTrans" cxnId="{C82094F1-9B5C-4D26-9581-6D98347126EF}">
      <dgm:prSet/>
      <dgm:spPr/>
      <dgm:t>
        <a:bodyPr/>
        <a:lstStyle/>
        <a:p>
          <a:endParaRPr lang="en-IN"/>
        </a:p>
      </dgm:t>
    </dgm:pt>
    <dgm:pt modelId="{9320EE40-C49A-430A-8130-988E64CDFE43}" type="sibTrans" cxnId="{C82094F1-9B5C-4D26-9581-6D98347126EF}">
      <dgm:prSet/>
      <dgm:spPr/>
      <dgm:t>
        <a:bodyPr/>
        <a:lstStyle/>
        <a:p>
          <a:endParaRPr lang="en-IN"/>
        </a:p>
      </dgm:t>
    </dgm:pt>
    <dgm:pt modelId="{0E138967-4612-41CA-BB3A-E74E0864C2F3}" type="pres">
      <dgm:prSet presAssocID="{08B68110-CC75-4693-B881-7FCBBA15C36F}" presName="list" presStyleCnt="0">
        <dgm:presLayoutVars>
          <dgm:dir/>
          <dgm:animLvl val="lvl"/>
        </dgm:presLayoutVars>
      </dgm:prSet>
      <dgm:spPr/>
    </dgm:pt>
    <dgm:pt modelId="{7E535CCD-1CF5-4434-9EB0-AC46A83CF094}" type="pres">
      <dgm:prSet presAssocID="{DDD00B06-494A-4A9B-BD16-B6748E4C16E8}" presName="posSpace" presStyleCnt="0"/>
      <dgm:spPr/>
    </dgm:pt>
    <dgm:pt modelId="{D523EB10-6DFC-4BC2-9A2D-934AAE317E6A}" type="pres">
      <dgm:prSet presAssocID="{DDD00B06-494A-4A9B-BD16-B6748E4C16E8}" presName="vertFlow" presStyleCnt="0"/>
      <dgm:spPr/>
    </dgm:pt>
    <dgm:pt modelId="{F1C9E718-C359-4293-A2F1-D52DFE65BA48}" type="pres">
      <dgm:prSet presAssocID="{DDD00B06-494A-4A9B-BD16-B6748E4C16E8}" presName="topSpace" presStyleCnt="0"/>
      <dgm:spPr/>
    </dgm:pt>
    <dgm:pt modelId="{821C49D2-3C04-4E09-9EB3-887D35DF448B}" type="pres">
      <dgm:prSet presAssocID="{DDD00B06-494A-4A9B-BD16-B6748E4C16E8}" presName="firstComp" presStyleCnt="0"/>
      <dgm:spPr/>
    </dgm:pt>
    <dgm:pt modelId="{1B59EB68-32A7-4A93-8356-976B7BC4E0E0}" type="pres">
      <dgm:prSet presAssocID="{DDD00B06-494A-4A9B-BD16-B6748E4C16E8}" presName="firstChild" presStyleLbl="bgAccFollowNode1" presStyleIdx="0" presStyleCnt="5" custScaleX="96633" custScaleY="171522" custLinFactNeighborX="8653" custLinFactNeighborY="8930"/>
      <dgm:spPr/>
    </dgm:pt>
    <dgm:pt modelId="{2AFFC45D-4D41-4862-8AF6-3400F0A46CB2}" type="pres">
      <dgm:prSet presAssocID="{DDD00B06-494A-4A9B-BD16-B6748E4C16E8}" presName="firstChildTx" presStyleLbl="bgAccFollowNode1" presStyleIdx="0" presStyleCnt="5">
        <dgm:presLayoutVars>
          <dgm:bulletEnabled val="1"/>
        </dgm:presLayoutVars>
      </dgm:prSet>
      <dgm:spPr/>
    </dgm:pt>
    <dgm:pt modelId="{1D9D5EDD-3738-45C7-9E82-07023E02E4CB}" type="pres">
      <dgm:prSet presAssocID="{DDD00B06-494A-4A9B-BD16-B6748E4C16E8}" presName="negSpace" presStyleCnt="0"/>
      <dgm:spPr/>
    </dgm:pt>
    <dgm:pt modelId="{D8CB948C-F5CE-4E00-AEEE-F3387C1077A8}" type="pres">
      <dgm:prSet presAssocID="{DDD00B06-494A-4A9B-BD16-B6748E4C16E8}" presName="circle" presStyleLbl="node1" presStyleIdx="0" presStyleCnt="3" custScaleX="112373" custScaleY="107651"/>
      <dgm:spPr/>
    </dgm:pt>
    <dgm:pt modelId="{3CDFDD2D-C69B-4213-A3FA-FF248E43A862}" type="pres">
      <dgm:prSet presAssocID="{2E93EE48-428A-4914-A78A-0054738F6225}" presName="transSpace" presStyleCnt="0"/>
      <dgm:spPr/>
    </dgm:pt>
    <dgm:pt modelId="{99293EEC-18EC-4047-A239-F43D3AE7D6EB}" type="pres">
      <dgm:prSet presAssocID="{AD2D77CF-78B9-471E-BF22-388C6D0028AF}" presName="posSpace" presStyleCnt="0"/>
      <dgm:spPr/>
    </dgm:pt>
    <dgm:pt modelId="{309A9836-7DDD-4404-8F19-65FF18507B2C}" type="pres">
      <dgm:prSet presAssocID="{AD2D77CF-78B9-471E-BF22-388C6D0028AF}" presName="vertFlow" presStyleCnt="0"/>
      <dgm:spPr/>
    </dgm:pt>
    <dgm:pt modelId="{54783F3E-BE40-4590-93CC-005EBE264071}" type="pres">
      <dgm:prSet presAssocID="{AD2D77CF-78B9-471E-BF22-388C6D0028AF}" presName="topSpace" presStyleCnt="0"/>
      <dgm:spPr/>
    </dgm:pt>
    <dgm:pt modelId="{CD39D363-00A6-4AA9-BC0C-46D3CEB97F9D}" type="pres">
      <dgm:prSet presAssocID="{AD2D77CF-78B9-471E-BF22-388C6D0028AF}" presName="firstComp" presStyleCnt="0"/>
      <dgm:spPr/>
    </dgm:pt>
    <dgm:pt modelId="{577C4F47-89D3-424C-BF1C-1D352E851BB3}" type="pres">
      <dgm:prSet presAssocID="{AD2D77CF-78B9-471E-BF22-388C6D0028AF}" presName="firstChild" presStyleLbl="bgAccFollowNode1" presStyleIdx="1" presStyleCnt="5"/>
      <dgm:spPr/>
    </dgm:pt>
    <dgm:pt modelId="{569A627A-C6E2-400F-AEFE-5CD4BE75DEAD}" type="pres">
      <dgm:prSet presAssocID="{AD2D77CF-78B9-471E-BF22-388C6D0028AF}" presName="firstChildTx" presStyleLbl="bgAccFollowNode1" presStyleIdx="1" presStyleCnt="5">
        <dgm:presLayoutVars>
          <dgm:bulletEnabled val="1"/>
        </dgm:presLayoutVars>
      </dgm:prSet>
      <dgm:spPr/>
    </dgm:pt>
    <dgm:pt modelId="{8473F71E-53AF-411A-AE4E-04740184C18B}" type="pres">
      <dgm:prSet presAssocID="{B14F7E2E-B69D-421F-B73F-2C8E3BEE4D9F}" presName="comp" presStyleCnt="0"/>
      <dgm:spPr/>
    </dgm:pt>
    <dgm:pt modelId="{AEE80772-2D06-466F-9C4A-AF74C3E457D6}" type="pres">
      <dgm:prSet presAssocID="{B14F7E2E-B69D-421F-B73F-2C8E3BEE4D9F}" presName="child" presStyleLbl="bgAccFollowNode1" presStyleIdx="2" presStyleCnt="5" custScaleY="124321" custLinFactNeighborY="4076"/>
      <dgm:spPr/>
    </dgm:pt>
    <dgm:pt modelId="{AB5BDD2D-73C2-43C2-9E6E-C97DDA99A0BC}" type="pres">
      <dgm:prSet presAssocID="{B14F7E2E-B69D-421F-B73F-2C8E3BEE4D9F}" presName="childTx" presStyleLbl="bgAccFollowNode1" presStyleIdx="2" presStyleCnt="5">
        <dgm:presLayoutVars>
          <dgm:bulletEnabled val="1"/>
        </dgm:presLayoutVars>
      </dgm:prSet>
      <dgm:spPr/>
    </dgm:pt>
    <dgm:pt modelId="{827B79FE-00E4-473A-B180-F7FD80E04EC8}" type="pres">
      <dgm:prSet presAssocID="{AD2D77CF-78B9-471E-BF22-388C6D0028AF}" presName="negSpace" presStyleCnt="0"/>
      <dgm:spPr/>
    </dgm:pt>
    <dgm:pt modelId="{C4F3C048-0B6E-4F0E-AF71-C57B440C2BC0}" type="pres">
      <dgm:prSet presAssocID="{AD2D77CF-78B9-471E-BF22-388C6D0028AF}" presName="circle" presStyleLbl="node1" presStyleIdx="1" presStyleCnt="3"/>
      <dgm:spPr/>
    </dgm:pt>
    <dgm:pt modelId="{894B8887-FF07-4177-87DD-310AF4A2497E}" type="pres">
      <dgm:prSet presAssocID="{D63FF93C-9ECA-40C2-9862-FD35C3E28C58}" presName="transSpace" presStyleCnt="0"/>
      <dgm:spPr/>
    </dgm:pt>
    <dgm:pt modelId="{EB8146D8-DD84-4711-9B41-6B40F0B3DF2F}" type="pres">
      <dgm:prSet presAssocID="{6102B497-2780-42EA-93A6-EF2DE54BD5FC}" presName="posSpace" presStyleCnt="0"/>
      <dgm:spPr/>
    </dgm:pt>
    <dgm:pt modelId="{90BF8B26-F61C-449B-9DDB-1530C5E3ACAB}" type="pres">
      <dgm:prSet presAssocID="{6102B497-2780-42EA-93A6-EF2DE54BD5FC}" presName="vertFlow" presStyleCnt="0"/>
      <dgm:spPr/>
    </dgm:pt>
    <dgm:pt modelId="{BA8EE730-FB8C-4B29-9B74-0EE709E4E37B}" type="pres">
      <dgm:prSet presAssocID="{6102B497-2780-42EA-93A6-EF2DE54BD5FC}" presName="topSpace" presStyleCnt="0"/>
      <dgm:spPr/>
    </dgm:pt>
    <dgm:pt modelId="{5F0DD66C-6656-4D8C-B4FD-A14C36CB2D3E}" type="pres">
      <dgm:prSet presAssocID="{6102B497-2780-42EA-93A6-EF2DE54BD5FC}" presName="firstComp" presStyleCnt="0"/>
      <dgm:spPr/>
    </dgm:pt>
    <dgm:pt modelId="{167E3694-41BA-47FF-834A-AD4A44434DFC}" type="pres">
      <dgm:prSet presAssocID="{6102B497-2780-42EA-93A6-EF2DE54BD5FC}" presName="firstChild" presStyleLbl="bgAccFollowNode1" presStyleIdx="3" presStyleCnt="5"/>
      <dgm:spPr/>
    </dgm:pt>
    <dgm:pt modelId="{F1B0A845-026D-46F3-BD22-2A677FD438A4}" type="pres">
      <dgm:prSet presAssocID="{6102B497-2780-42EA-93A6-EF2DE54BD5FC}" presName="firstChildTx" presStyleLbl="bgAccFollowNode1" presStyleIdx="3" presStyleCnt="5">
        <dgm:presLayoutVars>
          <dgm:bulletEnabled val="1"/>
        </dgm:presLayoutVars>
      </dgm:prSet>
      <dgm:spPr/>
    </dgm:pt>
    <dgm:pt modelId="{C29BDCB2-FE3D-4805-8B79-D10C6B79DF4A}" type="pres">
      <dgm:prSet presAssocID="{627CFBF8-D07F-4AD4-9507-3D864EC72D00}" presName="comp" presStyleCnt="0"/>
      <dgm:spPr/>
    </dgm:pt>
    <dgm:pt modelId="{D94DD5E9-3307-495C-A509-38EB43320278}" type="pres">
      <dgm:prSet presAssocID="{627CFBF8-D07F-4AD4-9507-3D864EC72D00}" presName="child" presStyleLbl="bgAccFollowNode1" presStyleIdx="4" presStyleCnt="5" custScaleY="122496" custLinFactNeighborX="-681" custLinFactNeighborY="5093"/>
      <dgm:spPr/>
    </dgm:pt>
    <dgm:pt modelId="{38BA430F-28F2-45ED-86DF-A6E64A5AFDB4}" type="pres">
      <dgm:prSet presAssocID="{627CFBF8-D07F-4AD4-9507-3D864EC72D00}" presName="childTx" presStyleLbl="bgAccFollowNode1" presStyleIdx="4" presStyleCnt="5">
        <dgm:presLayoutVars>
          <dgm:bulletEnabled val="1"/>
        </dgm:presLayoutVars>
      </dgm:prSet>
      <dgm:spPr/>
    </dgm:pt>
    <dgm:pt modelId="{95B48A80-7F13-49A4-A329-2E3D4BC12DDB}" type="pres">
      <dgm:prSet presAssocID="{6102B497-2780-42EA-93A6-EF2DE54BD5FC}" presName="negSpace" presStyleCnt="0"/>
      <dgm:spPr/>
    </dgm:pt>
    <dgm:pt modelId="{EF77806B-2282-432E-85DF-B675BD7C8B56}" type="pres">
      <dgm:prSet presAssocID="{6102B497-2780-42EA-93A6-EF2DE54BD5FC}" presName="circle" presStyleLbl="node1" presStyleIdx="2" presStyleCnt="3"/>
      <dgm:spPr/>
    </dgm:pt>
  </dgm:ptLst>
  <dgm:cxnLst>
    <dgm:cxn modelId="{0902560B-5E38-4325-80EC-29BC347AE610}" type="presOf" srcId="{E7BC7DF9-B9D6-4EDA-AADB-1BD1983B5E0C}" destId="{2AFFC45D-4D41-4862-8AF6-3400F0A46CB2}" srcOrd="1" destOrd="0" presId="urn:microsoft.com/office/officeart/2005/8/layout/hList9"/>
    <dgm:cxn modelId="{71596D0D-FC30-44A5-8105-A1F5E8B5A5F0}" type="presOf" srcId="{6102B497-2780-42EA-93A6-EF2DE54BD5FC}" destId="{EF77806B-2282-432E-85DF-B675BD7C8B56}" srcOrd="0" destOrd="0" presId="urn:microsoft.com/office/officeart/2005/8/layout/hList9"/>
    <dgm:cxn modelId="{4F42210E-1FC8-4B14-966A-1FFEDFB50E3F}" type="presOf" srcId="{E19AFDA4-46F8-4860-BB72-49C752A944E5}" destId="{577C4F47-89D3-424C-BF1C-1D352E851BB3}" srcOrd="0" destOrd="0" presId="urn:microsoft.com/office/officeart/2005/8/layout/hList9"/>
    <dgm:cxn modelId="{BAA2C516-4B0E-45BF-8A3B-5AC5DF95AA8D}" type="presOf" srcId="{E19AFDA4-46F8-4860-BB72-49C752A944E5}" destId="{569A627A-C6E2-400F-AEFE-5CD4BE75DEAD}" srcOrd="1" destOrd="0" presId="urn:microsoft.com/office/officeart/2005/8/layout/hList9"/>
    <dgm:cxn modelId="{1FB5321B-6A18-484C-A3F4-215A05DCBD16}" srcId="{6102B497-2780-42EA-93A6-EF2DE54BD5FC}" destId="{627CFBF8-D07F-4AD4-9507-3D864EC72D00}" srcOrd="1" destOrd="0" parTransId="{79FD254C-12A5-4746-B642-637D3D78032A}" sibTransId="{D0E9EA02-0987-4102-AC52-30DA8F7B9A65}"/>
    <dgm:cxn modelId="{CAFD1B26-C9D8-4840-A516-6A6A91FA3222}" type="presOf" srcId="{46D292B5-9F15-499A-8DF8-31CEAC771596}" destId="{167E3694-41BA-47FF-834A-AD4A44434DFC}" srcOrd="0" destOrd="0" presId="urn:microsoft.com/office/officeart/2005/8/layout/hList9"/>
    <dgm:cxn modelId="{751EB038-BF72-4E21-B230-D68CA8433A05}" srcId="{08B68110-CC75-4693-B881-7FCBBA15C36F}" destId="{DDD00B06-494A-4A9B-BD16-B6748E4C16E8}" srcOrd="0" destOrd="0" parTransId="{8C5F093D-9090-4852-8918-DC0A061C08FE}" sibTransId="{2E93EE48-428A-4914-A78A-0054738F6225}"/>
    <dgm:cxn modelId="{F76F603D-88DE-4C39-8A75-FC8D548A1DF3}" type="presOf" srcId="{B14F7E2E-B69D-421F-B73F-2C8E3BEE4D9F}" destId="{AEE80772-2D06-466F-9C4A-AF74C3E457D6}" srcOrd="0" destOrd="0" presId="urn:microsoft.com/office/officeart/2005/8/layout/hList9"/>
    <dgm:cxn modelId="{63C2AF70-7493-48B8-A56A-E285911E98D3}" srcId="{6102B497-2780-42EA-93A6-EF2DE54BD5FC}" destId="{46D292B5-9F15-499A-8DF8-31CEAC771596}" srcOrd="0" destOrd="0" parTransId="{09332960-5B40-4CFE-8FCC-17DDE396A067}" sibTransId="{3E63ABDF-D26F-42E0-9250-FA4174418A49}"/>
    <dgm:cxn modelId="{D6BE5851-715D-420C-8128-CF93A39233E8}" type="presOf" srcId="{08B68110-CC75-4693-B881-7FCBBA15C36F}" destId="{0E138967-4612-41CA-BB3A-E74E0864C2F3}" srcOrd="0" destOrd="0" presId="urn:microsoft.com/office/officeart/2005/8/layout/hList9"/>
    <dgm:cxn modelId="{C55DC953-0B2F-4755-846B-8831A1244B4D}" type="presOf" srcId="{46D292B5-9F15-499A-8DF8-31CEAC771596}" destId="{F1B0A845-026D-46F3-BD22-2A677FD438A4}" srcOrd="1" destOrd="0" presId="urn:microsoft.com/office/officeart/2005/8/layout/hList9"/>
    <dgm:cxn modelId="{D5BADF54-F1FC-436C-B693-4D74F19A6EB1}" srcId="{AD2D77CF-78B9-471E-BF22-388C6D0028AF}" destId="{E19AFDA4-46F8-4860-BB72-49C752A944E5}" srcOrd="0" destOrd="0" parTransId="{8498183D-DB0D-474B-960E-D8CEDE04B07C}" sibTransId="{32A96A3F-3A23-460E-8BBB-BA7D983FF2C0}"/>
    <dgm:cxn modelId="{D51A2358-66E3-4B0B-B515-F0797671DC74}" srcId="{AD2D77CF-78B9-471E-BF22-388C6D0028AF}" destId="{B14F7E2E-B69D-421F-B73F-2C8E3BEE4D9F}" srcOrd="1" destOrd="0" parTransId="{AB111FBB-F614-4D4F-983A-CB0FF3863955}" sibTransId="{BC1FED9C-844B-4D58-A401-B388C287C15B}"/>
    <dgm:cxn modelId="{A669E17B-C0EC-4249-AA1B-55EA62321C14}" type="presOf" srcId="{627CFBF8-D07F-4AD4-9507-3D864EC72D00}" destId="{D94DD5E9-3307-495C-A509-38EB43320278}" srcOrd="0" destOrd="0" presId="urn:microsoft.com/office/officeart/2005/8/layout/hList9"/>
    <dgm:cxn modelId="{2A1A5388-F928-4A76-80B6-26DA0D7D40E6}" type="presOf" srcId="{DDD00B06-494A-4A9B-BD16-B6748E4C16E8}" destId="{D8CB948C-F5CE-4E00-AEEE-F3387C1077A8}" srcOrd="0" destOrd="0" presId="urn:microsoft.com/office/officeart/2005/8/layout/hList9"/>
    <dgm:cxn modelId="{ADA50290-8BA0-4933-81DF-3FC4BA90E6E5}" type="presOf" srcId="{AD2D77CF-78B9-471E-BF22-388C6D0028AF}" destId="{C4F3C048-0B6E-4F0E-AF71-C57B440C2BC0}" srcOrd="0" destOrd="0" presId="urn:microsoft.com/office/officeart/2005/8/layout/hList9"/>
    <dgm:cxn modelId="{5F080E9E-3D00-4707-8BCA-82B91AC3669C}" type="presOf" srcId="{627CFBF8-D07F-4AD4-9507-3D864EC72D00}" destId="{38BA430F-28F2-45ED-86DF-A6E64A5AFDB4}" srcOrd="1" destOrd="0" presId="urn:microsoft.com/office/officeart/2005/8/layout/hList9"/>
    <dgm:cxn modelId="{B4F1D3A6-A314-493C-A7BE-BEB0EA39B9FA}" type="presOf" srcId="{B14F7E2E-B69D-421F-B73F-2C8E3BEE4D9F}" destId="{AB5BDD2D-73C2-43C2-9E6E-C97DDA99A0BC}" srcOrd="1" destOrd="0" presId="urn:microsoft.com/office/officeart/2005/8/layout/hList9"/>
    <dgm:cxn modelId="{4D358FB0-7228-4BB9-906D-3724ACAEADDE}" srcId="{08B68110-CC75-4693-B881-7FCBBA15C36F}" destId="{AD2D77CF-78B9-471E-BF22-388C6D0028AF}" srcOrd="1" destOrd="0" parTransId="{02857455-1289-41AC-BB6C-4A59D13ECE17}" sibTransId="{D63FF93C-9ECA-40C2-9862-FD35C3E28C58}"/>
    <dgm:cxn modelId="{EE56ADCC-85BC-4586-B4DA-E3508DD6EA63}" type="presOf" srcId="{E7BC7DF9-B9D6-4EDA-AADB-1BD1983B5E0C}" destId="{1B59EB68-32A7-4A93-8356-976B7BC4E0E0}" srcOrd="0" destOrd="0" presId="urn:microsoft.com/office/officeart/2005/8/layout/hList9"/>
    <dgm:cxn modelId="{C82094F1-9B5C-4D26-9581-6D98347126EF}" srcId="{DDD00B06-494A-4A9B-BD16-B6748E4C16E8}" destId="{E7BC7DF9-B9D6-4EDA-AADB-1BD1983B5E0C}" srcOrd="0" destOrd="0" parTransId="{489229C6-A846-4E43-A1B8-F3BF9C7D0288}" sibTransId="{9320EE40-C49A-430A-8130-988E64CDFE43}"/>
    <dgm:cxn modelId="{45890EFC-1FCA-41AF-8825-B5AB0477DE24}" srcId="{08B68110-CC75-4693-B881-7FCBBA15C36F}" destId="{6102B497-2780-42EA-93A6-EF2DE54BD5FC}" srcOrd="2" destOrd="0" parTransId="{62C4AE43-B342-4919-B322-8692883BFC6B}" sibTransId="{CD948897-E6C1-4FF5-8FF4-9D4AA4A893BE}"/>
    <dgm:cxn modelId="{F013EB9F-A980-4C7C-AC79-D8D708C69E54}" type="presParOf" srcId="{0E138967-4612-41CA-BB3A-E74E0864C2F3}" destId="{7E535CCD-1CF5-4434-9EB0-AC46A83CF094}" srcOrd="0" destOrd="0" presId="urn:microsoft.com/office/officeart/2005/8/layout/hList9"/>
    <dgm:cxn modelId="{D6E0318C-04D8-4900-96A7-B9DBD28440A8}" type="presParOf" srcId="{0E138967-4612-41CA-BB3A-E74E0864C2F3}" destId="{D523EB10-6DFC-4BC2-9A2D-934AAE317E6A}" srcOrd="1" destOrd="0" presId="urn:microsoft.com/office/officeart/2005/8/layout/hList9"/>
    <dgm:cxn modelId="{A111C88D-953C-4752-B691-BE93A512630B}" type="presParOf" srcId="{D523EB10-6DFC-4BC2-9A2D-934AAE317E6A}" destId="{F1C9E718-C359-4293-A2F1-D52DFE65BA48}" srcOrd="0" destOrd="0" presId="urn:microsoft.com/office/officeart/2005/8/layout/hList9"/>
    <dgm:cxn modelId="{9B4FD7AC-0C33-4F3D-9CE3-4727AE837D12}" type="presParOf" srcId="{D523EB10-6DFC-4BC2-9A2D-934AAE317E6A}" destId="{821C49D2-3C04-4E09-9EB3-887D35DF448B}" srcOrd="1" destOrd="0" presId="urn:microsoft.com/office/officeart/2005/8/layout/hList9"/>
    <dgm:cxn modelId="{5EBCFE53-4983-4E1C-9B74-506179D93EBB}" type="presParOf" srcId="{821C49D2-3C04-4E09-9EB3-887D35DF448B}" destId="{1B59EB68-32A7-4A93-8356-976B7BC4E0E0}" srcOrd="0" destOrd="0" presId="urn:microsoft.com/office/officeart/2005/8/layout/hList9"/>
    <dgm:cxn modelId="{8F68990E-054A-4D03-8DC3-1CCD84AC412C}" type="presParOf" srcId="{821C49D2-3C04-4E09-9EB3-887D35DF448B}" destId="{2AFFC45D-4D41-4862-8AF6-3400F0A46CB2}" srcOrd="1" destOrd="0" presId="urn:microsoft.com/office/officeart/2005/8/layout/hList9"/>
    <dgm:cxn modelId="{0A7BD981-2684-4BF4-B0B0-40D67AC56AA9}" type="presParOf" srcId="{0E138967-4612-41CA-BB3A-E74E0864C2F3}" destId="{1D9D5EDD-3738-45C7-9E82-07023E02E4CB}" srcOrd="2" destOrd="0" presId="urn:microsoft.com/office/officeart/2005/8/layout/hList9"/>
    <dgm:cxn modelId="{B1321EA0-11A3-480B-8756-580E4F2555F6}" type="presParOf" srcId="{0E138967-4612-41CA-BB3A-E74E0864C2F3}" destId="{D8CB948C-F5CE-4E00-AEEE-F3387C1077A8}" srcOrd="3" destOrd="0" presId="urn:microsoft.com/office/officeart/2005/8/layout/hList9"/>
    <dgm:cxn modelId="{B1FF78B3-6A84-4702-83BE-F10C25E259F0}" type="presParOf" srcId="{0E138967-4612-41CA-BB3A-E74E0864C2F3}" destId="{3CDFDD2D-C69B-4213-A3FA-FF248E43A862}" srcOrd="4" destOrd="0" presId="urn:microsoft.com/office/officeart/2005/8/layout/hList9"/>
    <dgm:cxn modelId="{C866249D-B8E6-4ABE-8409-E33742B29147}" type="presParOf" srcId="{0E138967-4612-41CA-BB3A-E74E0864C2F3}" destId="{99293EEC-18EC-4047-A239-F43D3AE7D6EB}" srcOrd="5" destOrd="0" presId="urn:microsoft.com/office/officeart/2005/8/layout/hList9"/>
    <dgm:cxn modelId="{F1D684D8-478C-420C-A414-413D86938734}" type="presParOf" srcId="{0E138967-4612-41CA-BB3A-E74E0864C2F3}" destId="{309A9836-7DDD-4404-8F19-65FF18507B2C}" srcOrd="6" destOrd="0" presId="urn:microsoft.com/office/officeart/2005/8/layout/hList9"/>
    <dgm:cxn modelId="{16BD236C-7F0F-4DCC-B84B-A16EF4CA7BDF}" type="presParOf" srcId="{309A9836-7DDD-4404-8F19-65FF18507B2C}" destId="{54783F3E-BE40-4590-93CC-005EBE264071}" srcOrd="0" destOrd="0" presId="urn:microsoft.com/office/officeart/2005/8/layout/hList9"/>
    <dgm:cxn modelId="{93120530-E14E-45A7-B81E-AFBAC400B719}" type="presParOf" srcId="{309A9836-7DDD-4404-8F19-65FF18507B2C}" destId="{CD39D363-00A6-4AA9-BC0C-46D3CEB97F9D}" srcOrd="1" destOrd="0" presId="urn:microsoft.com/office/officeart/2005/8/layout/hList9"/>
    <dgm:cxn modelId="{B850E3F0-044B-4BB8-A44A-BAF012D64E29}" type="presParOf" srcId="{CD39D363-00A6-4AA9-BC0C-46D3CEB97F9D}" destId="{577C4F47-89D3-424C-BF1C-1D352E851BB3}" srcOrd="0" destOrd="0" presId="urn:microsoft.com/office/officeart/2005/8/layout/hList9"/>
    <dgm:cxn modelId="{C1C0EAEB-2C42-4803-81A8-10F59F9B44AB}" type="presParOf" srcId="{CD39D363-00A6-4AA9-BC0C-46D3CEB97F9D}" destId="{569A627A-C6E2-400F-AEFE-5CD4BE75DEAD}" srcOrd="1" destOrd="0" presId="urn:microsoft.com/office/officeart/2005/8/layout/hList9"/>
    <dgm:cxn modelId="{48FEFE44-E88B-442C-BCC1-00DFF21D40EE}" type="presParOf" srcId="{309A9836-7DDD-4404-8F19-65FF18507B2C}" destId="{8473F71E-53AF-411A-AE4E-04740184C18B}" srcOrd="2" destOrd="0" presId="urn:microsoft.com/office/officeart/2005/8/layout/hList9"/>
    <dgm:cxn modelId="{E09851F2-92EA-46EA-B333-84A12493ABB3}" type="presParOf" srcId="{8473F71E-53AF-411A-AE4E-04740184C18B}" destId="{AEE80772-2D06-466F-9C4A-AF74C3E457D6}" srcOrd="0" destOrd="0" presId="urn:microsoft.com/office/officeart/2005/8/layout/hList9"/>
    <dgm:cxn modelId="{E71923D4-DCDF-4C76-B83F-697346B2949C}" type="presParOf" srcId="{8473F71E-53AF-411A-AE4E-04740184C18B}" destId="{AB5BDD2D-73C2-43C2-9E6E-C97DDA99A0BC}" srcOrd="1" destOrd="0" presId="urn:microsoft.com/office/officeart/2005/8/layout/hList9"/>
    <dgm:cxn modelId="{8BD27DEE-FEE6-4FBB-A039-87562D2ACE09}" type="presParOf" srcId="{0E138967-4612-41CA-BB3A-E74E0864C2F3}" destId="{827B79FE-00E4-473A-B180-F7FD80E04EC8}" srcOrd="7" destOrd="0" presId="urn:microsoft.com/office/officeart/2005/8/layout/hList9"/>
    <dgm:cxn modelId="{C0719506-FCA0-4355-A894-F03D3A6018DC}" type="presParOf" srcId="{0E138967-4612-41CA-BB3A-E74E0864C2F3}" destId="{C4F3C048-0B6E-4F0E-AF71-C57B440C2BC0}" srcOrd="8" destOrd="0" presId="urn:microsoft.com/office/officeart/2005/8/layout/hList9"/>
    <dgm:cxn modelId="{058636B7-BA0C-47F0-9626-280C20CEF839}" type="presParOf" srcId="{0E138967-4612-41CA-BB3A-E74E0864C2F3}" destId="{894B8887-FF07-4177-87DD-310AF4A2497E}" srcOrd="9" destOrd="0" presId="urn:microsoft.com/office/officeart/2005/8/layout/hList9"/>
    <dgm:cxn modelId="{42A1CEFC-D612-41A2-B22D-EF951D9B7A30}" type="presParOf" srcId="{0E138967-4612-41CA-BB3A-E74E0864C2F3}" destId="{EB8146D8-DD84-4711-9B41-6B40F0B3DF2F}" srcOrd="10" destOrd="0" presId="urn:microsoft.com/office/officeart/2005/8/layout/hList9"/>
    <dgm:cxn modelId="{FED6E3B3-DAF2-4B86-8C56-288051A45371}" type="presParOf" srcId="{0E138967-4612-41CA-BB3A-E74E0864C2F3}" destId="{90BF8B26-F61C-449B-9DDB-1530C5E3ACAB}" srcOrd="11" destOrd="0" presId="urn:microsoft.com/office/officeart/2005/8/layout/hList9"/>
    <dgm:cxn modelId="{F631D834-7A9A-4DCD-9169-4D316F932107}" type="presParOf" srcId="{90BF8B26-F61C-449B-9DDB-1530C5E3ACAB}" destId="{BA8EE730-FB8C-4B29-9B74-0EE709E4E37B}" srcOrd="0" destOrd="0" presId="urn:microsoft.com/office/officeart/2005/8/layout/hList9"/>
    <dgm:cxn modelId="{475771A2-52C6-47C6-A69B-1F93AD781E8D}" type="presParOf" srcId="{90BF8B26-F61C-449B-9DDB-1530C5E3ACAB}" destId="{5F0DD66C-6656-4D8C-B4FD-A14C36CB2D3E}" srcOrd="1" destOrd="0" presId="urn:microsoft.com/office/officeart/2005/8/layout/hList9"/>
    <dgm:cxn modelId="{CA2FDBDD-A6B5-4769-AA5E-A337D6A1F23F}" type="presParOf" srcId="{5F0DD66C-6656-4D8C-B4FD-A14C36CB2D3E}" destId="{167E3694-41BA-47FF-834A-AD4A44434DFC}" srcOrd="0" destOrd="0" presId="urn:microsoft.com/office/officeart/2005/8/layout/hList9"/>
    <dgm:cxn modelId="{0E196660-C0C8-4ACA-88A5-E7F10FE39C7B}" type="presParOf" srcId="{5F0DD66C-6656-4D8C-B4FD-A14C36CB2D3E}" destId="{F1B0A845-026D-46F3-BD22-2A677FD438A4}" srcOrd="1" destOrd="0" presId="urn:microsoft.com/office/officeart/2005/8/layout/hList9"/>
    <dgm:cxn modelId="{0DDD30BE-CA18-40FA-A870-A8173EC93136}" type="presParOf" srcId="{90BF8B26-F61C-449B-9DDB-1530C5E3ACAB}" destId="{C29BDCB2-FE3D-4805-8B79-D10C6B79DF4A}" srcOrd="2" destOrd="0" presId="urn:microsoft.com/office/officeart/2005/8/layout/hList9"/>
    <dgm:cxn modelId="{4109C00D-5E86-40D0-B0DF-5F3AB52B7DB0}" type="presParOf" srcId="{C29BDCB2-FE3D-4805-8B79-D10C6B79DF4A}" destId="{D94DD5E9-3307-495C-A509-38EB43320278}" srcOrd="0" destOrd="0" presId="urn:microsoft.com/office/officeart/2005/8/layout/hList9"/>
    <dgm:cxn modelId="{C0D31098-2153-4613-B65B-4AC97652DC8C}" type="presParOf" srcId="{C29BDCB2-FE3D-4805-8B79-D10C6B79DF4A}" destId="{38BA430F-28F2-45ED-86DF-A6E64A5AFDB4}" srcOrd="1" destOrd="0" presId="urn:microsoft.com/office/officeart/2005/8/layout/hList9"/>
    <dgm:cxn modelId="{5B95D351-ACEC-403D-95B8-D966912AA22D}" type="presParOf" srcId="{0E138967-4612-41CA-BB3A-E74E0864C2F3}" destId="{95B48A80-7F13-49A4-A329-2E3D4BC12DDB}" srcOrd="12" destOrd="0" presId="urn:microsoft.com/office/officeart/2005/8/layout/hList9"/>
    <dgm:cxn modelId="{748952AF-F6FF-48E6-989C-F6254A44059D}" type="presParOf" srcId="{0E138967-4612-41CA-BB3A-E74E0864C2F3}" destId="{EF77806B-2282-432E-85DF-B675BD7C8B5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7F8F8-A9C9-42CD-9EF0-A9CCD6C09DAC}">
      <dsp:nvSpPr>
        <dsp:cNvPr id="0" name=""/>
        <dsp:cNvSpPr/>
      </dsp:nvSpPr>
      <dsp:spPr>
        <a:xfrm>
          <a:off x="676589" y="296211"/>
          <a:ext cx="4763376" cy="1488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248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Assam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Wetlands regulated by fisheries department	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 </a:t>
          </a:r>
          <a:r>
            <a:rPr lang="en-IN" sz="1600" kern="1200" dirty="0"/>
            <a:t>Unclear property rights on river islands</a:t>
          </a:r>
          <a:endParaRPr lang="en-IN" sz="1800" kern="1200" dirty="0"/>
        </a:p>
      </dsp:txBody>
      <dsp:txXfrm>
        <a:off x="676589" y="296211"/>
        <a:ext cx="4763376" cy="1488555"/>
      </dsp:txXfrm>
    </dsp:sp>
    <dsp:sp modelId="{C482D3DE-C169-4332-8D4B-D2B476404BAA}">
      <dsp:nvSpPr>
        <dsp:cNvPr id="0" name=""/>
        <dsp:cNvSpPr/>
      </dsp:nvSpPr>
      <dsp:spPr>
        <a:xfrm>
          <a:off x="478115" y="81197"/>
          <a:ext cx="1041988" cy="15629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2ED0D-630E-46DD-ADBD-93C25EF45386}">
      <dsp:nvSpPr>
        <dsp:cNvPr id="0" name=""/>
        <dsp:cNvSpPr/>
      </dsp:nvSpPr>
      <dsp:spPr>
        <a:xfrm>
          <a:off x="5888704" y="296211"/>
          <a:ext cx="4763376" cy="1488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248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Bihar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Forest department regulates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 err="1"/>
            <a:t>Araria</a:t>
          </a:r>
          <a:r>
            <a:rPr lang="en-IN" sz="1600" kern="1200" dirty="0"/>
            <a:t>: Cooperatives for ponds &amp; fishing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 err="1"/>
            <a:t>Saharsa</a:t>
          </a:r>
          <a:r>
            <a:rPr lang="en-IN" sz="1600" kern="1200" dirty="0"/>
            <a:t>: Traditional community norms for water resources</a:t>
          </a:r>
        </a:p>
      </dsp:txBody>
      <dsp:txXfrm>
        <a:off x="5888704" y="296211"/>
        <a:ext cx="4763376" cy="1488555"/>
      </dsp:txXfrm>
    </dsp:sp>
    <dsp:sp modelId="{72EAFBD8-3A5E-4D9B-8A04-5CC1963ED70A}">
      <dsp:nvSpPr>
        <dsp:cNvPr id="0" name=""/>
        <dsp:cNvSpPr/>
      </dsp:nvSpPr>
      <dsp:spPr>
        <a:xfrm>
          <a:off x="5690230" y="81197"/>
          <a:ext cx="1041988" cy="15629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3000" r="-63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61C2C-5E72-47AE-A12B-31926E0F4C2A}">
      <dsp:nvSpPr>
        <dsp:cNvPr id="0" name=""/>
        <dsp:cNvSpPr/>
      </dsp:nvSpPr>
      <dsp:spPr>
        <a:xfrm>
          <a:off x="676589" y="2170136"/>
          <a:ext cx="4763376" cy="1488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248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Chhattisgarh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Forest Department regulates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Informal community institutions, with no written rule, conserves and manages</a:t>
          </a:r>
        </a:p>
      </dsp:txBody>
      <dsp:txXfrm>
        <a:off x="676589" y="2170136"/>
        <a:ext cx="4763376" cy="1488555"/>
      </dsp:txXfrm>
    </dsp:sp>
    <dsp:sp modelId="{D3D91D8D-8761-456E-B4B4-8D5B3BBDF2D9}">
      <dsp:nvSpPr>
        <dsp:cNvPr id="0" name=""/>
        <dsp:cNvSpPr/>
      </dsp:nvSpPr>
      <dsp:spPr>
        <a:xfrm>
          <a:off x="478115" y="1955123"/>
          <a:ext cx="1041988" cy="15629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96000" r="-9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FFC1F-3A4C-4380-A271-67CC00D11E4D}">
      <dsp:nvSpPr>
        <dsp:cNvPr id="0" name=""/>
        <dsp:cNvSpPr/>
      </dsp:nvSpPr>
      <dsp:spPr>
        <a:xfrm>
          <a:off x="5888704" y="2170136"/>
          <a:ext cx="4763376" cy="1488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248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Madhya Pradesh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Forest department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No mechanism for water resources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High extraction by affluent households</a:t>
          </a:r>
        </a:p>
      </dsp:txBody>
      <dsp:txXfrm>
        <a:off x="5888704" y="2170136"/>
        <a:ext cx="4763376" cy="1488555"/>
      </dsp:txXfrm>
    </dsp:sp>
    <dsp:sp modelId="{DC1A1D55-695E-425C-9577-CCCB6E166119}">
      <dsp:nvSpPr>
        <dsp:cNvPr id="0" name=""/>
        <dsp:cNvSpPr/>
      </dsp:nvSpPr>
      <dsp:spPr>
        <a:xfrm>
          <a:off x="5690230" y="1955123"/>
          <a:ext cx="1041988" cy="15629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69000" r="-69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DD646-0827-47E9-BE9E-D1DEB47BD3CE}">
      <dsp:nvSpPr>
        <dsp:cNvPr id="0" name=""/>
        <dsp:cNvSpPr/>
      </dsp:nvSpPr>
      <dsp:spPr>
        <a:xfrm>
          <a:off x="676589" y="4044062"/>
          <a:ext cx="4763376" cy="1488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248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Maharashtra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Palghar: Gram Sabha through Van </a:t>
          </a:r>
          <a:r>
            <a:rPr lang="en-IN" sz="1600" kern="1200" dirty="0" err="1"/>
            <a:t>Hakh</a:t>
          </a:r>
          <a:r>
            <a:rPr lang="en-IN" sz="1600" kern="1200" dirty="0"/>
            <a:t> Samitis, Forest Department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Wardha: Forest Department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Committee formed but not functional</a:t>
          </a:r>
          <a:endParaRPr lang="en-IN" sz="1800" kern="1200" dirty="0"/>
        </a:p>
      </dsp:txBody>
      <dsp:txXfrm>
        <a:off x="676589" y="4044062"/>
        <a:ext cx="4763376" cy="1488555"/>
      </dsp:txXfrm>
    </dsp:sp>
    <dsp:sp modelId="{AB324B98-219C-4C05-A6C6-CBDBC73F52F9}">
      <dsp:nvSpPr>
        <dsp:cNvPr id="0" name=""/>
        <dsp:cNvSpPr/>
      </dsp:nvSpPr>
      <dsp:spPr>
        <a:xfrm>
          <a:off x="478115" y="3829048"/>
          <a:ext cx="1041988" cy="15629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53000" r="-53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1ADAD-EBC1-4935-B9C9-F4DBD3FA8526}">
      <dsp:nvSpPr>
        <dsp:cNvPr id="0" name=""/>
        <dsp:cNvSpPr/>
      </dsp:nvSpPr>
      <dsp:spPr>
        <a:xfrm>
          <a:off x="5888704" y="4044062"/>
          <a:ext cx="4763376" cy="1488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248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West Bengal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Joint Forest Management Committee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Community group for canal water extraction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/>
        </a:p>
      </dsp:txBody>
      <dsp:txXfrm>
        <a:off x="5888704" y="4044062"/>
        <a:ext cx="4763376" cy="1488555"/>
      </dsp:txXfrm>
    </dsp:sp>
    <dsp:sp modelId="{49EA392B-DC80-4738-91F2-C48A69E611E4}">
      <dsp:nvSpPr>
        <dsp:cNvPr id="0" name=""/>
        <dsp:cNvSpPr/>
      </dsp:nvSpPr>
      <dsp:spPr>
        <a:xfrm>
          <a:off x="5690230" y="3829048"/>
          <a:ext cx="1041988" cy="15629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63000" r="-63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9EB68-32A7-4A93-8356-976B7BC4E0E0}">
      <dsp:nvSpPr>
        <dsp:cNvPr id="0" name=""/>
        <dsp:cNvSpPr/>
      </dsp:nvSpPr>
      <dsp:spPr>
        <a:xfrm>
          <a:off x="1514666" y="806161"/>
          <a:ext cx="2060290" cy="25241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Wetlands have regulated access rights given by fisheries department on contract basis through auctions, temporary wetlands have open access</a:t>
          </a:r>
        </a:p>
      </dsp:txBody>
      <dsp:txXfrm>
        <a:off x="1844313" y="806161"/>
        <a:ext cx="1730643" cy="2524196"/>
      </dsp:txXfrm>
    </dsp:sp>
    <dsp:sp modelId="{D8CB948C-F5CE-4E00-AEEE-F3387C1077A8}">
      <dsp:nvSpPr>
        <dsp:cNvPr id="0" name=""/>
        <dsp:cNvSpPr/>
      </dsp:nvSpPr>
      <dsp:spPr>
        <a:xfrm>
          <a:off x="7374" y="86379"/>
          <a:ext cx="1652906" cy="15834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Assam</a:t>
          </a:r>
        </a:p>
      </dsp:txBody>
      <dsp:txXfrm>
        <a:off x="249436" y="318270"/>
        <a:ext cx="1168782" cy="1119667"/>
      </dsp:txXfrm>
    </dsp:sp>
    <dsp:sp modelId="{577C4F47-89D3-424C-BF1C-1D352E851BB3}">
      <dsp:nvSpPr>
        <dsp:cNvPr id="0" name=""/>
        <dsp:cNvSpPr/>
      </dsp:nvSpPr>
      <dsp:spPr>
        <a:xfrm>
          <a:off x="5043374" y="674743"/>
          <a:ext cx="2206365" cy="1471645"/>
        </a:xfrm>
        <a:prstGeom prst="rect">
          <a:avLst/>
        </a:prstGeom>
        <a:solidFill>
          <a:schemeClr val="accent3">
            <a:tint val="40000"/>
            <a:alpha val="90000"/>
            <a:hueOff val="1868847"/>
            <a:satOff val="-855"/>
            <a:lumOff val="95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1868847"/>
              <a:satOff val="-855"/>
              <a:lumOff val="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Communities dwelling closer to the resources assert their right over them and deny the usage to others</a:t>
          </a:r>
          <a:endParaRPr lang="en-IN" sz="1600" kern="1200" dirty="0"/>
        </a:p>
      </dsp:txBody>
      <dsp:txXfrm>
        <a:off x="5396392" y="674743"/>
        <a:ext cx="1853347" cy="1471645"/>
      </dsp:txXfrm>
    </dsp:sp>
    <dsp:sp modelId="{AEE80772-2D06-466F-9C4A-AF74C3E457D6}">
      <dsp:nvSpPr>
        <dsp:cNvPr id="0" name=""/>
        <dsp:cNvSpPr/>
      </dsp:nvSpPr>
      <dsp:spPr>
        <a:xfrm>
          <a:off x="5043374" y="2206373"/>
          <a:ext cx="2206365" cy="1829564"/>
        </a:xfrm>
        <a:prstGeom prst="rect">
          <a:avLst/>
        </a:prstGeom>
        <a:solidFill>
          <a:schemeClr val="accent3">
            <a:tint val="40000"/>
            <a:alpha val="90000"/>
            <a:hueOff val="3737694"/>
            <a:satOff val="-1710"/>
            <a:lumOff val="19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3737694"/>
              <a:satOff val="-1710"/>
              <a:lumOff val="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 err="1"/>
            <a:t>Godhi</a:t>
          </a:r>
          <a:r>
            <a:rPr lang="en-IN" sz="1600" kern="1200" dirty="0"/>
            <a:t>’ community has been given the usage rights for ponds by the government through cooperatives in </a:t>
          </a:r>
          <a:r>
            <a:rPr lang="en-IN" sz="1600" kern="1200" dirty="0" err="1"/>
            <a:t>Araria</a:t>
          </a:r>
          <a:endParaRPr lang="en-IN" sz="1600" kern="1200" dirty="0"/>
        </a:p>
      </dsp:txBody>
      <dsp:txXfrm>
        <a:off x="5396392" y="2206373"/>
        <a:ext cx="1853347" cy="1829564"/>
      </dsp:txXfrm>
    </dsp:sp>
    <dsp:sp modelId="{C4F3C048-0B6E-4F0E-AF71-C57B440C2BC0}">
      <dsp:nvSpPr>
        <dsp:cNvPr id="0" name=""/>
        <dsp:cNvSpPr/>
      </dsp:nvSpPr>
      <dsp:spPr>
        <a:xfrm>
          <a:off x="3866645" y="86379"/>
          <a:ext cx="1470910" cy="1470910"/>
        </a:xfrm>
        <a:prstGeom prst="ellipse">
          <a:avLst/>
        </a:prstGeom>
        <a:solidFill>
          <a:schemeClr val="accent3">
            <a:hueOff val="3647009"/>
            <a:satOff val="-11340"/>
            <a:lumOff val="264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 Bihar	</a:t>
          </a:r>
        </a:p>
      </dsp:txBody>
      <dsp:txXfrm>
        <a:off x="4082055" y="301789"/>
        <a:ext cx="1040090" cy="1040090"/>
      </dsp:txXfrm>
    </dsp:sp>
    <dsp:sp modelId="{167E3694-41BA-47FF-834A-AD4A44434DFC}">
      <dsp:nvSpPr>
        <dsp:cNvPr id="0" name=""/>
        <dsp:cNvSpPr/>
      </dsp:nvSpPr>
      <dsp:spPr>
        <a:xfrm>
          <a:off x="8720650" y="674743"/>
          <a:ext cx="2206365" cy="1471645"/>
        </a:xfrm>
        <a:prstGeom prst="rect">
          <a:avLst/>
        </a:prstGeom>
        <a:solidFill>
          <a:schemeClr val="accent3">
            <a:tint val="40000"/>
            <a:alpha val="90000"/>
            <a:hueOff val="5606542"/>
            <a:satOff val="-2565"/>
            <a:lumOff val="284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5606542"/>
              <a:satOff val="-2565"/>
              <a:lumOff val="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Communities dwelling closer to the resources assert their right over them and control the usage to others</a:t>
          </a:r>
          <a:endParaRPr lang="en-IN" sz="1600" kern="1200" dirty="0"/>
        </a:p>
      </dsp:txBody>
      <dsp:txXfrm>
        <a:off x="9073668" y="674743"/>
        <a:ext cx="1853347" cy="1471645"/>
      </dsp:txXfrm>
    </dsp:sp>
    <dsp:sp modelId="{D94DD5E9-3307-495C-A509-38EB43320278}">
      <dsp:nvSpPr>
        <dsp:cNvPr id="0" name=""/>
        <dsp:cNvSpPr/>
      </dsp:nvSpPr>
      <dsp:spPr>
        <a:xfrm>
          <a:off x="8705624" y="2221340"/>
          <a:ext cx="2206365" cy="1802707"/>
        </a:xfrm>
        <a:prstGeom prst="rect">
          <a:avLst/>
        </a:prstGeom>
        <a:solidFill>
          <a:schemeClr val="accent3">
            <a:tint val="40000"/>
            <a:alpha val="90000"/>
            <a:hueOff val="7475389"/>
            <a:satOff val="-3420"/>
            <a:lumOff val="379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7475389"/>
              <a:satOff val="-3420"/>
              <a:lumOff val="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Forest department decides the  “authorized users” having Boat License Certificate , for honey, crab and fisheries</a:t>
          </a:r>
        </a:p>
      </dsp:txBody>
      <dsp:txXfrm>
        <a:off x="9058643" y="2221340"/>
        <a:ext cx="1853347" cy="1802707"/>
      </dsp:txXfrm>
    </dsp:sp>
    <dsp:sp modelId="{EF77806B-2282-432E-85DF-B675BD7C8B56}">
      <dsp:nvSpPr>
        <dsp:cNvPr id="0" name=""/>
        <dsp:cNvSpPr/>
      </dsp:nvSpPr>
      <dsp:spPr>
        <a:xfrm>
          <a:off x="7543921" y="86379"/>
          <a:ext cx="1470910" cy="1470910"/>
        </a:xfrm>
        <a:prstGeom prst="ellipse">
          <a:avLst/>
        </a:prstGeom>
        <a:solidFill>
          <a:schemeClr val="accent3">
            <a:hueOff val="7294017"/>
            <a:satOff val="-22680"/>
            <a:lumOff val="529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West Bengal</a:t>
          </a:r>
          <a:endParaRPr lang="en-IN" sz="2800" kern="1200" dirty="0"/>
        </a:p>
      </dsp:txBody>
      <dsp:txXfrm>
        <a:off x="7759331" y="301789"/>
        <a:ext cx="1040090" cy="104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33A4-100A-4795-8349-B5561BDB4F9C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2EA5D-4AB3-4A82-93CA-207FCFFAE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641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2499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51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38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34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577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9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61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281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08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462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08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2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0063045-457F-42B6-B828-E1BE66998419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2E4E16D-85A4-4B73-ABEA-4A31F5F4DE33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970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2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455C70-8744-497A-9A83-947A26BA1F97}"/>
              </a:ext>
            </a:extLst>
          </p:cNvPr>
          <p:cNvSpPr txBox="1"/>
          <p:nvPr/>
        </p:nvSpPr>
        <p:spPr>
          <a:xfrm>
            <a:off x="5692236" y="5827346"/>
            <a:ext cx="6289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b="1" dirty="0"/>
              <a:t>Date : 07/11/2019</a:t>
            </a:r>
          </a:p>
          <a:p>
            <a:pPr algn="r"/>
            <a:r>
              <a:rPr lang="en-IN" sz="2000" b="1" dirty="0"/>
              <a:t>Venue : BAIF, </a:t>
            </a:r>
            <a:r>
              <a:rPr lang="en-IN" sz="2000" b="1" dirty="0" err="1"/>
              <a:t>Warje</a:t>
            </a:r>
            <a:r>
              <a:rPr lang="en-IN" sz="2000" b="1" dirty="0"/>
              <a:t>, Pune</a:t>
            </a:r>
          </a:p>
          <a:p>
            <a:endParaRPr lang="en-I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E6C0A-F0D6-4C25-9430-FA6C5E1D4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2" y="14991"/>
            <a:ext cx="5161613" cy="6782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3F200-8B1C-4AC5-BB7C-337D8B50FAB5}"/>
              </a:ext>
            </a:extLst>
          </p:cNvPr>
          <p:cNvSpPr txBox="1"/>
          <p:nvPr/>
        </p:nvSpPr>
        <p:spPr>
          <a:xfrm>
            <a:off x="6500734" y="2151727"/>
            <a:ext cx="5311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/>
              <a:t>Synthesis Presentation: </a:t>
            </a:r>
          </a:p>
          <a:p>
            <a:pPr algn="ctr"/>
            <a:r>
              <a:rPr lang="en-IN" sz="3200" dirty="0"/>
              <a:t>Trends in The Contribution of Commons-Based Livelihoods to Economies of Rural Households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F7FD2-085C-42A9-A915-A71FCF12776B}"/>
              </a:ext>
            </a:extLst>
          </p:cNvPr>
          <p:cNvSpPr txBox="1">
            <a:spLocks/>
          </p:cNvSpPr>
          <p:nvPr/>
        </p:nvSpPr>
        <p:spPr>
          <a:xfrm>
            <a:off x="6096000" y="299803"/>
            <a:ext cx="6095999" cy="10464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600" b="1"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IN" sz="2400" dirty="0"/>
              <a:t>Conference on Rural India:</a:t>
            </a:r>
          </a:p>
          <a:p>
            <a:r>
              <a:rPr lang="en-IN" sz="2400" dirty="0"/>
              <a:t>Towards Inclusion of the Marginalised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105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6331-782E-40BB-8DA8-B98EFCED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25" y="131163"/>
            <a:ext cx="10875364" cy="1157991"/>
          </a:xfrm>
        </p:spPr>
        <p:txBody>
          <a:bodyPr>
            <a:noAutofit/>
          </a:bodyPr>
          <a:lstStyle/>
          <a:p>
            <a:r>
              <a:rPr lang="en-IN" sz="3600" dirty="0"/>
              <a:t>Factors driving the change in dependence for livelihoods on resource systems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859273-FA39-4525-A42C-494E4AEA1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42958"/>
              </p:ext>
            </p:extLst>
          </p:nvPr>
        </p:nvGraphicFramePr>
        <p:xfrm>
          <a:off x="876925" y="1289154"/>
          <a:ext cx="10980295" cy="5278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655">
                  <a:extLst>
                    <a:ext uri="{9D8B030D-6E8A-4147-A177-3AD203B41FA5}">
                      <a16:colId xmlns:a16="http://schemas.microsoft.com/office/drawing/2014/main" val="3209337118"/>
                    </a:ext>
                  </a:extLst>
                </a:gridCol>
                <a:gridCol w="7851640">
                  <a:extLst>
                    <a:ext uri="{9D8B030D-6E8A-4147-A177-3AD203B41FA5}">
                      <a16:colId xmlns:a16="http://schemas.microsoft.com/office/drawing/2014/main" val="2012901137"/>
                    </a:ext>
                  </a:extLst>
                </a:gridCol>
              </a:tblGrid>
              <a:tr h="403509">
                <a:tc>
                  <a:txBody>
                    <a:bodyPr/>
                    <a:lstStyle/>
                    <a:p>
                      <a:r>
                        <a:rPr lang="en-IN" dirty="0"/>
                        <a:t>Resource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Key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87257"/>
                  </a:ext>
                </a:extLst>
              </a:tr>
              <a:tr h="1293442">
                <a:tc>
                  <a:txBody>
                    <a:bodyPr/>
                    <a:lstStyle/>
                    <a:p>
                      <a:r>
                        <a:rPr lang="en-IN" dirty="0"/>
                        <a:t>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Regulated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Availability of cleaner fuels (LPG)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Reduced availability of MFPs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High opportunity cost; alternate livelihoods (wage labour)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509"/>
                  </a:ext>
                </a:extLst>
              </a:tr>
              <a:tr h="1293442">
                <a:tc>
                  <a:txBody>
                    <a:bodyPr/>
                    <a:lstStyle/>
                    <a:p>
                      <a:r>
                        <a:rPr lang="en-IN" dirty="0"/>
                        <a:t>Grazing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Encroachment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Increased pressure on land (people and livestock)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Land annexed by forest department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Invasive grass species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607242"/>
                  </a:ext>
                </a:extLst>
              </a:tr>
              <a:tr h="696469">
                <a:tc>
                  <a:txBody>
                    <a:bodyPr/>
                    <a:lstStyle/>
                    <a:p>
                      <a:r>
                        <a:rPr lang="en-IN" dirty="0"/>
                        <a:t>Groundwater aquifer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Increased extraction for agriculture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Increased salinity in West Bengal; impact on drinking water and irrigation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41229"/>
                  </a:ext>
                </a:extLst>
              </a:tr>
              <a:tr h="1591927">
                <a:tc>
                  <a:txBody>
                    <a:bodyPr/>
                    <a:lstStyle/>
                    <a:p>
                      <a:r>
                        <a:rPr lang="en-IN" dirty="0"/>
                        <a:t>Wetlands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effectLst/>
                        </a:rPr>
                        <a:t>Sedimentation and deposition by the river in to the </a:t>
                      </a:r>
                      <a:r>
                        <a:rPr lang="en-IN" sz="1800" dirty="0" err="1">
                          <a:effectLst/>
                        </a:rPr>
                        <a:t>chaap</a:t>
                      </a:r>
                      <a:r>
                        <a:rPr lang="en-IN" sz="1800" dirty="0">
                          <a:effectLst/>
                        </a:rPr>
                        <a:t> land increasing agriculture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dirty="0">
                          <a:effectLst/>
                        </a:rPr>
                        <a:t>Regulated access; unlicensed users are given access for subsistence but charged royalty for commercial purpose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sz="18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64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19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859273-FA39-4525-A42C-494E4AEA1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877750"/>
              </p:ext>
            </p:extLst>
          </p:nvPr>
        </p:nvGraphicFramePr>
        <p:xfrm>
          <a:off x="914399" y="1369284"/>
          <a:ext cx="11047752" cy="529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992">
                  <a:extLst>
                    <a:ext uri="{9D8B030D-6E8A-4147-A177-3AD203B41FA5}">
                      <a16:colId xmlns:a16="http://schemas.microsoft.com/office/drawing/2014/main" val="3209337118"/>
                    </a:ext>
                  </a:extLst>
                </a:gridCol>
                <a:gridCol w="8541760">
                  <a:extLst>
                    <a:ext uri="{9D8B030D-6E8A-4147-A177-3AD203B41FA5}">
                      <a16:colId xmlns:a16="http://schemas.microsoft.com/office/drawing/2014/main" val="2012901137"/>
                    </a:ext>
                  </a:extLst>
                </a:gridCol>
              </a:tblGrid>
              <a:tr h="431390">
                <a:tc>
                  <a:txBody>
                    <a:bodyPr/>
                    <a:lstStyle/>
                    <a:p>
                      <a:r>
                        <a:rPr lang="en-IN" dirty="0"/>
                        <a:t>Resource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Key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87257"/>
                  </a:ext>
                </a:extLst>
              </a:tr>
              <a:tr h="1688820">
                <a:tc>
                  <a:txBody>
                    <a:bodyPr/>
                    <a:lstStyle/>
                    <a:p>
                      <a:r>
                        <a:rPr lang="en-IN" dirty="0"/>
                        <a:t>Pond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effectLst/>
                        </a:rPr>
                        <a:t>Encroachment and building houses on banks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effectLst/>
                        </a:rPr>
                        <a:t>Government regulations through cooperatives, leasing to individuals, restricted access to others in Bihar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effectLst/>
                        </a:rPr>
                        <a:t>In West Bengal, </a:t>
                      </a:r>
                      <a:r>
                        <a:rPr lang="en-IN" sz="1800" dirty="0" err="1">
                          <a:effectLst/>
                        </a:rPr>
                        <a:t>Boro</a:t>
                      </a:r>
                      <a:r>
                        <a:rPr lang="en-IN" sz="1800" dirty="0">
                          <a:effectLst/>
                        </a:rPr>
                        <a:t> paddy cultivation; new ponds for increased agricultural activity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509"/>
                  </a:ext>
                </a:extLst>
              </a:tr>
              <a:tr h="1688820">
                <a:tc>
                  <a:txBody>
                    <a:bodyPr/>
                    <a:lstStyle/>
                    <a:p>
                      <a:r>
                        <a:rPr lang="en-IN" dirty="0"/>
                        <a:t>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effectLst/>
                        </a:rPr>
                        <a:t>Increased market opportunities and better prices for crabs and prawns in West Bengal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effectLst/>
                        </a:rPr>
                        <a:t>Excessive pumping for irrigation; reduced retention of water and upstream dam construction in Madhya Pradesh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Availability of LPG in Assam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607242"/>
                  </a:ext>
                </a:extLst>
              </a:tr>
              <a:tr h="744592">
                <a:tc>
                  <a:txBody>
                    <a:bodyPr/>
                    <a:lstStyle/>
                    <a:p>
                      <a:r>
                        <a:rPr lang="en-IN" dirty="0"/>
                        <a:t>Canal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Change in agriculture landscape (</a:t>
                      </a:r>
                      <a:r>
                        <a:rPr lang="en-IN" dirty="0" err="1"/>
                        <a:t>Boro</a:t>
                      </a:r>
                      <a:r>
                        <a:rPr lang="en-IN" dirty="0"/>
                        <a:t> paddy as second crop), reduced interest in fishery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41229"/>
                  </a:ext>
                </a:extLst>
              </a:tr>
              <a:tr h="744592">
                <a:tc>
                  <a:txBody>
                    <a:bodyPr/>
                    <a:lstStyle/>
                    <a:p>
                      <a:r>
                        <a:rPr lang="en-IN" dirty="0"/>
                        <a:t>River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Uncertainty and risk associated with the resource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Migration in Assam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813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7FEEB52-3013-48F2-AA8B-29569DBD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90500"/>
            <a:ext cx="10875963" cy="978733"/>
          </a:xfrm>
        </p:spPr>
        <p:txBody>
          <a:bodyPr>
            <a:noAutofit/>
          </a:bodyPr>
          <a:lstStyle/>
          <a:p>
            <a:r>
              <a:rPr lang="en-IN" sz="3600" dirty="0"/>
              <a:t>Factors driving the change in dependence for livelihoods on resource units</a:t>
            </a:r>
          </a:p>
        </p:txBody>
      </p:sp>
    </p:spTree>
    <p:extLst>
      <p:ext uri="{BB962C8B-B14F-4D97-AF65-F5344CB8AC3E}">
        <p14:creationId xmlns:p14="http://schemas.microsoft.com/office/powerpoint/2010/main" val="191375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3F-9D28-42D7-BA54-3D1789E8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75" y="116174"/>
            <a:ext cx="9601200" cy="1068049"/>
          </a:xfrm>
        </p:spPr>
        <p:txBody>
          <a:bodyPr/>
          <a:lstStyle/>
          <a:p>
            <a:r>
              <a:rPr lang="en-IN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650E-2BB2-4337-9CE2-CC83680B6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75" y="1424066"/>
            <a:ext cx="10770433" cy="4946754"/>
          </a:xfrm>
        </p:spPr>
        <p:txBody>
          <a:bodyPr>
            <a:normAutofit/>
          </a:bodyPr>
          <a:lstStyle/>
          <a:p>
            <a:r>
              <a:rPr lang="en-IN" sz="2800" dirty="0"/>
              <a:t>How are the dependencies changing with respect to different resource systems?</a:t>
            </a:r>
          </a:p>
          <a:p>
            <a:pPr lvl="1"/>
            <a:r>
              <a:rPr lang="en-IN" sz="2800" dirty="0"/>
              <a:t>Decrease on forests and grazing land, increase in groundwater and surface water</a:t>
            </a:r>
          </a:p>
          <a:p>
            <a:r>
              <a:rPr lang="en-IN" sz="2800" dirty="0"/>
              <a:t>What are the responsible factors? </a:t>
            </a:r>
          </a:p>
          <a:p>
            <a:pPr lvl="1"/>
            <a:r>
              <a:rPr lang="en-IN" sz="2800" dirty="0"/>
              <a:t>State regulations, encroachment, alternate livelihood opportunities, availability of cleaner fuels, improved agriculture</a:t>
            </a:r>
          </a:p>
          <a:p>
            <a:r>
              <a:rPr lang="en-IN" sz="2800" dirty="0"/>
              <a:t>Relevance of commons for livelihoods in the current context?</a:t>
            </a:r>
          </a:p>
          <a:p>
            <a:pPr marL="530352" lvl="1" indent="0">
              <a:buNone/>
            </a:pPr>
            <a:endParaRPr lang="en-IN" sz="2800" dirty="0"/>
          </a:p>
          <a:p>
            <a:pPr lvl="1"/>
            <a:endParaRPr lang="en-IN" sz="2800" dirty="0"/>
          </a:p>
          <a:p>
            <a:pPr lvl="1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11481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67" y="2209952"/>
            <a:ext cx="5066666" cy="1219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2339" y="6395473"/>
            <a:ext cx="12216678" cy="4765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62667" y="3429000"/>
            <a:ext cx="5773658" cy="1285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16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Mailing Address: </a:t>
            </a:r>
            <a:endParaRPr lang="en-GB" sz="12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1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IN" sz="1400" baseline="30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sz="1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Floor, Galore Tech </a:t>
            </a:r>
            <a:r>
              <a:rPr lang="en-IN" sz="14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Lohia</a:t>
            </a:r>
            <a:r>
              <a:rPr lang="en-IN" sz="1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Jain, </a:t>
            </a:r>
            <a:r>
              <a:rPr lang="en-GB" sz="1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LMD Chowk, </a:t>
            </a:r>
            <a:r>
              <a:rPr lang="en-IN" sz="14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Bavdhan</a:t>
            </a:r>
            <a:r>
              <a:rPr lang="en-IN" sz="1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Pune – 411021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14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</a:t>
            </a:r>
            <a:r>
              <a:rPr lang="en-IN" sz="1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info@vikasanvesh.in </a:t>
            </a:r>
            <a:endParaRPr lang="en-GB" sz="1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14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</a:t>
            </a:r>
            <a:r>
              <a:rPr lang="en-IN" sz="1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www.vikasanvesh.in </a:t>
            </a:r>
            <a:endParaRPr lang="en-GB" sz="1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3DBF01-B663-4054-8E82-A094F0AA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8791-6E80-41A9-A34C-33EF060132C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28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FA08-E290-4E9D-97FD-BC412A39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265659"/>
            <a:ext cx="10148342" cy="1284207"/>
          </a:xfrm>
        </p:spPr>
        <p:txBody>
          <a:bodyPr>
            <a:normAutofit fontScale="90000"/>
          </a:bodyPr>
          <a:lstStyle/>
          <a:p>
            <a:r>
              <a:rPr lang="en-IN" dirty="0"/>
              <a:t>Role of the Common Pool Resources (CPR) in Rural Livelihoods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FED9-F4CC-4AED-9F6A-5866E467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9" y="1663908"/>
            <a:ext cx="11047750" cy="5061263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CPRs – common land, water and forest – constitute an important part of the livelihood for the rural communities in India, especially in the arid and semi-arid regions (Beck &amp; Nesmith, 2001; </a:t>
            </a:r>
            <a:r>
              <a:rPr lang="en-IN" dirty="0" err="1"/>
              <a:t>Jodha</a:t>
            </a:r>
            <a:r>
              <a:rPr lang="en-IN" dirty="0"/>
              <a:t>, 1986; </a:t>
            </a:r>
            <a:r>
              <a:rPr lang="en-IN" dirty="0" err="1"/>
              <a:t>Kavoori</a:t>
            </a:r>
            <a:r>
              <a:rPr lang="en-IN" dirty="0"/>
              <a:t>, 1991; Nagendra, </a:t>
            </a:r>
            <a:r>
              <a:rPr lang="en-IN" dirty="0" err="1"/>
              <a:t>Ghate</a:t>
            </a:r>
            <a:r>
              <a:rPr lang="en-IN" dirty="0"/>
              <a:t>, &amp; Rao, 2013)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Findings from NSSO survey, 54</a:t>
            </a:r>
            <a:r>
              <a:rPr lang="en-IN" baseline="30000" dirty="0"/>
              <a:t>th</a:t>
            </a:r>
            <a:r>
              <a:rPr lang="en-IN" dirty="0"/>
              <a:t> round in 1998 (</a:t>
            </a:r>
            <a:r>
              <a:rPr lang="en-IN" dirty="0" err="1"/>
              <a:t>GoI</a:t>
            </a:r>
            <a:r>
              <a:rPr lang="en-IN" dirty="0"/>
              <a:t>, 1999)</a:t>
            </a:r>
          </a:p>
          <a:p>
            <a:pPr lvl="1" algn="just"/>
            <a:r>
              <a:rPr lang="en-IN" dirty="0"/>
              <a:t>15% of the total geographic area under the common pool land resources</a:t>
            </a:r>
          </a:p>
          <a:p>
            <a:pPr lvl="1" algn="just"/>
            <a:r>
              <a:rPr lang="en-IN" dirty="0"/>
              <a:t>48% of the households depending on CPRs</a:t>
            </a:r>
          </a:p>
          <a:p>
            <a:pPr lvl="1" algn="just"/>
            <a:r>
              <a:rPr lang="en-IN" dirty="0"/>
              <a:t>Highest contribution to the income of households dependent on wage labour</a:t>
            </a:r>
          </a:p>
          <a:p>
            <a:pPr lvl="1" algn="just"/>
            <a:endParaRPr lang="en-IN" dirty="0"/>
          </a:p>
          <a:p>
            <a:pPr algn="just"/>
            <a:r>
              <a:rPr lang="en-IN" dirty="0"/>
              <a:t>As per a study by Foundation for Ecological Security (2012)</a:t>
            </a:r>
          </a:p>
          <a:p>
            <a:pPr lvl="1" algn="just"/>
            <a:r>
              <a:rPr lang="en-IN" dirty="0"/>
              <a:t>20-40% of the household income is derived from CPRs across arid, semi-arid and sub-humid regions of India</a:t>
            </a:r>
          </a:p>
          <a:p>
            <a:pPr lvl="1" algn="just"/>
            <a:r>
              <a:rPr lang="en-IN" dirty="0"/>
              <a:t>CPRs fulfil critical fodder requirement, provide input for agriculture (its proportion to the total expense increases as the landholding reduces)</a:t>
            </a:r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824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7691-0D07-41DF-8B8E-2D9F682C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4" y="247650"/>
            <a:ext cx="10708952" cy="971550"/>
          </a:xfrm>
        </p:spPr>
        <p:txBody>
          <a:bodyPr>
            <a:normAutofit/>
          </a:bodyPr>
          <a:lstStyle/>
          <a:p>
            <a:r>
              <a:rPr lang="en-IN" sz="4000" dirty="0"/>
              <a:t>Loss of Commons and the identified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4DBC-158B-4A1F-908D-93688EC2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341" y="1219200"/>
            <a:ext cx="10896111" cy="5391150"/>
          </a:xfrm>
        </p:spPr>
        <p:txBody>
          <a:bodyPr>
            <a:noAutofit/>
          </a:bodyPr>
          <a:lstStyle/>
          <a:p>
            <a:pPr algn="just"/>
            <a:r>
              <a:rPr lang="en-IN" dirty="0"/>
              <a:t>Decline in the resources,</a:t>
            </a:r>
            <a:r>
              <a:rPr lang="en-US" dirty="0"/>
              <a:t> both in terms of size and productivity,</a:t>
            </a:r>
            <a:r>
              <a:rPr lang="en-IN" dirty="0"/>
              <a:t> at the rate of 1.9% every five years (</a:t>
            </a:r>
            <a:r>
              <a:rPr lang="en-IN" dirty="0" err="1"/>
              <a:t>GoI</a:t>
            </a:r>
            <a:r>
              <a:rPr lang="en-IN" dirty="0"/>
              <a:t>, 1999)</a:t>
            </a:r>
          </a:p>
          <a:p>
            <a:pPr marL="0" indent="0" algn="just">
              <a:buNone/>
            </a:pPr>
            <a:r>
              <a:rPr lang="en-IN" b="1" dirty="0"/>
              <a:t>Identified reasons -</a:t>
            </a:r>
          </a:p>
          <a:p>
            <a:pPr algn="just"/>
            <a:r>
              <a:rPr lang="en-IN" dirty="0"/>
              <a:t>Privatisation of the common land, increased population pressure and commercialisation of CPRs in western and southern Indian states (</a:t>
            </a:r>
            <a:r>
              <a:rPr lang="en-IN" dirty="0" err="1"/>
              <a:t>Jodha</a:t>
            </a:r>
            <a:r>
              <a:rPr lang="en-IN" dirty="0"/>
              <a:t>, 1989)</a:t>
            </a:r>
          </a:p>
          <a:p>
            <a:pPr algn="just"/>
            <a:r>
              <a:rPr lang="en-IN" dirty="0"/>
              <a:t>Changing environmental factors post economic liberalisation, leading to further diversion of CPRs for industries and the creation of development infrastructure (</a:t>
            </a:r>
            <a:r>
              <a:rPr lang="en-IN" dirty="0" err="1"/>
              <a:t>Gadgil</a:t>
            </a:r>
            <a:r>
              <a:rPr lang="en-IN" dirty="0"/>
              <a:t> &amp; Guha, 2013; </a:t>
            </a:r>
            <a:r>
              <a:rPr lang="en-IN" dirty="0" err="1"/>
              <a:t>Yenneti</a:t>
            </a:r>
            <a:r>
              <a:rPr lang="en-IN" dirty="0"/>
              <a:t>, Day, &amp; </a:t>
            </a:r>
            <a:r>
              <a:rPr lang="en-IN" dirty="0" err="1"/>
              <a:t>Golubchikov</a:t>
            </a:r>
            <a:r>
              <a:rPr lang="en-IN" dirty="0"/>
              <a:t>, 2016)</a:t>
            </a:r>
          </a:p>
          <a:p>
            <a:pPr algn="just"/>
            <a:r>
              <a:rPr lang="en-IN" dirty="0"/>
              <a:t>Urbanisation and employment opportunities attracting people from rural to urban area, at times, adversely affecting institutions around them (Robson &amp; Nayak, 2010)</a:t>
            </a:r>
          </a:p>
          <a:p>
            <a:pPr algn="just"/>
            <a:r>
              <a:rPr lang="en-IN" dirty="0"/>
              <a:t>The socio-cultural, economic and political changes affecting the management and governance of the CPRs in the villages under transition (closer to urban areas) (Singh, 2004)</a:t>
            </a:r>
          </a:p>
          <a:p>
            <a:pPr algn="just"/>
            <a:r>
              <a:rPr lang="en-IN" dirty="0"/>
              <a:t>Need for recognition of the customary regimes around CPRs (Ostrom, 1994)</a:t>
            </a:r>
            <a:endParaRPr lang="en-IN" sz="1900" dirty="0"/>
          </a:p>
        </p:txBody>
      </p:sp>
    </p:spTree>
    <p:extLst>
      <p:ext uri="{BB962C8B-B14F-4D97-AF65-F5344CB8AC3E}">
        <p14:creationId xmlns:p14="http://schemas.microsoft.com/office/powerpoint/2010/main" val="397265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BFCC-8EFB-4D2B-BA7A-78021DC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11" y="351644"/>
            <a:ext cx="9601200" cy="1038069"/>
          </a:xfrm>
        </p:spPr>
        <p:txBody>
          <a:bodyPr>
            <a:normAutofit/>
          </a:bodyPr>
          <a:lstStyle/>
          <a:p>
            <a:r>
              <a:rPr lang="en-IN" sz="4000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7936-FBE3-4467-88BD-21271CB7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11" y="1509635"/>
            <a:ext cx="10403174" cy="4357766"/>
          </a:xfrm>
        </p:spPr>
        <p:txBody>
          <a:bodyPr>
            <a:normAutofit/>
          </a:bodyPr>
          <a:lstStyle/>
          <a:p>
            <a:pPr lvl="0"/>
            <a:r>
              <a:rPr lang="en-IN" sz="2400" dirty="0"/>
              <a:t>To assess current status and access/usage rights pertaining to CPRs</a:t>
            </a:r>
          </a:p>
          <a:p>
            <a:pPr lvl="0"/>
            <a:r>
              <a:rPr lang="en-IN" sz="2400" dirty="0"/>
              <a:t>To identify institutions in place for CPR management and assess their role in livelihood security of households</a:t>
            </a:r>
          </a:p>
          <a:p>
            <a:r>
              <a:rPr lang="en-IN" sz="2400" dirty="0"/>
              <a:t>To assess trends in dependence of CPRs in the livelihood basket of the households over years, and the factors driving these changes</a:t>
            </a:r>
          </a:p>
          <a:p>
            <a:pPr lvl="0"/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2648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849F-72D7-4E88-AAEE-C1582D0C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"/>
            <a:ext cx="9601200" cy="933450"/>
          </a:xfrm>
        </p:spPr>
        <p:txBody>
          <a:bodyPr>
            <a:normAutofit/>
          </a:bodyPr>
          <a:lstStyle/>
          <a:p>
            <a:r>
              <a:rPr lang="en-IN" sz="40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5D9AF-AEF5-47A4-B094-12A3EB094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00100"/>
            <a:ext cx="6252148" cy="6000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1800" dirty="0"/>
              <a:t>Multi-location exploratory study across different climatic zones as per </a:t>
            </a:r>
            <a:r>
              <a:rPr lang="en-IN" sz="1800" dirty="0" err="1"/>
              <a:t>Koppen</a:t>
            </a:r>
            <a:r>
              <a:rPr lang="en-IN" sz="1800" dirty="0"/>
              <a:t> ecological classification (Semi-arid, humid subtropical, tropical wet and dry, tropical)</a:t>
            </a:r>
          </a:p>
          <a:p>
            <a:pPr lvl="1">
              <a:lnSpc>
                <a:spcPct val="100000"/>
              </a:lnSpc>
            </a:pPr>
            <a:r>
              <a:rPr lang="en-IN" sz="1800" dirty="0"/>
              <a:t>13 districts across 6 states of central and eastern India</a:t>
            </a:r>
          </a:p>
          <a:p>
            <a:pPr>
              <a:lnSpc>
                <a:spcPct val="100000"/>
              </a:lnSpc>
            </a:pPr>
            <a:r>
              <a:rPr lang="en-IN" sz="1800" dirty="0"/>
              <a:t>Data collection using through group discussion and household level survey of 386 HHs</a:t>
            </a:r>
          </a:p>
          <a:p>
            <a:pPr>
              <a:lnSpc>
                <a:spcPct val="100000"/>
              </a:lnSpc>
            </a:pPr>
            <a:r>
              <a:rPr lang="en-IN" sz="1800" dirty="0"/>
              <a:t>Purposive selection of districts and villages, based on parameters such as</a:t>
            </a:r>
          </a:p>
          <a:p>
            <a:pPr lvl="1">
              <a:lnSpc>
                <a:spcPct val="100000"/>
              </a:lnSpc>
            </a:pPr>
            <a:r>
              <a:rPr lang="en-IN" sz="1600" dirty="0"/>
              <a:t>Diversity of common pool resource systems</a:t>
            </a:r>
          </a:p>
          <a:p>
            <a:pPr lvl="1">
              <a:lnSpc>
                <a:spcPct val="100000"/>
              </a:lnSpc>
            </a:pPr>
            <a:r>
              <a:rPr lang="en-IN" sz="1600" dirty="0"/>
              <a:t>Distance of villages from market/urban centre</a:t>
            </a:r>
          </a:p>
          <a:p>
            <a:pPr lvl="1">
              <a:lnSpc>
                <a:spcPct val="100000"/>
              </a:lnSpc>
            </a:pPr>
            <a:r>
              <a:rPr lang="en-IN" sz="1600" dirty="0"/>
              <a:t>Population diversity (Homogeneous/Heterogenous)</a:t>
            </a:r>
          </a:p>
          <a:p>
            <a:pPr>
              <a:lnSpc>
                <a:spcPct val="100000"/>
              </a:lnSpc>
            </a:pPr>
            <a:r>
              <a:rPr lang="en-IN" sz="1800" dirty="0"/>
              <a:t>Random selection of households in each location </a:t>
            </a:r>
          </a:p>
          <a:p>
            <a:pPr>
              <a:lnSpc>
                <a:spcPct val="100000"/>
              </a:lnSpc>
            </a:pPr>
            <a:r>
              <a:rPr lang="en-IN" sz="1800" dirty="0"/>
              <a:t>Analysis</a:t>
            </a:r>
          </a:p>
          <a:p>
            <a:pPr lvl="1">
              <a:lnSpc>
                <a:spcPct val="100000"/>
              </a:lnSpc>
            </a:pPr>
            <a:r>
              <a:rPr lang="en-IN" sz="1800" dirty="0"/>
              <a:t>Perceived changes in the access and withdrawal from the major resource systems (Ostrom, 1990)</a:t>
            </a:r>
          </a:p>
          <a:p>
            <a:pPr lvl="1">
              <a:lnSpc>
                <a:spcPct val="100000"/>
              </a:lnSpc>
            </a:pPr>
            <a:r>
              <a:rPr lang="en-IN" sz="1800" dirty="0"/>
              <a:t>Factors responsible for these change</a:t>
            </a:r>
          </a:p>
          <a:p>
            <a:pPr marL="0" indent="0">
              <a:buNone/>
            </a:pPr>
            <a:endParaRPr lang="en-IN" sz="1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998F95-2F27-4500-ACA7-D51456A34CBC}"/>
              </a:ext>
            </a:extLst>
          </p:cNvPr>
          <p:cNvGrpSpPr/>
          <p:nvPr/>
        </p:nvGrpSpPr>
        <p:grpSpPr>
          <a:xfrm>
            <a:off x="6096000" y="679450"/>
            <a:ext cx="5989983" cy="5664752"/>
            <a:chOff x="6254673" y="609601"/>
            <a:chExt cx="6110201" cy="54991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95CCDCD-16CA-402B-919E-AA0EB3DB4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138" r="89957">
                          <a14:foregroundMark x1="40424" y1="7109" x2="40424" y2="7109"/>
                          <a14:foregroundMark x1="43048" y1="19862" x2="43048" y2="19862"/>
                          <a14:foregroundMark x1="46429" y1="24084" x2="46429" y2="24084"/>
                          <a14:foregroundMark x1="40853" y1="9866" x2="40853" y2="9866"/>
                          <a14:foregroundMark x1="74060" y1="32098" x2="74060" y2="32098"/>
                          <a14:foregroundMark x1="76255" y1="43559" x2="76255" y2="43559"/>
                          <a14:foregroundMark x1="77290" y1="31581" x2="77290" y2="31581"/>
                          <a14:foregroundMark x1="80646" y1="32098" x2="80646" y2="32098"/>
                        </a14:backgroundRemoval>
                      </a14:imgEffect>
                    </a14:imgLayer>
                  </a14:imgProps>
                </a:ext>
              </a:extLst>
            </a:blip>
            <a:srcRect l="24125" r="15462"/>
            <a:stretch/>
          </p:blipFill>
          <p:spPr>
            <a:xfrm>
              <a:off x="6692347" y="609601"/>
              <a:ext cx="5672527" cy="549910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1898EDD-19AB-446A-87D4-27F200AF928B}"/>
                </a:ext>
              </a:extLst>
            </p:cNvPr>
            <p:cNvSpPr/>
            <p:nvPr/>
          </p:nvSpPr>
          <p:spPr>
            <a:xfrm>
              <a:off x="6501731" y="4011735"/>
              <a:ext cx="898433" cy="281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Palghar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F50BFAA-3334-4077-A4D6-832A92E24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906" y="3922643"/>
              <a:ext cx="407854" cy="927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12216C0-99CB-41D9-AC9C-88312E8C1113}"/>
                </a:ext>
              </a:extLst>
            </p:cNvPr>
            <p:cNvSpPr/>
            <p:nvPr/>
          </p:nvSpPr>
          <p:spPr>
            <a:xfrm>
              <a:off x="6254673" y="3547993"/>
              <a:ext cx="997233" cy="365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 err="1"/>
                <a:t>Barwani</a:t>
              </a:r>
              <a:endParaRPr lang="en-IN" sz="14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6F155B8-15CF-4959-B1F0-62EDBD9C4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2878" y="3494018"/>
              <a:ext cx="845174" cy="3056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4EA6274-BEEE-493D-A258-52613B5CA637}"/>
                </a:ext>
              </a:extLst>
            </p:cNvPr>
            <p:cNvSpPr/>
            <p:nvPr/>
          </p:nvSpPr>
          <p:spPr>
            <a:xfrm>
              <a:off x="9853285" y="4011736"/>
              <a:ext cx="1119515" cy="2157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North 24 Pargana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47BC614-FD23-4705-9AEB-78EA6D7D9C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826" y="3352799"/>
              <a:ext cx="228652" cy="5926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8F8EA3-9E19-4B7C-B6C9-30C99CE3E089}"/>
                </a:ext>
              </a:extLst>
            </p:cNvPr>
            <p:cNvSpPr/>
            <p:nvPr/>
          </p:nvSpPr>
          <p:spPr>
            <a:xfrm>
              <a:off x="9276187" y="1649067"/>
              <a:ext cx="840318" cy="265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 err="1"/>
                <a:t>Saharsa</a:t>
              </a:r>
              <a:endParaRPr lang="en-IN" sz="1400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55370B9-9A90-47E5-B7F5-D20ACDDA27B0}"/>
                </a:ext>
              </a:extLst>
            </p:cNvPr>
            <p:cNvCxnSpPr>
              <a:cxnSpLocks/>
            </p:cNvCxnSpPr>
            <p:nvPr/>
          </p:nvCxnSpPr>
          <p:spPr>
            <a:xfrm>
              <a:off x="9725565" y="1914109"/>
              <a:ext cx="425600" cy="82909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309670-A5C2-468D-9183-EA936690669F}"/>
                </a:ext>
              </a:extLst>
            </p:cNvPr>
            <p:cNvSpPr/>
            <p:nvPr/>
          </p:nvSpPr>
          <p:spPr>
            <a:xfrm>
              <a:off x="9853285" y="1168262"/>
              <a:ext cx="781879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 err="1"/>
                <a:t>Araria</a:t>
              </a:r>
              <a:endParaRPr lang="en-IN" sz="1400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6F5F65D-D252-447F-857A-DFA612150BF6}"/>
                </a:ext>
              </a:extLst>
            </p:cNvPr>
            <p:cNvCxnSpPr>
              <a:cxnSpLocks/>
            </p:cNvCxnSpPr>
            <p:nvPr/>
          </p:nvCxnSpPr>
          <p:spPr>
            <a:xfrm>
              <a:off x="10244224" y="1486312"/>
              <a:ext cx="62602" cy="11508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85CCBDF-C838-42FF-AB0C-56D257666F83}"/>
                </a:ext>
              </a:extLst>
            </p:cNvPr>
            <p:cNvSpPr/>
            <p:nvPr/>
          </p:nvSpPr>
          <p:spPr>
            <a:xfrm>
              <a:off x="9256590" y="4763879"/>
              <a:ext cx="781879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 Bastar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846DE53-B5C6-4DDF-BC64-DF784898B9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4626" y="4011736"/>
              <a:ext cx="335749" cy="79190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20AB7D-74D8-4134-82FC-66FDA467C385}"/>
                </a:ext>
              </a:extLst>
            </p:cNvPr>
            <p:cNvSpPr/>
            <p:nvPr/>
          </p:nvSpPr>
          <p:spPr>
            <a:xfrm>
              <a:off x="9062650" y="5199962"/>
              <a:ext cx="975819" cy="35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 Wardha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9248AE8-AA48-4CDA-9B79-C1EB996CFE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1078" y="3730736"/>
              <a:ext cx="746856" cy="15974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62800C7-8CA0-4545-A8AC-BA125C2A650B}"/>
                </a:ext>
              </a:extLst>
            </p:cNvPr>
            <p:cNvSpPr/>
            <p:nvPr/>
          </p:nvSpPr>
          <p:spPr>
            <a:xfrm>
              <a:off x="11205580" y="1031485"/>
              <a:ext cx="931068" cy="250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 err="1"/>
                <a:t>Dhemaji</a:t>
              </a:r>
              <a:endParaRPr lang="en-IN" sz="1400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B922BBF-C7C1-4853-AD5B-1B2D0EA24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88417" y="1297404"/>
              <a:ext cx="53009" cy="10826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7BF60F-BC0A-4799-A0CD-F9249E2AF5B7}"/>
                </a:ext>
              </a:extLst>
            </p:cNvPr>
            <p:cNvSpPr/>
            <p:nvPr/>
          </p:nvSpPr>
          <p:spPr>
            <a:xfrm>
              <a:off x="10632016" y="4376168"/>
              <a:ext cx="1500349" cy="692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 Dhubri, </a:t>
              </a:r>
            </a:p>
            <a:p>
              <a:pPr algn="ctr"/>
              <a:r>
                <a:rPr lang="en-IN" sz="1400" dirty="0"/>
                <a:t>South </a:t>
              </a:r>
              <a:r>
                <a:rPr lang="en-IN" sz="1400" dirty="0" err="1"/>
                <a:t>Salmara</a:t>
              </a:r>
              <a:endParaRPr lang="en-IN" sz="1400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85DEAE6-995B-4586-9A2F-17EF858695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9045" y="2714054"/>
              <a:ext cx="583145" cy="16936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9881B3-B4E3-4FB4-A172-0E06DEAB1D38}"/>
                </a:ext>
              </a:extLst>
            </p:cNvPr>
            <p:cNvSpPr/>
            <p:nvPr/>
          </p:nvSpPr>
          <p:spPr>
            <a:xfrm>
              <a:off x="11350487" y="4016162"/>
              <a:ext cx="781879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 </a:t>
              </a:r>
              <a:r>
                <a:rPr lang="en-IN" sz="1400" dirty="0" err="1"/>
                <a:t>Majuli</a:t>
              </a:r>
              <a:endParaRPr lang="en-IN" sz="1400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9677A34-4CBF-43F9-9BBD-7F0E9039FA1F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 flipV="1">
              <a:off x="11600801" y="2601412"/>
              <a:ext cx="140626" cy="14147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670A79F-FF02-4A5F-968A-4691FD935330}"/>
                </a:ext>
              </a:extLst>
            </p:cNvPr>
            <p:cNvSpPr/>
            <p:nvPr/>
          </p:nvSpPr>
          <p:spPr>
            <a:xfrm>
              <a:off x="10306826" y="920818"/>
              <a:ext cx="1131508" cy="181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Lakhimpur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359C768-AB9B-47C3-B12D-8EA4CEFB2148}"/>
                </a:ext>
              </a:extLst>
            </p:cNvPr>
            <p:cNvCxnSpPr>
              <a:cxnSpLocks/>
            </p:cNvCxnSpPr>
            <p:nvPr/>
          </p:nvCxnSpPr>
          <p:spPr>
            <a:xfrm>
              <a:off x="11090145" y="1102004"/>
              <a:ext cx="433680" cy="14034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2174F36-E6B3-4126-AA55-DE23E5C61DF0}"/>
                </a:ext>
              </a:extLst>
            </p:cNvPr>
            <p:cNvSpPr/>
            <p:nvPr/>
          </p:nvSpPr>
          <p:spPr>
            <a:xfrm>
              <a:off x="10306827" y="1650724"/>
              <a:ext cx="898754" cy="1867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 err="1"/>
                <a:t>Darrang</a:t>
              </a:r>
              <a:endParaRPr lang="en-IN" sz="1400" dirty="0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B8CE4A5-C630-44E5-9650-BAE84C246236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10756204" y="1837494"/>
              <a:ext cx="365627" cy="7798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92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1B9A-7DB3-4FAB-93E0-C308C48E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09" y="233415"/>
            <a:ext cx="9824803" cy="1025760"/>
          </a:xfrm>
        </p:spPr>
        <p:txBody>
          <a:bodyPr>
            <a:normAutofit/>
          </a:bodyPr>
          <a:lstStyle/>
          <a:p>
            <a:r>
              <a:rPr lang="en-IN" sz="4000" dirty="0"/>
              <a:t>Resource Systems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2B4886-8200-4747-80D1-84D162C95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58062"/>
              </p:ext>
            </p:extLst>
          </p:nvPr>
        </p:nvGraphicFramePr>
        <p:xfrm>
          <a:off x="914399" y="1259175"/>
          <a:ext cx="10912838" cy="5043973"/>
        </p:xfrm>
        <a:graphic>
          <a:graphicData uri="http://schemas.openxmlformats.org/drawingml/2006/table">
            <a:tbl>
              <a:tblPr firstRow="1" bandRow="1"/>
              <a:tblGrid>
                <a:gridCol w="1656569">
                  <a:extLst>
                    <a:ext uri="{9D8B030D-6E8A-4147-A177-3AD203B41FA5}">
                      <a16:colId xmlns:a16="http://schemas.microsoft.com/office/drawing/2014/main" val="2128977563"/>
                    </a:ext>
                  </a:extLst>
                </a:gridCol>
                <a:gridCol w="1065092">
                  <a:extLst>
                    <a:ext uri="{9D8B030D-6E8A-4147-A177-3AD203B41FA5}">
                      <a16:colId xmlns:a16="http://schemas.microsoft.com/office/drawing/2014/main" val="587452997"/>
                    </a:ext>
                  </a:extLst>
                </a:gridCol>
                <a:gridCol w="1012711">
                  <a:extLst>
                    <a:ext uri="{9D8B030D-6E8A-4147-A177-3AD203B41FA5}">
                      <a16:colId xmlns:a16="http://schemas.microsoft.com/office/drawing/2014/main" val="1670653171"/>
                    </a:ext>
                  </a:extLst>
                </a:gridCol>
                <a:gridCol w="1154578">
                  <a:extLst>
                    <a:ext uri="{9D8B030D-6E8A-4147-A177-3AD203B41FA5}">
                      <a16:colId xmlns:a16="http://schemas.microsoft.com/office/drawing/2014/main" val="2162702844"/>
                    </a:ext>
                  </a:extLst>
                </a:gridCol>
                <a:gridCol w="960330">
                  <a:extLst>
                    <a:ext uri="{9D8B030D-6E8A-4147-A177-3AD203B41FA5}">
                      <a16:colId xmlns:a16="http://schemas.microsoft.com/office/drawing/2014/main" val="696277621"/>
                    </a:ext>
                  </a:extLst>
                </a:gridCol>
                <a:gridCol w="842472">
                  <a:extLst>
                    <a:ext uri="{9D8B030D-6E8A-4147-A177-3AD203B41FA5}">
                      <a16:colId xmlns:a16="http://schemas.microsoft.com/office/drawing/2014/main" val="958863757"/>
                    </a:ext>
                  </a:extLst>
                </a:gridCol>
                <a:gridCol w="1311723">
                  <a:extLst>
                    <a:ext uri="{9D8B030D-6E8A-4147-A177-3AD203B41FA5}">
                      <a16:colId xmlns:a16="http://schemas.microsoft.com/office/drawing/2014/main" val="286845962"/>
                    </a:ext>
                  </a:extLst>
                </a:gridCol>
                <a:gridCol w="818463">
                  <a:extLst>
                    <a:ext uri="{9D8B030D-6E8A-4147-A177-3AD203B41FA5}">
                      <a16:colId xmlns:a16="http://schemas.microsoft.com/office/drawing/2014/main" val="3732537054"/>
                    </a:ext>
                  </a:extLst>
                </a:gridCol>
                <a:gridCol w="792272">
                  <a:extLst>
                    <a:ext uri="{9D8B030D-6E8A-4147-A177-3AD203B41FA5}">
                      <a16:colId xmlns:a16="http://schemas.microsoft.com/office/drawing/2014/main" val="3667690938"/>
                    </a:ext>
                  </a:extLst>
                </a:gridCol>
                <a:gridCol w="1298628">
                  <a:extLst>
                    <a:ext uri="{9D8B030D-6E8A-4147-A177-3AD203B41FA5}">
                      <a16:colId xmlns:a16="http://schemas.microsoft.com/office/drawing/2014/main" val="4144999161"/>
                    </a:ext>
                  </a:extLst>
                </a:gridCol>
              </a:tblGrid>
              <a:tr h="8522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Forest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Grazing Land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Wetlands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Rivers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Ponds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Groundwater Aquifers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Canal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River Islands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Embankment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73377"/>
                  </a:ext>
                </a:extLst>
              </a:tr>
              <a:tr h="661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Assam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52707"/>
                  </a:ext>
                </a:extLst>
              </a:tr>
              <a:tr h="61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Bihar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03538"/>
                  </a:ext>
                </a:extLst>
              </a:tr>
              <a:tr h="606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Chhattisgarh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129576"/>
                  </a:ext>
                </a:extLst>
              </a:tr>
              <a:tr h="63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Madhya Pradesh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97748"/>
                  </a:ext>
                </a:extLst>
              </a:tr>
              <a:tr h="715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Maharashtra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79880"/>
                  </a:ext>
                </a:extLst>
              </a:tr>
              <a:tr h="96536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West Bengal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8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72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160B-F5F9-4B7E-A10A-DBC455EB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35" y="239845"/>
            <a:ext cx="10965304" cy="1004340"/>
          </a:xfrm>
        </p:spPr>
        <p:txBody>
          <a:bodyPr>
            <a:noAutofit/>
          </a:bodyPr>
          <a:lstStyle/>
          <a:p>
            <a:r>
              <a:rPr lang="en-IN" sz="3600" dirty="0"/>
              <a:t>Resource Units: Access, Withdrawal &amp; Management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9602221-1F88-4C7A-A091-3AE1A774E0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4564724"/>
              </p:ext>
            </p:extLst>
          </p:nvPr>
        </p:nvGraphicFramePr>
        <p:xfrm>
          <a:off x="861935" y="1244184"/>
          <a:ext cx="11130196" cy="561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81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8C1B6-0ABA-4E40-9EF6-000077B0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3" y="161145"/>
            <a:ext cx="10740453" cy="716402"/>
          </a:xfrm>
        </p:spPr>
        <p:txBody>
          <a:bodyPr>
            <a:normAutofit/>
          </a:bodyPr>
          <a:lstStyle/>
          <a:p>
            <a:r>
              <a:rPr lang="en-IN" sz="4000" dirty="0"/>
              <a:t>Resource Units: Dependence &amp; Status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3A63D3-F9B4-4D6C-8250-D62F2EE73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364851"/>
              </p:ext>
            </p:extLst>
          </p:nvPr>
        </p:nvGraphicFramePr>
        <p:xfrm>
          <a:off x="831952" y="897844"/>
          <a:ext cx="11360048" cy="5819308"/>
        </p:xfrm>
        <a:graphic>
          <a:graphicData uri="http://schemas.openxmlformats.org/drawingml/2006/table">
            <a:tbl>
              <a:tblPr firstRow="1" bandRow="1"/>
              <a:tblGrid>
                <a:gridCol w="1164281">
                  <a:extLst>
                    <a:ext uri="{9D8B030D-6E8A-4147-A177-3AD203B41FA5}">
                      <a16:colId xmlns:a16="http://schemas.microsoft.com/office/drawing/2014/main" val="3792867801"/>
                    </a:ext>
                  </a:extLst>
                </a:gridCol>
                <a:gridCol w="1338921">
                  <a:extLst>
                    <a:ext uri="{9D8B030D-6E8A-4147-A177-3AD203B41FA5}">
                      <a16:colId xmlns:a16="http://schemas.microsoft.com/office/drawing/2014/main" val="2886105105"/>
                    </a:ext>
                  </a:extLst>
                </a:gridCol>
                <a:gridCol w="1320022">
                  <a:extLst>
                    <a:ext uri="{9D8B030D-6E8A-4147-A177-3AD203B41FA5}">
                      <a16:colId xmlns:a16="http://schemas.microsoft.com/office/drawing/2014/main" val="1055513688"/>
                    </a:ext>
                  </a:extLst>
                </a:gridCol>
                <a:gridCol w="1049364">
                  <a:extLst>
                    <a:ext uri="{9D8B030D-6E8A-4147-A177-3AD203B41FA5}">
                      <a16:colId xmlns:a16="http://schemas.microsoft.com/office/drawing/2014/main" val="539767977"/>
                    </a:ext>
                  </a:extLst>
                </a:gridCol>
                <a:gridCol w="1039537">
                  <a:extLst>
                    <a:ext uri="{9D8B030D-6E8A-4147-A177-3AD203B41FA5}">
                      <a16:colId xmlns:a16="http://schemas.microsoft.com/office/drawing/2014/main" val="1763107053"/>
                    </a:ext>
                  </a:extLst>
                </a:gridCol>
                <a:gridCol w="1040291">
                  <a:extLst>
                    <a:ext uri="{9D8B030D-6E8A-4147-A177-3AD203B41FA5}">
                      <a16:colId xmlns:a16="http://schemas.microsoft.com/office/drawing/2014/main" val="1551313326"/>
                    </a:ext>
                  </a:extLst>
                </a:gridCol>
                <a:gridCol w="997681">
                  <a:extLst>
                    <a:ext uri="{9D8B030D-6E8A-4147-A177-3AD203B41FA5}">
                      <a16:colId xmlns:a16="http://schemas.microsoft.com/office/drawing/2014/main" val="45416093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22525852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890569308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509319290"/>
                    </a:ext>
                  </a:extLst>
                </a:gridCol>
              </a:tblGrid>
              <a:tr h="456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1400" dirty="0"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Forest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Grazing Land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Wetlands 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Rivers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Ponds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Groundwater Aquifers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Canal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River Islands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Embankments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98969"/>
                  </a:ext>
                </a:extLst>
              </a:tr>
              <a:tr h="1163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Assam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Fish &amp; Firewood, Fodder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Fish, Firewood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Dwelling spaces, land for agriculture &amp; livestock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04803"/>
                  </a:ext>
                </a:extLst>
              </a:tr>
              <a:tr h="456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Bihar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Firewood, Fodder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Agriculture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for irrigation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Fish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589825"/>
                  </a:ext>
                </a:extLst>
              </a:tr>
              <a:tr h="9278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Chhattisgarh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Firewood, Fodder, Bamboo, minor forest produce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1400" dirty="0"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1400" dirty="0"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62575"/>
                  </a:ext>
                </a:extLst>
              </a:tr>
              <a:tr h="69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Madhya Pradesh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Firewood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Fodder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1400" dirty="0"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for irrigation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1400" dirty="0"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for irrigation, Drinking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37998"/>
                  </a:ext>
                </a:extLst>
              </a:tr>
              <a:tr h="69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Maharashtra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Firewood, Fodder, minor forest produce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Fodder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1400" dirty="0"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1400" dirty="0"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for irrigation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for irrigation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49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42777"/>
                  </a:ext>
                </a:extLst>
              </a:tr>
              <a:tr h="1430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West Bengal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Firewood, minor forest produc</a:t>
                      </a:r>
                      <a:r>
                        <a:rPr lang="en-IN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1400" dirty="0"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Fish and Shrimp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for </a:t>
                      </a: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Boro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Paddy Irrigation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Irrigation and Drinking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Fish,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Boro</a:t>
                      </a: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Paddy cultivation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Fodder for goats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Protection against erosion, Salinity,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Agriculture, Culture fisheries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5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15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D9BE-4AF6-4757-BE2C-494B33D3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30" y="239843"/>
            <a:ext cx="10174888" cy="884419"/>
          </a:xfrm>
        </p:spPr>
        <p:txBody>
          <a:bodyPr>
            <a:noAutofit/>
          </a:bodyPr>
          <a:lstStyle/>
          <a:p>
            <a:r>
              <a:rPr lang="en-US" dirty="0"/>
              <a:t>Instances from Field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7F9A2F-EE44-4DBB-BF60-C8E38896E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732588"/>
              </p:ext>
            </p:extLst>
          </p:nvPr>
        </p:nvGraphicFramePr>
        <p:xfrm>
          <a:off x="922830" y="2023672"/>
          <a:ext cx="10934390" cy="406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7BD1B2-162C-4C39-97CE-CBB3F04F2AF5}"/>
              </a:ext>
            </a:extLst>
          </p:cNvPr>
          <p:cNvSpPr txBox="1"/>
          <p:nvPr/>
        </p:nvSpPr>
        <p:spPr>
          <a:xfrm>
            <a:off x="922830" y="1229193"/>
            <a:ext cx="10174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/>
              <a:t>Outcome of CPR in terms of equitable access and withdrawal i.e. allocation of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Homogeneous nature of access in Maharashtra, Chhattisgarh, Madhya Pradesh</a:t>
            </a:r>
          </a:p>
          <a:p>
            <a:pPr algn="l"/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538705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9912</TotalTime>
  <Words>1238</Words>
  <Application>Microsoft Office PowerPoint</Application>
  <PresentationFormat>Widescreen</PresentationFormat>
  <Paragraphs>226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Corbel</vt:lpstr>
      <vt:lpstr>Franklin Gothic Book</vt:lpstr>
      <vt:lpstr>Lato</vt:lpstr>
      <vt:lpstr>Times New Roman</vt:lpstr>
      <vt:lpstr>Crop</vt:lpstr>
      <vt:lpstr>PowerPoint Presentation</vt:lpstr>
      <vt:lpstr>Role of the Common Pool Resources (CPR) in Rural Livelihoods</vt:lpstr>
      <vt:lpstr>Loss of Commons and the identified reasons</vt:lpstr>
      <vt:lpstr>Research Objectives</vt:lpstr>
      <vt:lpstr>Methodology</vt:lpstr>
      <vt:lpstr>Resource Systems</vt:lpstr>
      <vt:lpstr>Resource Units: Access, Withdrawal &amp; Management</vt:lpstr>
      <vt:lpstr>Resource Units: Dependence &amp; Status</vt:lpstr>
      <vt:lpstr>Instances from Field</vt:lpstr>
      <vt:lpstr>Factors driving the change in dependence for livelihoods on resource systems</vt:lpstr>
      <vt:lpstr>Factors driving the change in dependence for livelihoods on resource units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Archana Chandola</dc:creator>
  <cp:lastModifiedBy>Archana Chandola</cp:lastModifiedBy>
  <cp:revision>118</cp:revision>
  <dcterms:created xsi:type="dcterms:W3CDTF">2019-10-29T05:52:14Z</dcterms:created>
  <dcterms:modified xsi:type="dcterms:W3CDTF">2019-11-06T17:53:07Z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3021521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