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4" r:id="rId2"/>
    <p:sldId id="321" r:id="rId3"/>
    <p:sldId id="273" r:id="rId4"/>
    <p:sldId id="327" r:id="rId5"/>
    <p:sldId id="328" r:id="rId6"/>
    <p:sldId id="329" r:id="rId7"/>
    <p:sldId id="330" r:id="rId8"/>
    <p:sldId id="315" r:id="rId9"/>
    <p:sldId id="316" r:id="rId10"/>
    <p:sldId id="331" r:id="rId11"/>
    <p:sldId id="332" r:id="rId12"/>
    <p:sldId id="333" r:id="rId13"/>
    <p:sldId id="334" r:id="rId14"/>
    <p:sldId id="319" r:id="rId15"/>
    <p:sldId id="323" r:id="rId16"/>
    <p:sldId id="309" r:id="rId17"/>
    <p:sldId id="310" r:id="rId18"/>
    <p:sldId id="311" r:id="rId19"/>
    <p:sldId id="313" r:id="rId20"/>
    <p:sldId id="314" r:id="rId21"/>
    <p:sldId id="317" r:id="rId22"/>
    <p:sldId id="326" r:id="rId23"/>
    <p:sldId id="278" r:id="rId24"/>
    <p:sldId id="286" r:id="rId25"/>
    <p:sldId id="279" r:id="rId26"/>
    <p:sldId id="280" r:id="rId27"/>
    <p:sldId id="283" r:id="rId28"/>
    <p:sldId id="282" r:id="rId29"/>
    <p:sldId id="281" r:id="rId30"/>
    <p:sldId id="284" r:id="rId31"/>
    <p:sldId id="285" r:id="rId32"/>
    <p:sldId id="324" r:id="rId33"/>
    <p:sldId id="325" r:id="rId34"/>
    <p:sldId id="320"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33"/>
    <a:srgbClr val="F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4" autoAdjust="0"/>
    <p:restoredTop sz="94660"/>
  </p:normalViewPr>
  <p:slideViewPr>
    <p:cSldViewPr snapToGrid="0">
      <p:cViewPr varScale="1">
        <p:scale>
          <a:sx n="63" d="100"/>
          <a:sy n="63"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oleObject" Target="file:///D:\vaf\Scaling%20up\Conference\Compiled%20data%20shee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kmbsm\OneDrive\Documents\Punjab%20Data%20entry_final_complete2.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D:\vaf\Punjab\Punjab%20Data%20entry_final_complete_updated.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D:\vaf\Scaling%20up\JK\Data%20entry%20for%20JK%20analysis.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D:\vaf\Scaling%20up\od\Data%20entry%20excelsheet%204.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file:///D:\vaf\Scaling%20up\Data%20entry%20excelsheet%204.xlsx" TargetMode="External"/><Relationship Id="rId2" Type="http://schemas.microsoft.com/office/2011/relationships/chartColorStyle" Target="colors35.xml"/><Relationship Id="rId1" Type="http://schemas.microsoft.com/office/2011/relationships/chartStyle" Target="style35.xml"/></Relationships>
</file>

<file path=ppt/charts/_rels/chart4.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vaf\Punjab\Punjab%20Data%20entry_final_complet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A49F-49C0-A92C-AE22E3D433A6}"/>
              </c:ext>
            </c:extLst>
          </c:dPt>
          <c:dPt>
            <c:idx val="2"/>
            <c:invertIfNegative val="0"/>
            <c:bubble3D val="0"/>
            <c:spPr>
              <a:solidFill>
                <a:srgbClr val="C00000"/>
              </a:solidFill>
              <a:ln>
                <a:noFill/>
              </a:ln>
              <a:effectLst/>
            </c:spPr>
            <c:extLst>
              <c:ext xmlns:c16="http://schemas.microsoft.com/office/drawing/2014/chart" uri="{C3380CC4-5D6E-409C-BE32-E72D297353CC}">
                <c16:uniqueId val="{00000003-A49F-49C0-A92C-AE22E3D433A6}"/>
              </c:ext>
            </c:extLst>
          </c:dPt>
          <c:dPt>
            <c:idx val="6"/>
            <c:invertIfNegative val="0"/>
            <c:bubble3D val="0"/>
            <c:spPr>
              <a:solidFill>
                <a:srgbClr val="C00000"/>
              </a:solidFill>
              <a:ln>
                <a:noFill/>
              </a:ln>
              <a:effectLst/>
            </c:spPr>
            <c:extLst>
              <c:ext xmlns:c16="http://schemas.microsoft.com/office/drawing/2014/chart" uri="{C3380CC4-5D6E-409C-BE32-E72D297353CC}">
                <c16:uniqueId val="{00000005-A49F-49C0-A92C-AE22E3D433A6}"/>
              </c:ext>
            </c:extLst>
          </c:dPt>
          <c:dPt>
            <c:idx val="8"/>
            <c:invertIfNegative val="0"/>
            <c:bubble3D val="0"/>
            <c:spPr>
              <a:solidFill>
                <a:srgbClr val="C00000"/>
              </a:solidFill>
              <a:ln>
                <a:noFill/>
              </a:ln>
              <a:effectLst/>
            </c:spPr>
            <c:extLst>
              <c:ext xmlns:c16="http://schemas.microsoft.com/office/drawing/2014/chart" uri="{C3380CC4-5D6E-409C-BE32-E72D297353CC}">
                <c16:uniqueId val="{00000007-A49F-49C0-A92C-AE22E3D433A6}"/>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Processing!$BY$1:$CI$1</c:f>
              <c:strCache>
                <c:ptCount val="11"/>
                <c:pt idx="0">
                  <c:v>Low yield</c:v>
                </c:pt>
                <c:pt idx="1">
                  <c:v>Pest and disease</c:v>
                </c:pt>
                <c:pt idx="2">
                  <c:v>Weed management</c:v>
                </c:pt>
                <c:pt idx="3">
                  <c:v>Access to organic inputs</c:v>
                </c:pt>
                <c:pt idx="4">
                  <c:v>Lack of knowledge</c:v>
                </c:pt>
                <c:pt idx="5">
                  <c:v>High labour requirment</c:v>
                </c:pt>
                <c:pt idx="6">
                  <c:v>Drudgery</c:v>
                </c:pt>
                <c:pt idx="7">
                  <c:v>Marketing challenges</c:v>
                </c:pt>
                <c:pt idx="8">
                  <c:v>Price realization</c:v>
                </c:pt>
                <c:pt idx="9">
                  <c:v>Difficulty in livestock management in OF </c:v>
                </c:pt>
                <c:pt idx="10">
                  <c:v>Lack of institutional support</c:v>
                </c:pt>
              </c:strCache>
            </c:strRef>
          </c:cat>
          <c:val>
            <c:numRef>
              <c:f>Processing!$BY$500:$CI$500</c:f>
              <c:numCache>
                <c:formatCode>0</c:formatCode>
                <c:ptCount val="11"/>
                <c:pt idx="0">
                  <c:v>53.939393939393938</c:v>
                </c:pt>
                <c:pt idx="1">
                  <c:v>35.757575757575758</c:v>
                </c:pt>
                <c:pt idx="2">
                  <c:v>52.525252525252526</c:v>
                </c:pt>
                <c:pt idx="3">
                  <c:v>44.040404040404042</c:v>
                </c:pt>
                <c:pt idx="4">
                  <c:v>43.434343434343432</c:v>
                </c:pt>
                <c:pt idx="5">
                  <c:v>47.070707070707066</c:v>
                </c:pt>
                <c:pt idx="6">
                  <c:v>52.121212121212118</c:v>
                </c:pt>
                <c:pt idx="7">
                  <c:v>48.686868686868685</c:v>
                </c:pt>
                <c:pt idx="8">
                  <c:v>57.37373737373737</c:v>
                </c:pt>
                <c:pt idx="9">
                  <c:v>27.474747474747474</c:v>
                </c:pt>
                <c:pt idx="10">
                  <c:v>42.424242424242422</c:v>
                </c:pt>
              </c:numCache>
            </c:numRef>
          </c:val>
          <c:extLst>
            <c:ext xmlns:c16="http://schemas.microsoft.com/office/drawing/2014/chart" uri="{C3380CC4-5D6E-409C-BE32-E72D297353CC}">
              <c16:uniqueId val="{00000008-A49F-49C0-A92C-AE22E3D433A6}"/>
            </c:ext>
          </c:extLst>
        </c:ser>
        <c:dLbls>
          <c:dLblPos val="outEnd"/>
          <c:showLegendKey val="0"/>
          <c:showVal val="1"/>
          <c:showCatName val="0"/>
          <c:showSerName val="0"/>
          <c:showPercent val="0"/>
          <c:showBubbleSize val="0"/>
        </c:dLbls>
        <c:gapWidth val="219"/>
        <c:overlap val="-27"/>
        <c:axId val="513631904"/>
        <c:axId val="513639120"/>
      </c:barChart>
      <c:catAx>
        <c:axId val="5136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3639120"/>
        <c:crosses val="autoZero"/>
        <c:auto val="1"/>
        <c:lblAlgn val="ctr"/>
        <c:lblOffset val="100"/>
        <c:noMultiLvlLbl val="0"/>
      </c:catAx>
      <c:valAx>
        <c:axId val="51363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Percentage of farmers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36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Years of practising SA</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591A-479A-9232-8858329FA118}"/>
              </c:ext>
            </c:extLst>
          </c:dPt>
          <c:dPt>
            <c:idx val="1"/>
            <c:invertIfNegative val="0"/>
            <c:bubble3D val="0"/>
            <c:spPr>
              <a:solidFill>
                <a:schemeClr val="accent2"/>
              </a:solidFill>
              <a:ln w="19050">
                <a:solidFill>
                  <a:schemeClr val="lt1"/>
                </a:solidFill>
              </a:ln>
              <a:effectLst/>
            </c:spPr>
            <c:extLst>
              <c:ext xmlns:c16="http://schemas.microsoft.com/office/drawing/2014/chart" uri="{C3380CC4-5D6E-409C-BE32-E72D297353CC}">
                <c16:uniqueId val="{00000003-591A-479A-9232-8858329FA118}"/>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Processing!$Q$61:$Q$62</c:f>
              <c:strCache>
                <c:ptCount val="2"/>
                <c:pt idx="0">
                  <c:v>Knowledge on SA</c:v>
                </c:pt>
                <c:pt idx="1">
                  <c:v>Practicing SA</c:v>
                </c:pt>
              </c:strCache>
            </c:strRef>
          </c:cat>
          <c:val>
            <c:numRef>
              <c:f>Processing!$R$61:$R$62</c:f>
              <c:numCache>
                <c:formatCode>0%</c:formatCode>
                <c:ptCount val="2"/>
                <c:pt idx="0">
                  <c:v>0.98148148148148151</c:v>
                </c:pt>
                <c:pt idx="1">
                  <c:v>0.64814814814814814</c:v>
                </c:pt>
              </c:numCache>
            </c:numRef>
          </c:val>
          <c:extLst>
            <c:ext xmlns:c16="http://schemas.microsoft.com/office/drawing/2014/chart" uri="{C3380CC4-5D6E-409C-BE32-E72D297353CC}">
              <c16:uniqueId val="{00000004-591A-479A-9232-8858329FA118}"/>
            </c:ext>
          </c:extLst>
        </c:ser>
        <c:dLbls>
          <c:showLegendKey val="0"/>
          <c:showVal val="0"/>
          <c:showCatName val="0"/>
          <c:showSerName val="0"/>
          <c:showPercent val="0"/>
          <c:showBubbleSize val="0"/>
        </c:dLbls>
        <c:gapWidth val="100"/>
        <c:axId val="608522440"/>
        <c:axId val="608529656"/>
      </c:barChart>
      <c:catAx>
        <c:axId val="608522440"/>
        <c:scaling>
          <c:orientation val="minMax"/>
        </c:scaling>
        <c:delete val="1"/>
        <c:axPos val="b"/>
        <c:numFmt formatCode="General" sourceLinked="1"/>
        <c:majorTickMark val="out"/>
        <c:minorTickMark val="none"/>
        <c:tickLblPos val="nextTo"/>
        <c:crossAx val="608529656"/>
        <c:crosses val="autoZero"/>
        <c:auto val="1"/>
        <c:lblAlgn val="ctr"/>
        <c:lblOffset val="100"/>
        <c:noMultiLvlLbl val="0"/>
      </c:catAx>
      <c:valAx>
        <c:axId val="6085296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08522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Cropping cycle</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0D5-472A-8A0D-783D1B355CF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0D5-472A-8A0D-783D1B355CF7}"/>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Processing!$AA$63:$AA$64</c:f>
              <c:strCache>
                <c:ptCount val="2"/>
                <c:pt idx="0">
                  <c:v>Kharif only</c:v>
                </c:pt>
                <c:pt idx="1">
                  <c:v>Kharif and Rabi</c:v>
                </c:pt>
              </c:strCache>
            </c:strRef>
          </c:cat>
          <c:val>
            <c:numRef>
              <c:f>Processing!$AB$63:$AB$64</c:f>
              <c:numCache>
                <c:formatCode>0%</c:formatCode>
                <c:ptCount val="2"/>
                <c:pt idx="0">
                  <c:v>0</c:v>
                </c:pt>
                <c:pt idx="1">
                  <c:v>1</c:v>
                </c:pt>
              </c:numCache>
            </c:numRef>
          </c:val>
          <c:extLst>
            <c:ext xmlns:c16="http://schemas.microsoft.com/office/drawing/2014/chart" uri="{C3380CC4-5D6E-409C-BE32-E72D297353CC}">
              <c16:uniqueId val="{00000004-C0D5-472A-8A0D-783D1B355CF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dirty="0"/>
              <a:t>Irrigation profile</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7B0-47C7-A294-F35F51B4D2B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7B0-47C7-A294-F35F51B4D2B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7B0-47C7-A294-F35F51B4D2BC}"/>
              </c:ext>
            </c:extLst>
          </c:dPt>
          <c:dLbls>
            <c:dLbl>
              <c:idx val="1"/>
              <c:delete val="1"/>
              <c:extLst>
                <c:ext xmlns:c15="http://schemas.microsoft.com/office/drawing/2012/chart" uri="{CE6537A1-D6FC-4f65-9D91-7224C49458BB}"/>
                <c:ext xmlns:c16="http://schemas.microsoft.com/office/drawing/2014/chart" uri="{C3380CC4-5D6E-409C-BE32-E72D297353CC}">
                  <c16:uniqueId val="{00000003-17B0-47C7-A294-F35F51B4D2BC}"/>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Processing!$Z$60:$Z$62</c:f>
              <c:strCache>
                <c:ptCount val="3"/>
                <c:pt idx="0">
                  <c:v>Rainfed</c:v>
                </c:pt>
                <c:pt idx="1">
                  <c:v>Partially irrigated</c:v>
                </c:pt>
                <c:pt idx="2">
                  <c:v>Fully irrigated</c:v>
                </c:pt>
              </c:strCache>
            </c:strRef>
          </c:cat>
          <c:val>
            <c:numRef>
              <c:f>Processing!$AB$60:$AB$62</c:f>
              <c:numCache>
                <c:formatCode>0%</c:formatCode>
                <c:ptCount val="3"/>
                <c:pt idx="0">
                  <c:v>0</c:v>
                </c:pt>
                <c:pt idx="1">
                  <c:v>0</c:v>
                </c:pt>
                <c:pt idx="2">
                  <c:v>1</c:v>
                </c:pt>
              </c:numCache>
            </c:numRef>
          </c:val>
          <c:extLst>
            <c:ext xmlns:c16="http://schemas.microsoft.com/office/drawing/2014/chart" uri="{C3380CC4-5D6E-409C-BE32-E72D297353CC}">
              <c16:uniqueId val="{00000006-17B0-47C7-A294-F35F51B4D2BC}"/>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egendEntry>
        <c:idx val="1"/>
        <c:delete val="1"/>
      </c:legendEntry>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Motivation</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Processing!$AS$58:$AS$63</c:f>
              <c:strCache>
                <c:ptCount val="6"/>
                <c:pt idx="0">
                  <c:v>Soil health</c:v>
                </c:pt>
                <c:pt idx="1">
                  <c:v>Human health</c:v>
                </c:pt>
                <c:pt idx="2">
                  <c:v>Conserve agro-ecology</c:v>
                </c:pt>
                <c:pt idx="3">
                  <c:v>Self-reliance</c:v>
                </c:pt>
                <c:pt idx="4">
                  <c:v>Reduce the cost/risk</c:v>
                </c:pt>
                <c:pt idx="5">
                  <c:v>Conserve water</c:v>
                </c:pt>
              </c:strCache>
            </c:strRef>
          </c:cat>
          <c:val>
            <c:numRef>
              <c:f>Processing!$AU$58:$AU$63</c:f>
              <c:numCache>
                <c:formatCode>0%</c:formatCode>
                <c:ptCount val="6"/>
                <c:pt idx="0">
                  <c:v>0.18518518518518517</c:v>
                </c:pt>
                <c:pt idx="1">
                  <c:v>0.72222222222222221</c:v>
                </c:pt>
                <c:pt idx="2">
                  <c:v>0.24074074074074073</c:v>
                </c:pt>
                <c:pt idx="3">
                  <c:v>5.5555555555555552E-2</c:v>
                </c:pt>
                <c:pt idx="4">
                  <c:v>5.5555555555555552E-2</c:v>
                </c:pt>
                <c:pt idx="5">
                  <c:v>3.7037037037037035E-2</c:v>
                </c:pt>
              </c:numCache>
            </c:numRef>
          </c:val>
          <c:extLst>
            <c:ext xmlns:c16="http://schemas.microsoft.com/office/drawing/2014/chart" uri="{C3380CC4-5D6E-409C-BE32-E72D297353CC}">
              <c16:uniqueId val="{00000000-AD2F-4DED-8969-37AB1E7CAEA0}"/>
            </c:ext>
          </c:extLst>
        </c:ser>
        <c:dLbls>
          <c:dLblPos val="outEnd"/>
          <c:showLegendKey val="0"/>
          <c:showVal val="1"/>
          <c:showCatName val="0"/>
          <c:showSerName val="0"/>
          <c:showPercent val="0"/>
          <c:showBubbleSize val="0"/>
        </c:dLbls>
        <c:gapWidth val="219"/>
        <c:overlap val="-27"/>
        <c:axId val="546054864"/>
        <c:axId val="546064048"/>
      </c:barChart>
      <c:catAx>
        <c:axId val="546054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6064048"/>
        <c:crosses val="autoZero"/>
        <c:auto val="1"/>
        <c:lblAlgn val="ctr"/>
        <c:lblOffset val="100"/>
        <c:noMultiLvlLbl val="0"/>
      </c:catAx>
      <c:valAx>
        <c:axId val="546064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 of farmers reponded</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46054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Challenges</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Processing!$BV$1:$CI$1</c:f>
              <c:strCache>
                <c:ptCount val="14"/>
                <c:pt idx="0">
                  <c:v>Low yield</c:v>
                </c:pt>
                <c:pt idx="1">
                  <c:v>Pest and disease</c:v>
                </c:pt>
                <c:pt idx="2">
                  <c:v>Weed management</c:v>
                </c:pt>
                <c:pt idx="3">
                  <c:v>Access to organic inputs</c:v>
                </c:pt>
                <c:pt idx="4">
                  <c:v>Lack of knowledge</c:v>
                </c:pt>
                <c:pt idx="5">
                  <c:v>High labour requirment</c:v>
                </c:pt>
                <c:pt idx="6">
                  <c:v>Drudgery</c:v>
                </c:pt>
                <c:pt idx="7">
                  <c:v>Marketing challenges</c:v>
                </c:pt>
                <c:pt idx="8">
                  <c:v>Price realization</c:v>
                </c:pt>
                <c:pt idx="9">
                  <c:v>Difficulty in livestock management in OF </c:v>
                </c:pt>
                <c:pt idx="10">
                  <c:v>Lack of institutional support</c:v>
                </c:pt>
                <c:pt idx="11">
                  <c:v>Irrigation constraints</c:v>
                </c:pt>
                <c:pt idx="12">
                  <c:v>Rented land</c:v>
                </c:pt>
                <c:pt idx="13">
                  <c:v>Peer pressure</c:v>
                </c:pt>
              </c:strCache>
            </c:strRef>
          </c:cat>
          <c:val>
            <c:numRef>
              <c:f>Processing!$BV$59:$CI$59</c:f>
              <c:numCache>
                <c:formatCode>0%</c:formatCode>
                <c:ptCount val="14"/>
                <c:pt idx="0">
                  <c:v>0.72222222222222221</c:v>
                </c:pt>
                <c:pt idx="1">
                  <c:v>0.14814814814814814</c:v>
                </c:pt>
                <c:pt idx="2">
                  <c:v>0.59259259259259256</c:v>
                </c:pt>
                <c:pt idx="3">
                  <c:v>0.20370370370370369</c:v>
                </c:pt>
                <c:pt idx="4">
                  <c:v>0.20370370370370369</c:v>
                </c:pt>
                <c:pt idx="5">
                  <c:v>0.85185185185185186</c:v>
                </c:pt>
                <c:pt idx="6">
                  <c:v>0.55555555555555558</c:v>
                </c:pt>
                <c:pt idx="7">
                  <c:v>0.7592592592592593</c:v>
                </c:pt>
                <c:pt idx="8">
                  <c:v>0.55555555555555558</c:v>
                </c:pt>
                <c:pt idx="9">
                  <c:v>0.48148148148148145</c:v>
                </c:pt>
                <c:pt idx="10">
                  <c:v>0.51851851851851849</c:v>
                </c:pt>
                <c:pt idx="11">
                  <c:v>5.5555555555555552E-2</c:v>
                </c:pt>
                <c:pt idx="12">
                  <c:v>3.7037037037037035E-2</c:v>
                </c:pt>
                <c:pt idx="13">
                  <c:v>0.14814814814814814</c:v>
                </c:pt>
              </c:numCache>
            </c:numRef>
          </c:val>
          <c:extLst>
            <c:ext xmlns:c16="http://schemas.microsoft.com/office/drawing/2014/chart" uri="{C3380CC4-5D6E-409C-BE32-E72D297353CC}">
              <c16:uniqueId val="{00000000-87A9-4A62-9276-C03A6ED8D5AE}"/>
            </c:ext>
          </c:extLst>
        </c:ser>
        <c:dLbls>
          <c:dLblPos val="outEnd"/>
          <c:showLegendKey val="0"/>
          <c:showVal val="1"/>
          <c:showCatName val="0"/>
          <c:showSerName val="0"/>
          <c:showPercent val="0"/>
          <c:showBubbleSize val="0"/>
        </c:dLbls>
        <c:gapWidth val="219"/>
        <c:overlap val="-27"/>
        <c:axId val="513631904"/>
        <c:axId val="513639120"/>
      </c:barChart>
      <c:catAx>
        <c:axId val="5136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13639120"/>
        <c:crosses val="autoZero"/>
        <c:auto val="1"/>
        <c:lblAlgn val="ctr"/>
        <c:lblOffset val="100"/>
        <c:noMultiLvlLbl val="0"/>
      </c:catAx>
      <c:valAx>
        <c:axId val="51363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a:t>Percentage of farmers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136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r>
              <a:rPr lang="en-US" b="1"/>
              <a:t>Experience</a:t>
            </a:r>
          </a:p>
        </c:rich>
      </c:tx>
      <c:overlay val="0"/>
      <c:spPr>
        <a:noFill/>
        <a:ln>
          <a:noFill/>
        </a:ln>
        <a:effectLst/>
      </c:spPr>
      <c:txPr>
        <a:bodyPr rot="0" spcFirstLastPara="1" vertOverflow="ellipsis" vert="horz" wrap="square" anchor="ctr" anchorCtr="1"/>
        <a:lstStyle/>
        <a:p>
          <a:pPr>
            <a:defRPr sz="216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054299155086819"/>
          <c:y val="0.10937493964960485"/>
          <c:w val="0.54065565344493849"/>
          <c:h val="0.78760990886912452"/>
        </c:manualLayout>
      </c:layout>
      <c:barChart>
        <c:barDir val="bar"/>
        <c:grouping val="clustered"/>
        <c:varyColors val="0"/>
        <c:ser>
          <c:idx val="0"/>
          <c:order val="0"/>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Processing!$BL$60:$BT$60</c:f>
              <c:strCache>
                <c:ptCount val="9"/>
                <c:pt idx="0">
                  <c:v>Crop duration</c:v>
                </c:pt>
                <c:pt idx="1">
                  <c:v>No. of salable produce</c:v>
                </c:pt>
                <c:pt idx="2">
                  <c:v>#crops cultivated</c:v>
                </c:pt>
                <c:pt idx="3">
                  <c:v>Net farm income</c:v>
                </c:pt>
                <c:pt idx="4">
                  <c:v>Price realization</c:v>
                </c:pt>
                <c:pt idx="5">
                  <c:v>Crop yield</c:v>
                </c:pt>
                <c:pt idx="6">
                  <c:v>Drudgery</c:v>
                </c:pt>
                <c:pt idx="7">
                  <c:v>Labour requirement</c:v>
                </c:pt>
                <c:pt idx="8">
                  <c:v>Cost of cultivation</c:v>
                </c:pt>
              </c:strCache>
            </c:strRef>
          </c:cat>
          <c:val>
            <c:numRef>
              <c:f>Processing!$BL$61:$BT$61</c:f>
              <c:numCache>
                <c:formatCode>0.00</c:formatCode>
                <c:ptCount val="9"/>
                <c:pt idx="0">
                  <c:v>0.57499999999999996</c:v>
                </c:pt>
                <c:pt idx="1">
                  <c:v>0.65</c:v>
                </c:pt>
                <c:pt idx="2">
                  <c:v>0.78125</c:v>
                </c:pt>
                <c:pt idx="3">
                  <c:v>0.36206896551724138</c:v>
                </c:pt>
                <c:pt idx="4">
                  <c:v>0.7410714285714286</c:v>
                </c:pt>
                <c:pt idx="5">
                  <c:v>0.1875</c:v>
                </c:pt>
                <c:pt idx="6">
                  <c:v>0.77941176470588236</c:v>
                </c:pt>
                <c:pt idx="7">
                  <c:v>0.84558823529411764</c:v>
                </c:pt>
                <c:pt idx="8">
                  <c:v>0.48484848484848486</c:v>
                </c:pt>
              </c:numCache>
            </c:numRef>
          </c:val>
          <c:extLst>
            <c:ext xmlns:c16="http://schemas.microsoft.com/office/drawing/2014/chart" uri="{C3380CC4-5D6E-409C-BE32-E72D297353CC}">
              <c16:uniqueId val="{00000000-B01E-4C3B-A0F5-7F0C4C4D7179}"/>
            </c:ext>
          </c:extLst>
        </c:ser>
        <c:dLbls>
          <c:dLblPos val="outEnd"/>
          <c:showLegendKey val="0"/>
          <c:showVal val="1"/>
          <c:showCatName val="0"/>
          <c:showSerName val="0"/>
          <c:showPercent val="0"/>
          <c:showBubbleSize val="0"/>
        </c:dLbls>
        <c:gapWidth val="182"/>
        <c:axId val="571757560"/>
        <c:axId val="571757888"/>
      </c:barChart>
      <c:catAx>
        <c:axId val="571757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71757888"/>
        <c:crosses val="autoZero"/>
        <c:auto val="1"/>
        <c:lblAlgn val="ctr"/>
        <c:lblOffset val="100"/>
        <c:noMultiLvlLbl val="0"/>
      </c:catAx>
      <c:valAx>
        <c:axId val="571757888"/>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71757560"/>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Experience with organic farming</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Processing!$BB$56</c:f>
              <c:strCache>
                <c:ptCount val="1"/>
                <c:pt idx="0">
                  <c:v>Significant decrease</c:v>
                </c:pt>
              </c:strCache>
            </c:strRef>
          </c:tx>
          <c:spPr>
            <a:solidFill>
              <a:schemeClr val="accent1"/>
            </a:solidFill>
            <a:ln>
              <a:noFill/>
            </a:ln>
            <a:effectLst/>
            <a:sp3d/>
          </c:spPr>
          <c:invertIfNegative val="0"/>
          <c:cat>
            <c:strRef>
              <c:f>Processing!$BC$1:$BK$1</c:f>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f>Processing!$BC$56:$BK$56</c:f>
              <c:numCache>
                <c:formatCode>General</c:formatCode>
                <c:ptCount val="9"/>
                <c:pt idx="0">
                  <c:v>2</c:v>
                </c:pt>
                <c:pt idx="1">
                  <c:v>0</c:v>
                </c:pt>
                <c:pt idx="2">
                  <c:v>1</c:v>
                </c:pt>
                <c:pt idx="3">
                  <c:v>15</c:v>
                </c:pt>
                <c:pt idx="4">
                  <c:v>4</c:v>
                </c:pt>
                <c:pt idx="5">
                  <c:v>0</c:v>
                </c:pt>
                <c:pt idx="6">
                  <c:v>0</c:v>
                </c:pt>
                <c:pt idx="7">
                  <c:v>0</c:v>
                </c:pt>
                <c:pt idx="8">
                  <c:v>0</c:v>
                </c:pt>
              </c:numCache>
            </c:numRef>
          </c:val>
          <c:extLst>
            <c:ext xmlns:c16="http://schemas.microsoft.com/office/drawing/2014/chart" uri="{C3380CC4-5D6E-409C-BE32-E72D297353CC}">
              <c16:uniqueId val="{00000000-5EC6-49C5-96A3-EFA7954026C2}"/>
            </c:ext>
          </c:extLst>
        </c:ser>
        <c:ser>
          <c:idx val="1"/>
          <c:order val="1"/>
          <c:tx>
            <c:strRef>
              <c:f>Processing!$BB$57</c:f>
              <c:strCache>
                <c:ptCount val="1"/>
                <c:pt idx="0">
                  <c:v>Marginal decrease</c:v>
                </c:pt>
              </c:strCache>
            </c:strRef>
          </c:tx>
          <c:spPr>
            <a:solidFill>
              <a:schemeClr val="accent2"/>
            </a:solidFill>
            <a:ln>
              <a:noFill/>
            </a:ln>
            <a:effectLst/>
            <a:sp3d/>
          </c:spPr>
          <c:invertIfNegative val="0"/>
          <c:cat>
            <c:strRef>
              <c:f>Processing!$BC$1:$BK$1</c:f>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f>Processing!$BC$57:$BK$57</c:f>
              <c:numCache>
                <c:formatCode>General</c:formatCode>
                <c:ptCount val="9"/>
                <c:pt idx="0">
                  <c:v>12</c:v>
                </c:pt>
                <c:pt idx="1">
                  <c:v>0</c:v>
                </c:pt>
                <c:pt idx="2">
                  <c:v>0</c:v>
                </c:pt>
                <c:pt idx="3">
                  <c:v>12</c:v>
                </c:pt>
                <c:pt idx="4">
                  <c:v>12</c:v>
                </c:pt>
                <c:pt idx="5">
                  <c:v>0</c:v>
                </c:pt>
                <c:pt idx="6">
                  <c:v>0</c:v>
                </c:pt>
                <c:pt idx="7">
                  <c:v>2</c:v>
                </c:pt>
                <c:pt idx="8">
                  <c:v>0</c:v>
                </c:pt>
              </c:numCache>
            </c:numRef>
          </c:val>
          <c:extLst>
            <c:ext xmlns:c16="http://schemas.microsoft.com/office/drawing/2014/chart" uri="{C3380CC4-5D6E-409C-BE32-E72D297353CC}">
              <c16:uniqueId val="{00000001-5EC6-49C5-96A3-EFA7954026C2}"/>
            </c:ext>
          </c:extLst>
        </c:ser>
        <c:ser>
          <c:idx val="2"/>
          <c:order val="2"/>
          <c:tx>
            <c:strRef>
              <c:f>Processing!$BB$58</c:f>
              <c:strCache>
                <c:ptCount val="1"/>
                <c:pt idx="0">
                  <c:v>No change</c:v>
                </c:pt>
              </c:strCache>
            </c:strRef>
          </c:tx>
          <c:spPr>
            <a:solidFill>
              <a:schemeClr val="accent3"/>
            </a:solidFill>
            <a:ln>
              <a:noFill/>
            </a:ln>
            <a:effectLst/>
            <a:sp3d/>
          </c:spPr>
          <c:invertIfNegative val="0"/>
          <c:cat>
            <c:strRef>
              <c:f>Processing!$BC$1:$BK$1</c:f>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f>Processing!$BC$58:$BK$58</c:f>
              <c:numCache>
                <c:formatCode>General</c:formatCode>
                <c:ptCount val="9"/>
                <c:pt idx="0">
                  <c:v>7</c:v>
                </c:pt>
                <c:pt idx="1">
                  <c:v>2</c:v>
                </c:pt>
                <c:pt idx="2">
                  <c:v>4</c:v>
                </c:pt>
                <c:pt idx="3">
                  <c:v>3</c:v>
                </c:pt>
                <c:pt idx="4">
                  <c:v>10</c:v>
                </c:pt>
                <c:pt idx="5">
                  <c:v>3</c:v>
                </c:pt>
                <c:pt idx="6">
                  <c:v>16</c:v>
                </c:pt>
                <c:pt idx="7">
                  <c:v>7</c:v>
                </c:pt>
                <c:pt idx="8">
                  <c:v>22</c:v>
                </c:pt>
              </c:numCache>
            </c:numRef>
          </c:val>
          <c:extLst>
            <c:ext xmlns:c16="http://schemas.microsoft.com/office/drawing/2014/chart" uri="{C3380CC4-5D6E-409C-BE32-E72D297353CC}">
              <c16:uniqueId val="{00000002-5EC6-49C5-96A3-EFA7954026C2}"/>
            </c:ext>
          </c:extLst>
        </c:ser>
        <c:ser>
          <c:idx val="3"/>
          <c:order val="3"/>
          <c:tx>
            <c:strRef>
              <c:f>Processing!$BB$59</c:f>
              <c:strCache>
                <c:ptCount val="1"/>
                <c:pt idx="0">
                  <c:v>Marginal increase</c:v>
                </c:pt>
              </c:strCache>
            </c:strRef>
          </c:tx>
          <c:spPr>
            <a:solidFill>
              <a:schemeClr val="accent4"/>
            </a:solidFill>
            <a:ln>
              <a:noFill/>
            </a:ln>
            <a:effectLst/>
            <a:sp3d/>
          </c:spPr>
          <c:invertIfNegative val="0"/>
          <c:cat>
            <c:strRef>
              <c:f>Processing!$BC$1:$BK$1</c:f>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f>Processing!$BC$59:$BK$59</c:f>
              <c:numCache>
                <c:formatCode>General</c:formatCode>
                <c:ptCount val="9"/>
                <c:pt idx="0">
                  <c:v>10</c:v>
                </c:pt>
                <c:pt idx="1">
                  <c:v>17</c:v>
                </c:pt>
                <c:pt idx="2">
                  <c:v>18</c:v>
                </c:pt>
                <c:pt idx="3">
                  <c:v>2</c:v>
                </c:pt>
                <c:pt idx="4">
                  <c:v>2</c:v>
                </c:pt>
                <c:pt idx="5">
                  <c:v>22</c:v>
                </c:pt>
                <c:pt idx="6">
                  <c:v>10</c:v>
                </c:pt>
                <c:pt idx="7">
                  <c:v>9</c:v>
                </c:pt>
                <c:pt idx="8">
                  <c:v>7</c:v>
                </c:pt>
              </c:numCache>
            </c:numRef>
          </c:val>
          <c:extLst>
            <c:ext xmlns:c16="http://schemas.microsoft.com/office/drawing/2014/chart" uri="{C3380CC4-5D6E-409C-BE32-E72D297353CC}">
              <c16:uniqueId val="{00000003-5EC6-49C5-96A3-EFA7954026C2}"/>
            </c:ext>
          </c:extLst>
        </c:ser>
        <c:ser>
          <c:idx val="4"/>
          <c:order val="4"/>
          <c:tx>
            <c:strRef>
              <c:f>Processing!$BB$60</c:f>
              <c:strCache>
                <c:ptCount val="1"/>
                <c:pt idx="0">
                  <c:v>Significant increase</c:v>
                </c:pt>
              </c:strCache>
            </c:strRef>
          </c:tx>
          <c:spPr>
            <a:solidFill>
              <a:schemeClr val="accent5"/>
            </a:solidFill>
            <a:ln>
              <a:noFill/>
            </a:ln>
            <a:effectLst/>
            <a:sp3d/>
          </c:spPr>
          <c:invertIfNegative val="0"/>
          <c:cat>
            <c:strRef>
              <c:f>Processing!$BC$1:$BK$1</c:f>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f>Processing!$BC$60:$BK$60</c:f>
              <c:numCache>
                <c:formatCode>General</c:formatCode>
                <c:ptCount val="9"/>
                <c:pt idx="0">
                  <c:v>2</c:v>
                </c:pt>
                <c:pt idx="1">
                  <c:v>15</c:v>
                </c:pt>
                <c:pt idx="2">
                  <c:v>11</c:v>
                </c:pt>
                <c:pt idx="3">
                  <c:v>0</c:v>
                </c:pt>
                <c:pt idx="4">
                  <c:v>1</c:v>
                </c:pt>
                <c:pt idx="5">
                  <c:v>7</c:v>
                </c:pt>
                <c:pt idx="6">
                  <c:v>4</c:v>
                </c:pt>
                <c:pt idx="7">
                  <c:v>10</c:v>
                </c:pt>
                <c:pt idx="8">
                  <c:v>1</c:v>
                </c:pt>
              </c:numCache>
            </c:numRef>
          </c:val>
          <c:extLst>
            <c:ext xmlns:c16="http://schemas.microsoft.com/office/drawing/2014/chart" uri="{C3380CC4-5D6E-409C-BE32-E72D297353CC}">
              <c16:uniqueId val="{00000004-5EC6-49C5-96A3-EFA7954026C2}"/>
            </c:ext>
          </c:extLst>
        </c:ser>
        <c:dLbls>
          <c:showLegendKey val="0"/>
          <c:showVal val="0"/>
          <c:showCatName val="0"/>
          <c:showSerName val="0"/>
          <c:showPercent val="0"/>
          <c:showBubbleSize val="0"/>
        </c:dLbls>
        <c:gapWidth val="150"/>
        <c:shape val="box"/>
        <c:axId val="483801296"/>
        <c:axId val="483797032"/>
        <c:axId val="561524560"/>
        <c:extLst>
          <c:ext xmlns:c15="http://schemas.microsoft.com/office/drawing/2012/chart" uri="{02D57815-91ED-43cb-92C2-25804820EDAC}">
            <c15:filteredBarSeries>
              <c15:ser>
                <c:idx val="5"/>
                <c:order val="5"/>
                <c:tx>
                  <c:strRef>
                    <c:extLst>
                      <c:ext uri="{02D57815-91ED-43cb-92C2-25804820EDAC}">
                        <c15:formulaRef>
                          <c15:sqref>Processing!$BC$1</c15:sqref>
                        </c15:formulaRef>
                      </c:ext>
                    </c:extLst>
                    <c:strCache>
                      <c:ptCount val="1"/>
                      <c:pt idx="0">
                        <c:v>Cost of cultivation</c:v>
                      </c:pt>
                    </c:strCache>
                  </c:strRef>
                </c:tx>
                <c:spPr>
                  <a:solidFill>
                    <a:schemeClr val="accent6"/>
                  </a:solidFill>
                  <a:ln>
                    <a:noFill/>
                  </a:ln>
                  <a:effectLst/>
                  <a:sp3d/>
                </c:spPr>
                <c:invertIfNegative val="0"/>
                <c:cat>
                  <c:strRef>
                    <c:extLst>
                      <c:ext uri="{02D57815-91ED-43cb-92C2-25804820EDAC}">
                        <c15:formulaRef>
                          <c15:sqref>Processing!$BC$1:$BK$1</c15:sqref>
                        </c15:formulaRef>
                      </c:ext>
                    </c:extLst>
                    <c:strCache>
                      <c:ptCount val="9"/>
                      <c:pt idx="0">
                        <c:v>Cost of cultivation</c:v>
                      </c:pt>
                      <c:pt idx="1">
                        <c:v>Labour requirement</c:v>
                      </c:pt>
                      <c:pt idx="2">
                        <c:v>Drudgery</c:v>
                      </c:pt>
                      <c:pt idx="3">
                        <c:v>Crop yield</c:v>
                      </c:pt>
                      <c:pt idx="4">
                        <c:v>Net farm income</c:v>
                      </c:pt>
                      <c:pt idx="5">
                        <c:v>#crops cultivated</c:v>
                      </c:pt>
                      <c:pt idx="6">
                        <c:v>No. of salable produce</c:v>
                      </c:pt>
                      <c:pt idx="7">
                        <c:v>Price realization</c:v>
                      </c:pt>
                      <c:pt idx="8">
                        <c:v>Crop duration</c:v>
                      </c:pt>
                    </c:strCache>
                  </c:strRef>
                </c:cat>
                <c:val>
                  <c:numRef>
                    <c:extLst>
                      <c:ext uri="{02D57815-91ED-43cb-92C2-25804820EDAC}">
                        <c15:formulaRef>
                          <c15:sqref>Processing!$BD$1:$BK$1</c15:sqref>
                        </c15:formulaRef>
                      </c:ext>
                    </c:extLst>
                    <c:numCache>
                      <c:formatCode>General</c:formatCode>
                      <c:ptCount val="8"/>
                      <c:pt idx="0">
                        <c:v>0</c:v>
                      </c:pt>
                      <c:pt idx="1">
                        <c:v>0</c:v>
                      </c:pt>
                      <c:pt idx="2">
                        <c:v>0</c:v>
                      </c:pt>
                      <c:pt idx="3">
                        <c:v>0</c:v>
                      </c:pt>
                      <c:pt idx="4">
                        <c:v>0</c:v>
                      </c:pt>
                      <c:pt idx="5">
                        <c:v>0</c:v>
                      </c:pt>
                      <c:pt idx="6">
                        <c:v>0</c:v>
                      </c:pt>
                      <c:pt idx="7">
                        <c:v>0</c:v>
                      </c:pt>
                    </c:numCache>
                  </c:numRef>
                </c:val>
                <c:extLst>
                  <c:ext xmlns:c16="http://schemas.microsoft.com/office/drawing/2014/chart" uri="{C3380CC4-5D6E-409C-BE32-E72D297353CC}">
                    <c16:uniqueId val="{00000005-5EC6-49C5-96A3-EFA7954026C2}"/>
                  </c:ext>
                </c:extLst>
              </c15:ser>
            </c15:filteredBarSeries>
          </c:ext>
        </c:extLst>
      </c:bar3DChart>
      <c:catAx>
        <c:axId val="4838012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3797032"/>
        <c:crosses val="autoZero"/>
        <c:auto val="1"/>
        <c:lblAlgn val="ctr"/>
        <c:lblOffset val="100"/>
        <c:noMultiLvlLbl val="0"/>
      </c:catAx>
      <c:valAx>
        <c:axId val="483797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a:t>No. of respondents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3801296"/>
        <c:crosses val="autoZero"/>
        <c:crossBetween val="between"/>
      </c:valAx>
      <c:serAx>
        <c:axId val="561524560"/>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83797032"/>
        <c:crosses val="autoZero"/>
      </c:ser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Training and adoption</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Processing!$DH$60</c:f>
              <c:strCache>
                <c:ptCount val="1"/>
                <c:pt idx="0">
                  <c:v>Proportion trained</c:v>
                </c:pt>
              </c:strCache>
            </c:strRef>
          </c:tx>
          <c:spPr>
            <a:solidFill>
              <a:schemeClr val="accent1"/>
            </a:solidFill>
            <a:ln>
              <a:noFill/>
            </a:ln>
            <a:effectLst/>
          </c:spPr>
          <c:cat>
            <c:strRef>
              <c:f>Processing!$DI$1:$DP$1</c:f>
              <c:strCache>
                <c:ptCount val="8"/>
                <c:pt idx="0">
                  <c:v>Composting</c:v>
                </c:pt>
                <c:pt idx="1">
                  <c:v>Jivamrut/Panchagavya</c:v>
                </c:pt>
                <c:pt idx="2">
                  <c:v>Dhasparani/Biopesticide</c:v>
                </c:pt>
                <c:pt idx="3">
                  <c:v>Vermicompost</c:v>
                </c:pt>
                <c:pt idx="4">
                  <c:v>Insect traps</c:v>
                </c:pt>
                <c:pt idx="5">
                  <c:v>Green manuring</c:v>
                </c:pt>
                <c:pt idx="6">
                  <c:v>Line transplant</c:v>
                </c:pt>
                <c:pt idx="7">
                  <c:v>Decomposer</c:v>
                </c:pt>
              </c:strCache>
            </c:strRef>
          </c:cat>
          <c:val>
            <c:numRef>
              <c:f>Processing!$DI$60:$DP$60</c:f>
              <c:numCache>
                <c:formatCode>0</c:formatCode>
                <c:ptCount val="8"/>
                <c:pt idx="0">
                  <c:v>81.481481481481481</c:v>
                </c:pt>
                <c:pt idx="1">
                  <c:v>64.81481481481481</c:v>
                </c:pt>
                <c:pt idx="2">
                  <c:v>62.962962962962962</c:v>
                </c:pt>
                <c:pt idx="3">
                  <c:v>55.55555555555555</c:v>
                </c:pt>
                <c:pt idx="4">
                  <c:v>59.259259259259252</c:v>
                </c:pt>
                <c:pt idx="5">
                  <c:v>68.518518518518519</c:v>
                </c:pt>
                <c:pt idx="6">
                  <c:v>42.592592592592588</c:v>
                </c:pt>
                <c:pt idx="7">
                  <c:v>46.296296296296291</c:v>
                </c:pt>
              </c:numCache>
            </c:numRef>
          </c:val>
          <c:extLst>
            <c:ext xmlns:c16="http://schemas.microsoft.com/office/drawing/2014/chart" uri="{C3380CC4-5D6E-409C-BE32-E72D297353CC}">
              <c16:uniqueId val="{00000000-623C-444F-AC60-AC99564940D4}"/>
            </c:ext>
          </c:extLst>
        </c:ser>
        <c:dLbls>
          <c:showLegendKey val="0"/>
          <c:showVal val="0"/>
          <c:showCatName val="0"/>
          <c:showSerName val="0"/>
          <c:showPercent val="0"/>
          <c:showBubbleSize val="0"/>
        </c:dLbls>
        <c:axId val="425009488"/>
        <c:axId val="425010472"/>
      </c:areaChart>
      <c:lineChart>
        <c:grouping val="standard"/>
        <c:varyColors val="0"/>
        <c:ser>
          <c:idx val="1"/>
          <c:order val="1"/>
          <c:tx>
            <c:strRef>
              <c:f>Processing!$DH$61</c:f>
              <c:strCache>
                <c:ptCount val="1"/>
                <c:pt idx="0">
                  <c:v>Proportion practicing</c:v>
                </c:pt>
              </c:strCache>
            </c:strRef>
          </c:tx>
          <c:spPr>
            <a:ln w="28575" cap="rnd">
              <a:solidFill>
                <a:schemeClr val="accent2"/>
              </a:solidFill>
              <a:round/>
            </a:ln>
            <a:effectLst/>
          </c:spPr>
          <c:marker>
            <c:symbol val="none"/>
          </c:marker>
          <c:cat>
            <c:strRef>
              <c:f>Processing!$DI$1:$DP$1</c:f>
              <c:strCache>
                <c:ptCount val="8"/>
                <c:pt idx="0">
                  <c:v>Composting</c:v>
                </c:pt>
                <c:pt idx="1">
                  <c:v>Jivamrut/Panchagavya</c:v>
                </c:pt>
                <c:pt idx="2">
                  <c:v>Dhasparani/Biopesticide</c:v>
                </c:pt>
                <c:pt idx="3">
                  <c:v>Vermicompost</c:v>
                </c:pt>
                <c:pt idx="4">
                  <c:v>Insect traps</c:v>
                </c:pt>
                <c:pt idx="5">
                  <c:v>Green manuring</c:v>
                </c:pt>
                <c:pt idx="6">
                  <c:v>Line transplant</c:v>
                </c:pt>
                <c:pt idx="7">
                  <c:v>Decomposer</c:v>
                </c:pt>
              </c:strCache>
            </c:strRef>
          </c:cat>
          <c:val>
            <c:numRef>
              <c:f>Processing!$DI$61:$DP$61</c:f>
              <c:numCache>
                <c:formatCode>0</c:formatCode>
                <c:ptCount val="8"/>
                <c:pt idx="0">
                  <c:v>62.962962962962962</c:v>
                </c:pt>
                <c:pt idx="1">
                  <c:v>37.037037037037038</c:v>
                </c:pt>
                <c:pt idx="2">
                  <c:v>31.481481481481481</c:v>
                </c:pt>
                <c:pt idx="3">
                  <c:v>3.7037037037037033</c:v>
                </c:pt>
                <c:pt idx="4">
                  <c:v>24.074074074074073</c:v>
                </c:pt>
                <c:pt idx="5">
                  <c:v>51.851851851851848</c:v>
                </c:pt>
                <c:pt idx="6">
                  <c:v>7.4074074074074066</c:v>
                </c:pt>
                <c:pt idx="7">
                  <c:v>37.037037037037038</c:v>
                </c:pt>
              </c:numCache>
            </c:numRef>
          </c:val>
          <c:smooth val="0"/>
          <c:extLst>
            <c:ext xmlns:c16="http://schemas.microsoft.com/office/drawing/2014/chart" uri="{C3380CC4-5D6E-409C-BE32-E72D297353CC}">
              <c16:uniqueId val="{00000001-623C-444F-AC60-AC99564940D4}"/>
            </c:ext>
          </c:extLst>
        </c:ser>
        <c:dLbls>
          <c:showLegendKey val="0"/>
          <c:showVal val="0"/>
          <c:showCatName val="0"/>
          <c:showSerName val="0"/>
          <c:showPercent val="0"/>
          <c:showBubbleSize val="0"/>
        </c:dLbls>
        <c:marker val="1"/>
        <c:smooth val="0"/>
        <c:axId val="425009488"/>
        <c:axId val="425010472"/>
      </c:lineChart>
      <c:catAx>
        <c:axId val="425009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5010472"/>
        <c:crosses val="autoZero"/>
        <c:auto val="1"/>
        <c:lblAlgn val="ctr"/>
        <c:lblOffset val="100"/>
        <c:noMultiLvlLbl val="0"/>
      </c:catAx>
      <c:valAx>
        <c:axId val="425010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farmers </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5009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r>
              <a:rPr lang="en-US" b="1" dirty="0"/>
              <a:t>Dis-adoption</a:t>
            </a:r>
          </a:p>
        </c:rich>
      </c:tx>
      <c:overlay val="0"/>
      <c:spPr>
        <a:noFill/>
        <a:ln>
          <a:noFill/>
        </a:ln>
        <a:effectLst/>
      </c:spPr>
      <c:txPr>
        <a:bodyPr rot="0" spcFirstLastPara="1" vertOverflow="ellipsis" vert="horz" wrap="square" anchor="ctr" anchorCtr="1"/>
        <a:lstStyle/>
        <a:p>
          <a:pPr>
            <a:defRPr sz="168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Processing!$DH$56</c:f>
              <c:strCache>
                <c:ptCount val="1"/>
                <c:pt idx="0">
                  <c:v>Practicing</c:v>
                </c:pt>
              </c:strCache>
            </c:strRef>
          </c:tx>
          <c:spPr>
            <a:solidFill>
              <a:schemeClr val="accent1"/>
            </a:solidFill>
            <a:ln>
              <a:noFill/>
            </a:ln>
            <a:effectLst/>
          </c:spPr>
          <c:invertIfNegative val="0"/>
          <c:cat>
            <c:strRef>
              <c:f>Processing!$DI$1:$DP$1</c:f>
              <c:strCache>
                <c:ptCount val="8"/>
                <c:pt idx="0">
                  <c:v>Composting</c:v>
                </c:pt>
                <c:pt idx="1">
                  <c:v>Jivamrut/Panchagavya</c:v>
                </c:pt>
                <c:pt idx="2">
                  <c:v>Dhasparani/Biopesticide</c:v>
                </c:pt>
                <c:pt idx="3">
                  <c:v>Vermicompost</c:v>
                </c:pt>
                <c:pt idx="4">
                  <c:v>Insect traps</c:v>
                </c:pt>
                <c:pt idx="5">
                  <c:v>Green manuring</c:v>
                </c:pt>
                <c:pt idx="6">
                  <c:v>Line transplant</c:v>
                </c:pt>
                <c:pt idx="7">
                  <c:v>Decomposer</c:v>
                </c:pt>
              </c:strCache>
            </c:strRef>
          </c:cat>
          <c:val>
            <c:numRef>
              <c:f>Processing!$DI$56:$DP$56</c:f>
              <c:numCache>
                <c:formatCode>0%</c:formatCode>
                <c:ptCount val="8"/>
                <c:pt idx="0">
                  <c:v>0.77272727272727271</c:v>
                </c:pt>
                <c:pt idx="1">
                  <c:v>0.5714285714285714</c:v>
                </c:pt>
                <c:pt idx="2">
                  <c:v>0.5</c:v>
                </c:pt>
                <c:pt idx="3">
                  <c:v>6.6666666666666666E-2</c:v>
                </c:pt>
                <c:pt idx="4">
                  <c:v>0.40625</c:v>
                </c:pt>
                <c:pt idx="5">
                  <c:v>0.7567567567567568</c:v>
                </c:pt>
                <c:pt idx="6">
                  <c:v>0.17391304347826086</c:v>
                </c:pt>
                <c:pt idx="7">
                  <c:v>0.8</c:v>
                </c:pt>
              </c:numCache>
            </c:numRef>
          </c:val>
          <c:extLst>
            <c:ext xmlns:c16="http://schemas.microsoft.com/office/drawing/2014/chart" uri="{C3380CC4-5D6E-409C-BE32-E72D297353CC}">
              <c16:uniqueId val="{00000000-E1AD-414A-BF1C-C2075BA230B2}"/>
            </c:ext>
          </c:extLst>
        </c:ser>
        <c:ser>
          <c:idx val="1"/>
          <c:order val="1"/>
          <c:tx>
            <c:strRef>
              <c:f>Processing!$DH$57</c:f>
              <c:strCache>
                <c:ptCount val="1"/>
                <c:pt idx="0">
                  <c:v>Tried but discontinued</c:v>
                </c:pt>
              </c:strCache>
            </c:strRef>
          </c:tx>
          <c:spPr>
            <a:solidFill>
              <a:schemeClr val="accent2"/>
            </a:solidFill>
            <a:ln>
              <a:noFill/>
            </a:ln>
            <a:effectLst/>
          </c:spPr>
          <c:invertIfNegative val="0"/>
          <c:cat>
            <c:strRef>
              <c:f>Processing!$DI$1:$DP$1</c:f>
              <c:strCache>
                <c:ptCount val="8"/>
                <c:pt idx="0">
                  <c:v>Composting</c:v>
                </c:pt>
                <c:pt idx="1">
                  <c:v>Jivamrut/Panchagavya</c:v>
                </c:pt>
                <c:pt idx="2">
                  <c:v>Dhasparani/Biopesticide</c:v>
                </c:pt>
                <c:pt idx="3">
                  <c:v>Vermicompost</c:v>
                </c:pt>
                <c:pt idx="4">
                  <c:v>Insect traps</c:v>
                </c:pt>
                <c:pt idx="5">
                  <c:v>Green manuring</c:v>
                </c:pt>
                <c:pt idx="6">
                  <c:v>Line transplant</c:v>
                </c:pt>
                <c:pt idx="7">
                  <c:v>Decomposer</c:v>
                </c:pt>
              </c:strCache>
            </c:strRef>
          </c:cat>
          <c:val>
            <c:numRef>
              <c:f>Processing!$DI$57:$DP$57</c:f>
              <c:numCache>
                <c:formatCode>0%</c:formatCode>
                <c:ptCount val="8"/>
                <c:pt idx="0">
                  <c:v>6.8181818181818177E-2</c:v>
                </c:pt>
                <c:pt idx="1">
                  <c:v>0.22857142857142856</c:v>
                </c:pt>
                <c:pt idx="2">
                  <c:v>0.26470588235294118</c:v>
                </c:pt>
                <c:pt idx="3">
                  <c:v>0.23333333333333334</c:v>
                </c:pt>
                <c:pt idx="4">
                  <c:v>0.125</c:v>
                </c:pt>
                <c:pt idx="5">
                  <c:v>0</c:v>
                </c:pt>
                <c:pt idx="6">
                  <c:v>0.17391304347826086</c:v>
                </c:pt>
                <c:pt idx="7">
                  <c:v>0.12</c:v>
                </c:pt>
              </c:numCache>
            </c:numRef>
          </c:val>
          <c:extLst>
            <c:ext xmlns:c16="http://schemas.microsoft.com/office/drawing/2014/chart" uri="{C3380CC4-5D6E-409C-BE32-E72D297353CC}">
              <c16:uniqueId val="{00000001-E1AD-414A-BF1C-C2075BA230B2}"/>
            </c:ext>
          </c:extLst>
        </c:ser>
        <c:ser>
          <c:idx val="2"/>
          <c:order val="2"/>
          <c:tx>
            <c:strRef>
              <c:f>Processing!$DH$58</c:f>
              <c:strCache>
                <c:ptCount val="1"/>
                <c:pt idx="0">
                  <c:v>Never tried</c:v>
                </c:pt>
              </c:strCache>
            </c:strRef>
          </c:tx>
          <c:spPr>
            <a:solidFill>
              <a:schemeClr val="accent3"/>
            </a:solidFill>
            <a:ln>
              <a:noFill/>
            </a:ln>
            <a:effectLst/>
          </c:spPr>
          <c:invertIfNegative val="0"/>
          <c:cat>
            <c:strRef>
              <c:f>Processing!$DI$1:$DP$1</c:f>
              <c:strCache>
                <c:ptCount val="8"/>
                <c:pt idx="0">
                  <c:v>Composting</c:v>
                </c:pt>
                <c:pt idx="1">
                  <c:v>Jivamrut/Panchagavya</c:v>
                </c:pt>
                <c:pt idx="2">
                  <c:v>Dhasparani/Biopesticide</c:v>
                </c:pt>
                <c:pt idx="3">
                  <c:v>Vermicompost</c:v>
                </c:pt>
                <c:pt idx="4">
                  <c:v>Insect traps</c:v>
                </c:pt>
                <c:pt idx="5">
                  <c:v>Green manuring</c:v>
                </c:pt>
                <c:pt idx="6">
                  <c:v>Line transplant</c:v>
                </c:pt>
                <c:pt idx="7">
                  <c:v>Decomposer</c:v>
                </c:pt>
              </c:strCache>
            </c:strRef>
          </c:cat>
          <c:val>
            <c:numRef>
              <c:f>Processing!$DI$58:$DP$58</c:f>
              <c:numCache>
                <c:formatCode>0%</c:formatCode>
                <c:ptCount val="8"/>
                <c:pt idx="0">
                  <c:v>0.15909090909090909</c:v>
                </c:pt>
                <c:pt idx="1">
                  <c:v>0.2</c:v>
                </c:pt>
                <c:pt idx="2">
                  <c:v>0.23529411764705882</c:v>
                </c:pt>
                <c:pt idx="3">
                  <c:v>0.7</c:v>
                </c:pt>
                <c:pt idx="4">
                  <c:v>0.46875</c:v>
                </c:pt>
                <c:pt idx="5">
                  <c:v>0.24324324324324326</c:v>
                </c:pt>
                <c:pt idx="6">
                  <c:v>0.65217391304347827</c:v>
                </c:pt>
                <c:pt idx="7">
                  <c:v>0.08</c:v>
                </c:pt>
              </c:numCache>
            </c:numRef>
          </c:val>
          <c:extLst>
            <c:ext xmlns:c16="http://schemas.microsoft.com/office/drawing/2014/chart" uri="{C3380CC4-5D6E-409C-BE32-E72D297353CC}">
              <c16:uniqueId val="{00000002-E1AD-414A-BF1C-C2075BA230B2}"/>
            </c:ext>
          </c:extLst>
        </c:ser>
        <c:dLbls>
          <c:showLegendKey val="0"/>
          <c:showVal val="0"/>
          <c:showCatName val="0"/>
          <c:showSerName val="0"/>
          <c:showPercent val="0"/>
          <c:showBubbleSize val="0"/>
        </c:dLbls>
        <c:gapWidth val="150"/>
        <c:overlap val="100"/>
        <c:axId val="425009488"/>
        <c:axId val="425010472"/>
      </c:barChart>
      <c:catAx>
        <c:axId val="425009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010472"/>
        <c:crosses val="autoZero"/>
        <c:auto val="1"/>
        <c:lblAlgn val="ctr"/>
        <c:lblOffset val="100"/>
        <c:noMultiLvlLbl val="0"/>
      </c:catAx>
      <c:valAx>
        <c:axId val="425010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dirty="0"/>
                  <a:t>% within the trained</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0094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Secondary occupation</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670-4D17-A7BE-0037A810940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670-4D17-A7BE-0037A810940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670-4D17-A7BE-0037A810940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670-4D17-A7BE-0037A810940C}"/>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Processing!$O$42:$O$45</c:f>
              <c:strCache>
                <c:ptCount val="4"/>
                <c:pt idx="0">
                  <c:v>Local labour</c:v>
                </c:pt>
                <c:pt idx="1">
                  <c:v>Migrant labour</c:v>
                </c:pt>
                <c:pt idx="2">
                  <c:v>Others</c:v>
                </c:pt>
                <c:pt idx="3">
                  <c:v>None</c:v>
                </c:pt>
              </c:strCache>
            </c:strRef>
          </c:cat>
          <c:val>
            <c:numRef>
              <c:f>Processing!$P$42:$P$45</c:f>
              <c:numCache>
                <c:formatCode>0.00</c:formatCode>
                <c:ptCount val="4"/>
                <c:pt idx="0">
                  <c:v>68.571428571428569</c:v>
                </c:pt>
                <c:pt idx="1">
                  <c:v>14.285714285714286</c:v>
                </c:pt>
                <c:pt idx="2">
                  <c:v>5.7142857142857144</c:v>
                </c:pt>
                <c:pt idx="3">
                  <c:v>11.428571428571429</c:v>
                </c:pt>
              </c:numCache>
            </c:numRef>
          </c:val>
          <c:extLst>
            <c:ext xmlns:c16="http://schemas.microsoft.com/office/drawing/2014/chart" uri="{C3380CC4-5D6E-409C-BE32-E72D297353CC}">
              <c16:uniqueId val="{00000008-4670-4D17-A7BE-0037A810940C}"/>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Processing!$BY$1:$CI$1</c:f>
              <c:strCache>
                <c:ptCount val="11"/>
                <c:pt idx="0">
                  <c:v>Low yield</c:v>
                </c:pt>
                <c:pt idx="1">
                  <c:v>Pest and disease</c:v>
                </c:pt>
                <c:pt idx="2">
                  <c:v>Weed management</c:v>
                </c:pt>
                <c:pt idx="3">
                  <c:v>Access to organic inputs</c:v>
                </c:pt>
                <c:pt idx="4">
                  <c:v>Lack of knowledge</c:v>
                </c:pt>
                <c:pt idx="5">
                  <c:v>High labour requirment</c:v>
                </c:pt>
                <c:pt idx="6">
                  <c:v>Drudgery</c:v>
                </c:pt>
                <c:pt idx="7">
                  <c:v>Marketing challenges</c:v>
                </c:pt>
                <c:pt idx="8">
                  <c:v>Price realization</c:v>
                </c:pt>
                <c:pt idx="9">
                  <c:v>Difficulty in livestock management in OF </c:v>
                </c:pt>
                <c:pt idx="10">
                  <c:v>Lack of institutional support</c:v>
                </c:pt>
              </c:strCache>
            </c:strRef>
          </c:cat>
          <c:val>
            <c:numRef>
              <c:f>Processing!$BY$59:$CI$59</c:f>
              <c:numCache>
                <c:formatCode>0</c:formatCode>
                <c:ptCount val="11"/>
                <c:pt idx="0">
                  <c:v>72.222222222222214</c:v>
                </c:pt>
                <c:pt idx="1">
                  <c:v>14.814814814814813</c:v>
                </c:pt>
                <c:pt idx="2">
                  <c:v>59.259259259259252</c:v>
                </c:pt>
                <c:pt idx="3">
                  <c:v>20.37037037037037</c:v>
                </c:pt>
                <c:pt idx="4">
                  <c:v>20.37037037037037</c:v>
                </c:pt>
                <c:pt idx="5">
                  <c:v>85.185185185185176</c:v>
                </c:pt>
                <c:pt idx="6">
                  <c:v>55.55555555555555</c:v>
                </c:pt>
                <c:pt idx="7">
                  <c:v>75.925925925925924</c:v>
                </c:pt>
                <c:pt idx="8">
                  <c:v>55.55555555555555</c:v>
                </c:pt>
                <c:pt idx="9">
                  <c:v>48.148148148148145</c:v>
                </c:pt>
                <c:pt idx="10">
                  <c:v>51.851851851851848</c:v>
                </c:pt>
              </c:numCache>
            </c:numRef>
          </c:val>
          <c:extLst>
            <c:ext xmlns:c16="http://schemas.microsoft.com/office/drawing/2014/chart" uri="{C3380CC4-5D6E-409C-BE32-E72D297353CC}">
              <c16:uniqueId val="{00000000-FBFF-40EE-8A2C-9DE6C51F7AD0}"/>
            </c:ext>
          </c:extLst>
        </c:ser>
        <c:dLbls>
          <c:dLblPos val="outEnd"/>
          <c:showLegendKey val="0"/>
          <c:showVal val="1"/>
          <c:showCatName val="0"/>
          <c:showSerName val="0"/>
          <c:showPercent val="0"/>
          <c:showBubbleSize val="0"/>
        </c:dLbls>
        <c:gapWidth val="219"/>
        <c:overlap val="-27"/>
        <c:axId val="513631904"/>
        <c:axId val="513639120"/>
      </c:barChart>
      <c:catAx>
        <c:axId val="5136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3639120"/>
        <c:crosses val="autoZero"/>
        <c:auto val="1"/>
        <c:lblAlgn val="ctr"/>
        <c:lblOffset val="100"/>
        <c:noMultiLvlLbl val="0"/>
      </c:catAx>
      <c:valAx>
        <c:axId val="51363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a:t>Percentage of farmers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136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dirty="0"/>
              <a:t>Landholding</a:t>
            </a:r>
          </a:p>
        </c:rich>
      </c:tx>
      <c:layout>
        <c:manualLayout>
          <c:xMode val="edge"/>
          <c:yMode val="edge"/>
          <c:x val="0.29569444444444443"/>
          <c:y val="3.003003003003003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962571084864396"/>
          <c:y val="0.16672312075855383"/>
          <c:w val="0.62088774059492569"/>
          <c:h val="0.6712299898323520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2F5-45DA-813D-CC2AA2FF53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2F5-45DA-813D-CC2AA2FF535B}"/>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Processing!$I$39:$I$40</c:f>
              <c:strCache>
                <c:ptCount val="2"/>
                <c:pt idx="0">
                  <c:v>Small and marginal farmers</c:v>
                </c:pt>
                <c:pt idx="1">
                  <c:v>Medium</c:v>
                </c:pt>
              </c:strCache>
            </c:strRef>
          </c:cat>
          <c:val>
            <c:numRef>
              <c:f>Processing!$J$39:$J$40</c:f>
              <c:numCache>
                <c:formatCode>0.00</c:formatCode>
                <c:ptCount val="2"/>
                <c:pt idx="0">
                  <c:v>73.529411764705884</c:v>
                </c:pt>
                <c:pt idx="1">
                  <c:v>26.470588235294116</c:v>
                </c:pt>
              </c:numCache>
            </c:numRef>
          </c:val>
          <c:extLst>
            <c:ext xmlns:c16="http://schemas.microsoft.com/office/drawing/2014/chart" uri="{C3380CC4-5D6E-409C-BE32-E72D297353CC}">
              <c16:uniqueId val="{00000004-52F5-45DA-813D-CC2AA2FF535B}"/>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9144528386654376"/>
          <c:w val="0.97986111111111107"/>
          <c:h val="8.2278439857180016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Age profile</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607365485564305"/>
          <c:y val="0.16553817597124684"/>
          <c:w val="0.61910296369203854"/>
          <c:h val="0.6693005012886902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046-4FFE-B874-B6D862CF1F4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046-4FFE-B874-B6D862CF1F4F}"/>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Processing!$B$39:$B$40</c:f>
              <c:strCache>
                <c:ptCount val="2"/>
                <c:pt idx="0">
                  <c:v>≤40 Years</c:v>
                </c:pt>
                <c:pt idx="1">
                  <c:v>&gt;40 Year</c:v>
                </c:pt>
              </c:strCache>
            </c:strRef>
          </c:cat>
          <c:val>
            <c:numRef>
              <c:f>Processing!$C$39:$C$40</c:f>
              <c:numCache>
                <c:formatCode>General</c:formatCode>
                <c:ptCount val="2"/>
                <c:pt idx="0">
                  <c:v>40</c:v>
                </c:pt>
                <c:pt idx="1">
                  <c:v>60</c:v>
                </c:pt>
              </c:numCache>
            </c:numRef>
          </c:val>
          <c:extLst>
            <c:ext xmlns:c16="http://schemas.microsoft.com/office/drawing/2014/chart" uri="{C3380CC4-5D6E-409C-BE32-E72D297353CC}">
              <c16:uniqueId val="{00000004-A046-4FFE-B874-B6D862CF1F4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Gender profile</a:t>
            </a:r>
          </a:p>
        </c:rich>
      </c:tx>
      <c:layout>
        <c:manualLayout>
          <c:xMode val="edge"/>
          <c:yMode val="edge"/>
          <c:x val="0.28903116797900263"/>
          <c:y val="6.006006006006006E-2"/>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633136482939632"/>
          <c:y val="0.1880039488307205"/>
          <c:w val="0.71879855643044621"/>
          <c:h val="0.6475662670544560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60-46B3-A8D5-79F1EC8F613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60-46B3-A8D5-79F1EC8F613A}"/>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Processing!$D$39:$D$40</c:f>
              <c:strCache>
                <c:ptCount val="2"/>
                <c:pt idx="0">
                  <c:v>Female</c:v>
                </c:pt>
                <c:pt idx="1">
                  <c:v>Male</c:v>
                </c:pt>
              </c:strCache>
            </c:strRef>
          </c:cat>
          <c:val>
            <c:numRef>
              <c:f>Processing!$E$39:$E$40</c:f>
              <c:numCache>
                <c:formatCode>0.00</c:formatCode>
                <c:ptCount val="2"/>
                <c:pt idx="0">
                  <c:v>22.857142857142858</c:v>
                </c:pt>
                <c:pt idx="1">
                  <c:v>77.142857142857153</c:v>
                </c:pt>
              </c:numCache>
            </c:numRef>
          </c:val>
          <c:extLst>
            <c:ext xmlns:c16="http://schemas.microsoft.com/office/drawing/2014/chart" uri="{C3380CC4-5D6E-409C-BE32-E72D297353CC}">
              <c16:uniqueId val="{00000004-8C60-46B3-A8D5-79F1EC8F613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Education profile</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930-4E40-9CE9-11D6BFD4C69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930-4E40-9CE9-11D6BFD4C69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930-4E40-9CE9-11D6BFD4C69B}"/>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Processing!$M$41:$M$43</c:f>
              <c:strCache>
                <c:ptCount val="3"/>
                <c:pt idx="0">
                  <c:v>No formal education</c:v>
                </c:pt>
                <c:pt idx="1">
                  <c:v>Primary</c:v>
                </c:pt>
                <c:pt idx="2">
                  <c:v>High</c:v>
                </c:pt>
              </c:strCache>
            </c:strRef>
          </c:cat>
          <c:val>
            <c:numRef>
              <c:f>Processing!$N$41:$N$43</c:f>
              <c:numCache>
                <c:formatCode>0.00</c:formatCode>
                <c:ptCount val="3"/>
                <c:pt idx="0">
                  <c:v>65.714285714285722</c:v>
                </c:pt>
                <c:pt idx="1">
                  <c:v>17.142857142857142</c:v>
                </c:pt>
                <c:pt idx="2">
                  <c:v>17.142857142857142</c:v>
                </c:pt>
              </c:numCache>
            </c:numRef>
          </c:val>
          <c:extLst>
            <c:ext xmlns:c16="http://schemas.microsoft.com/office/drawing/2014/chart" uri="{C3380CC4-5D6E-409C-BE32-E72D297353CC}">
              <c16:uniqueId val="{00000006-5930-4E40-9CE9-11D6BFD4C69B}"/>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Livestock holding</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Processing!$K$38:$K$40</c:f>
              <c:strCache>
                <c:ptCount val="3"/>
                <c:pt idx="0">
                  <c:v>Cattle</c:v>
                </c:pt>
                <c:pt idx="1">
                  <c:v>Goat</c:v>
                </c:pt>
                <c:pt idx="2">
                  <c:v>Poultry</c:v>
                </c:pt>
              </c:strCache>
            </c:strRef>
          </c:cat>
          <c:val>
            <c:numRef>
              <c:f>Processing!$L$38:$L$40</c:f>
              <c:numCache>
                <c:formatCode>0.0</c:formatCode>
                <c:ptCount val="3"/>
                <c:pt idx="0">
                  <c:v>94.285714285714292</c:v>
                </c:pt>
                <c:pt idx="1">
                  <c:v>62.857142857142861</c:v>
                </c:pt>
                <c:pt idx="2">
                  <c:v>85.714285714285722</c:v>
                </c:pt>
              </c:numCache>
            </c:numRef>
          </c:val>
          <c:extLst>
            <c:ext xmlns:c16="http://schemas.microsoft.com/office/drawing/2014/chart" uri="{C3380CC4-5D6E-409C-BE32-E72D297353CC}">
              <c16:uniqueId val="{00000000-B291-448F-AFA9-4EDAD5DC4DF1}"/>
            </c:ext>
          </c:extLst>
        </c:ser>
        <c:dLbls>
          <c:dLblPos val="outEnd"/>
          <c:showLegendKey val="0"/>
          <c:showVal val="1"/>
          <c:showCatName val="0"/>
          <c:showSerName val="0"/>
          <c:showPercent val="0"/>
          <c:showBubbleSize val="0"/>
        </c:dLbls>
        <c:gapWidth val="219"/>
        <c:overlap val="-27"/>
        <c:axId val="383410440"/>
        <c:axId val="383412408"/>
      </c:barChart>
      <c:catAx>
        <c:axId val="383410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3412408"/>
        <c:crosses val="autoZero"/>
        <c:auto val="1"/>
        <c:lblAlgn val="ctr"/>
        <c:lblOffset val="100"/>
        <c:noMultiLvlLbl val="0"/>
      </c:catAx>
      <c:valAx>
        <c:axId val="383412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sample population</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341044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Years of practising SA</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43D-4BBF-AA75-869EFC9F59F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43D-4BBF-AA75-869EFC9F59F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43D-4BBF-AA75-869EFC9F59F6}"/>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Processing!$Q$42:$Q$44</c:f>
              <c:strCache>
                <c:ptCount val="3"/>
                <c:pt idx="0">
                  <c:v>3-5 years</c:v>
                </c:pt>
                <c:pt idx="1">
                  <c:v>&lt; 3 years</c:v>
                </c:pt>
                <c:pt idx="2">
                  <c:v>No data</c:v>
                </c:pt>
              </c:strCache>
            </c:strRef>
          </c:cat>
          <c:val>
            <c:numRef>
              <c:f>Processing!$R$42:$R$44</c:f>
              <c:numCache>
                <c:formatCode>0.00</c:formatCode>
                <c:ptCount val="3"/>
                <c:pt idx="0">
                  <c:v>77.142857142857153</c:v>
                </c:pt>
                <c:pt idx="1">
                  <c:v>11.428571428571429</c:v>
                </c:pt>
                <c:pt idx="2">
                  <c:v>11.428571428571416</c:v>
                </c:pt>
              </c:numCache>
            </c:numRef>
          </c:val>
          <c:extLst>
            <c:ext xmlns:c16="http://schemas.microsoft.com/office/drawing/2014/chart" uri="{C3380CC4-5D6E-409C-BE32-E72D297353CC}">
              <c16:uniqueId val="{00000006-F43D-4BBF-AA75-869EFC9F59F6}"/>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dirty="0"/>
              <a:t>Irrigation</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490-42EC-B0EF-1D843C10E7E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490-42EC-B0EF-1D843C10E7EE}"/>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Processing!$Z$39:$Z$40</c:f>
              <c:strCache>
                <c:ptCount val="2"/>
                <c:pt idx="0">
                  <c:v>Rainfed</c:v>
                </c:pt>
                <c:pt idx="1">
                  <c:v>Irrigated</c:v>
                </c:pt>
              </c:strCache>
            </c:strRef>
          </c:cat>
          <c:val>
            <c:numRef>
              <c:f>Processing!$AA$39:$AA$40</c:f>
              <c:numCache>
                <c:formatCode>0.00</c:formatCode>
                <c:ptCount val="2"/>
                <c:pt idx="0">
                  <c:v>94.285714285714292</c:v>
                </c:pt>
                <c:pt idx="1">
                  <c:v>5.7142857142857082</c:v>
                </c:pt>
              </c:numCache>
            </c:numRef>
          </c:val>
          <c:extLst>
            <c:ext xmlns:c16="http://schemas.microsoft.com/office/drawing/2014/chart" uri="{C3380CC4-5D6E-409C-BE32-E72D297353CC}">
              <c16:uniqueId val="{00000004-4490-42EC-B0EF-1D843C10E7EE}"/>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Cropping cycle</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492-4E79-A48B-8FF5A7D247E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492-4E79-A48B-8FF5A7D247EF}"/>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Processing!$AA$41:$AA$42</c:f>
              <c:strCache>
                <c:ptCount val="2"/>
                <c:pt idx="0">
                  <c:v>Kharif only</c:v>
                </c:pt>
                <c:pt idx="1">
                  <c:v>Kharif and Rabi</c:v>
                </c:pt>
              </c:strCache>
            </c:strRef>
          </c:cat>
          <c:val>
            <c:numRef>
              <c:f>Processing!$AB$41:$AB$42</c:f>
              <c:numCache>
                <c:formatCode>0.00</c:formatCode>
                <c:ptCount val="2"/>
                <c:pt idx="0">
                  <c:v>65.714285714285722</c:v>
                </c:pt>
                <c:pt idx="1">
                  <c:v>34.285714285714278</c:v>
                </c:pt>
              </c:numCache>
            </c:numRef>
          </c:val>
          <c:extLst>
            <c:ext xmlns:c16="http://schemas.microsoft.com/office/drawing/2014/chart" uri="{C3380CC4-5D6E-409C-BE32-E72D297353CC}">
              <c16:uniqueId val="{00000004-2492-4E79-A48B-8FF5A7D247EF}"/>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r>
              <a:rPr lang="en-US" b="1" u="sng"/>
              <a:t>Motivation</a:t>
            </a:r>
          </a:p>
        </c:rich>
      </c:tx>
      <c:layout>
        <c:manualLayout>
          <c:xMode val="edge"/>
          <c:yMode val="edge"/>
          <c:x val="0.40333367049328073"/>
          <c:y val="3.3088998985539138E-2"/>
        </c:manualLayout>
      </c:layout>
      <c:overlay val="0"/>
      <c:spPr>
        <a:noFill/>
        <a:ln>
          <a:noFill/>
        </a:ln>
        <a:effectLst/>
      </c:spPr>
      <c:txPr>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Processing!$AS$39:$AS$42</c:f>
              <c:strCache>
                <c:ptCount val="4"/>
                <c:pt idx="0">
                  <c:v>Soil health</c:v>
                </c:pt>
                <c:pt idx="1">
                  <c:v>Self reliance</c:v>
                </c:pt>
                <c:pt idx="2">
                  <c:v>Reduce cost and risk</c:v>
                </c:pt>
                <c:pt idx="3">
                  <c:v>Higher yield</c:v>
                </c:pt>
              </c:strCache>
            </c:strRef>
          </c:cat>
          <c:val>
            <c:numRef>
              <c:f>Processing!$AV$39:$AV$42</c:f>
              <c:numCache>
                <c:formatCode>0</c:formatCode>
                <c:ptCount val="4"/>
                <c:pt idx="0">
                  <c:v>57.89473684210526</c:v>
                </c:pt>
                <c:pt idx="1">
                  <c:v>31.578947368421051</c:v>
                </c:pt>
                <c:pt idx="2">
                  <c:v>15.789473684210526</c:v>
                </c:pt>
                <c:pt idx="3">
                  <c:v>52.631578947368418</c:v>
                </c:pt>
              </c:numCache>
            </c:numRef>
          </c:val>
          <c:extLst>
            <c:ext xmlns:c16="http://schemas.microsoft.com/office/drawing/2014/chart" uri="{C3380CC4-5D6E-409C-BE32-E72D297353CC}">
              <c16:uniqueId val="{00000000-31D1-436C-8179-BE2E2A203765}"/>
            </c:ext>
          </c:extLst>
        </c:ser>
        <c:dLbls>
          <c:dLblPos val="outEnd"/>
          <c:showLegendKey val="0"/>
          <c:showVal val="1"/>
          <c:showCatName val="0"/>
          <c:showSerName val="0"/>
          <c:showPercent val="0"/>
          <c:showBubbleSize val="0"/>
        </c:dLbls>
        <c:gapWidth val="219"/>
        <c:overlap val="-27"/>
        <c:axId val="546054864"/>
        <c:axId val="546064048"/>
      </c:barChart>
      <c:catAx>
        <c:axId val="546054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46064048"/>
        <c:crosses val="autoZero"/>
        <c:auto val="1"/>
        <c:lblAlgn val="ctr"/>
        <c:lblOffset val="100"/>
        <c:noMultiLvlLbl val="0"/>
      </c:catAx>
      <c:valAx>
        <c:axId val="546064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responded farmers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46054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r>
              <a:rPr lang="en-US" b="1" u="sng"/>
              <a:t>Barriers</a:t>
            </a:r>
          </a:p>
        </c:rich>
      </c:tx>
      <c:layout>
        <c:manualLayout>
          <c:xMode val="edge"/>
          <c:yMode val="edge"/>
          <c:x val="0.43612776222648514"/>
          <c:y val="3.2105067452815661E-2"/>
        </c:manualLayout>
      </c:layout>
      <c:overlay val="0"/>
      <c:spPr>
        <a:noFill/>
        <a:ln>
          <a:noFill/>
        </a:ln>
        <a:effectLst/>
      </c:spPr>
      <c:txPr>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C00000"/>
            </a:solidFill>
            <a:ln>
              <a:noFill/>
            </a:ln>
            <a:effectLst/>
          </c:spPr>
          <c:invertIfNegative val="0"/>
          <c:cat>
            <c:strRef>
              <c:f>Processing!$BV$1:$CI$1</c:f>
              <c:strCache>
                <c:ptCount val="14"/>
                <c:pt idx="0">
                  <c:v>Low yield</c:v>
                </c:pt>
                <c:pt idx="1">
                  <c:v>Pest and disease</c:v>
                </c:pt>
                <c:pt idx="2">
                  <c:v>Weed management</c:v>
                </c:pt>
                <c:pt idx="3">
                  <c:v>Access to organic inputs</c:v>
                </c:pt>
                <c:pt idx="4">
                  <c:v>Lack of knowledge</c:v>
                </c:pt>
                <c:pt idx="5">
                  <c:v>No premium market</c:v>
                </c:pt>
                <c:pt idx="6">
                  <c:v>Labor availability</c:v>
                </c:pt>
                <c:pt idx="7">
                  <c:v>Drudgery</c:v>
                </c:pt>
                <c:pt idx="8">
                  <c:v>Difficulty in livestock management in OF </c:v>
                </c:pt>
                <c:pt idx="9">
                  <c:v>Lack of institutional support</c:v>
                </c:pt>
                <c:pt idx="10">
                  <c:v>Irrigation constraints</c:v>
                </c:pt>
                <c:pt idx="11">
                  <c:v>Limited land</c:v>
                </c:pt>
                <c:pt idx="12">
                  <c:v>Fragmented land</c:v>
                </c:pt>
                <c:pt idx="13">
                  <c:v>Rented land</c:v>
                </c:pt>
              </c:strCache>
            </c:strRef>
          </c:cat>
          <c:val>
            <c:numRef>
              <c:f>Processing!$BV$39:$CI$39</c:f>
              <c:numCache>
                <c:formatCode>0</c:formatCode>
                <c:ptCount val="14"/>
                <c:pt idx="0">
                  <c:v>12</c:v>
                </c:pt>
                <c:pt idx="1">
                  <c:v>20</c:v>
                </c:pt>
                <c:pt idx="2">
                  <c:v>16.666666666666668</c:v>
                </c:pt>
                <c:pt idx="3">
                  <c:v>60.869565217391305</c:v>
                </c:pt>
                <c:pt idx="4">
                  <c:v>34.615384615384613</c:v>
                </c:pt>
                <c:pt idx="5">
                  <c:v>7.1428571428571423</c:v>
                </c:pt>
                <c:pt idx="6">
                  <c:v>5</c:v>
                </c:pt>
                <c:pt idx="7">
                  <c:v>18.181818181818183</c:v>
                </c:pt>
                <c:pt idx="8">
                  <c:v>22.727272727272727</c:v>
                </c:pt>
                <c:pt idx="9">
                  <c:v>7.6923076923076916</c:v>
                </c:pt>
                <c:pt idx="10">
                  <c:v>36.363636363636367</c:v>
                </c:pt>
                <c:pt idx="11">
                  <c:v>0</c:v>
                </c:pt>
                <c:pt idx="12">
                  <c:v>40</c:v>
                </c:pt>
                <c:pt idx="13">
                  <c:v>0</c:v>
                </c:pt>
              </c:numCache>
            </c:numRef>
          </c:val>
          <c:extLst>
            <c:ext xmlns:c16="http://schemas.microsoft.com/office/drawing/2014/chart" uri="{C3380CC4-5D6E-409C-BE32-E72D297353CC}">
              <c16:uniqueId val="{00000000-1752-4D1F-9DE2-5DE6B3D09E9F}"/>
            </c:ext>
          </c:extLst>
        </c:ser>
        <c:dLbls>
          <c:showLegendKey val="0"/>
          <c:showVal val="0"/>
          <c:showCatName val="0"/>
          <c:showSerName val="0"/>
          <c:showPercent val="0"/>
          <c:showBubbleSize val="0"/>
        </c:dLbls>
        <c:gapWidth val="219"/>
        <c:overlap val="-27"/>
        <c:axId val="513631904"/>
        <c:axId val="513639120"/>
      </c:barChart>
      <c:catAx>
        <c:axId val="5136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639120"/>
        <c:crosses val="autoZero"/>
        <c:auto val="1"/>
        <c:lblAlgn val="ctr"/>
        <c:lblOffset val="100"/>
        <c:noMultiLvlLbl val="0"/>
      </c:catAx>
      <c:valAx>
        <c:axId val="51363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responded farmers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6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Processing!$BV$1:$CG$1</c:f>
              <c:strCache>
                <c:ptCount val="12"/>
                <c:pt idx="0">
                  <c:v>Low yield</c:v>
                </c:pt>
                <c:pt idx="1">
                  <c:v>Pest and disease</c:v>
                </c:pt>
                <c:pt idx="2">
                  <c:v>Weed management</c:v>
                </c:pt>
                <c:pt idx="3">
                  <c:v>Access to organic inputs</c:v>
                </c:pt>
                <c:pt idx="4">
                  <c:v>Lack of knowledge</c:v>
                </c:pt>
                <c:pt idx="5">
                  <c:v>Labor availability</c:v>
                </c:pt>
                <c:pt idx="6">
                  <c:v>Drudgery</c:v>
                </c:pt>
                <c:pt idx="7">
                  <c:v>Marketing</c:v>
                </c:pt>
                <c:pt idx="8">
                  <c:v>Price realization</c:v>
                </c:pt>
                <c:pt idx="9">
                  <c:v>Difficulty in livestock management in OF </c:v>
                </c:pt>
                <c:pt idx="10">
                  <c:v>Lack of institutional support</c:v>
                </c:pt>
                <c:pt idx="11">
                  <c:v>Irrigation constraints</c:v>
                </c:pt>
              </c:strCache>
            </c:strRef>
          </c:cat>
          <c:val>
            <c:numRef>
              <c:f>Processing!$BV$51:$CG$51</c:f>
              <c:numCache>
                <c:formatCode>0</c:formatCode>
                <c:ptCount val="12"/>
                <c:pt idx="0">
                  <c:v>31.578947368421051</c:v>
                </c:pt>
                <c:pt idx="1">
                  <c:v>3.5714285714285712</c:v>
                </c:pt>
                <c:pt idx="2">
                  <c:v>9.5238095238095237</c:v>
                </c:pt>
                <c:pt idx="3">
                  <c:v>66.666666666666671</c:v>
                </c:pt>
                <c:pt idx="4">
                  <c:v>87.179487179487182</c:v>
                </c:pt>
                <c:pt idx="5">
                  <c:v>12.5</c:v>
                </c:pt>
                <c:pt idx="6">
                  <c:v>12.903225806451614</c:v>
                </c:pt>
                <c:pt idx="7">
                  <c:v>5.8823529411764701</c:v>
                </c:pt>
                <c:pt idx="8">
                  <c:v>12.903225806451614</c:v>
                </c:pt>
                <c:pt idx="9">
                  <c:v>51.515151515151516</c:v>
                </c:pt>
                <c:pt idx="10">
                  <c:v>14.285714285714285</c:v>
                </c:pt>
                <c:pt idx="11">
                  <c:v>51.515151515151516</c:v>
                </c:pt>
              </c:numCache>
            </c:numRef>
          </c:val>
          <c:extLst>
            <c:ext xmlns:c16="http://schemas.microsoft.com/office/drawing/2014/chart" uri="{C3380CC4-5D6E-409C-BE32-E72D297353CC}">
              <c16:uniqueId val="{00000000-B3DE-4667-B7A9-52057CCA3EBA}"/>
            </c:ext>
          </c:extLst>
        </c:ser>
        <c:dLbls>
          <c:dLblPos val="outEnd"/>
          <c:showLegendKey val="0"/>
          <c:showVal val="1"/>
          <c:showCatName val="0"/>
          <c:showSerName val="0"/>
          <c:showPercent val="0"/>
          <c:showBubbleSize val="0"/>
        </c:dLbls>
        <c:gapWidth val="219"/>
        <c:overlap val="-27"/>
        <c:axId val="513631904"/>
        <c:axId val="513639120"/>
      </c:barChart>
      <c:catAx>
        <c:axId val="5136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639120"/>
        <c:crosses val="autoZero"/>
        <c:auto val="1"/>
        <c:lblAlgn val="ctr"/>
        <c:lblOffset val="100"/>
        <c:noMultiLvlLbl val="0"/>
      </c:catAx>
      <c:valAx>
        <c:axId val="5136391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Percentage of farmers</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36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sng" strike="noStrike" kern="1200" spc="0" baseline="0">
                <a:solidFill>
                  <a:schemeClr val="tx1">
                    <a:lumMod val="65000"/>
                    <a:lumOff val="35000"/>
                  </a:schemeClr>
                </a:solidFill>
                <a:latin typeface="+mn-lt"/>
                <a:ea typeface="+mn-ea"/>
                <a:cs typeface="+mn-cs"/>
              </a:defRPr>
            </a:pPr>
            <a:r>
              <a:rPr lang="en-US" sz="2000" b="1" u="sng" dirty="0"/>
              <a:t>Farmers response</a:t>
            </a:r>
          </a:p>
        </c:rich>
      </c:tx>
      <c:layout>
        <c:manualLayout>
          <c:xMode val="edge"/>
          <c:yMode val="edge"/>
          <c:x val="0.35450752264770652"/>
          <c:y val="3.3812268795044197E-2"/>
        </c:manualLayout>
      </c:layout>
      <c:overlay val="0"/>
      <c:spPr>
        <a:noFill/>
        <a:ln>
          <a:noFill/>
        </a:ln>
        <a:effectLst/>
      </c:spPr>
      <c:txPr>
        <a:bodyPr rot="0" spcFirstLastPara="1" vertOverflow="ellipsis" vert="horz" wrap="square" anchor="ctr" anchorCtr="1"/>
        <a:lstStyle/>
        <a:p>
          <a:pPr>
            <a:defRPr sz="2000" b="1" i="0" u="sng"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Processing!$BB$37</c:f>
              <c:strCache>
                <c:ptCount val="1"/>
                <c:pt idx="0">
                  <c:v>Significant decrease</c:v>
                </c:pt>
              </c:strCache>
            </c:strRef>
          </c:tx>
          <c:spPr>
            <a:solidFill>
              <a:srgbClr val="FF3300"/>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Processing!$BC$37:$BK$37</c:f>
              <c:numCache>
                <c:formatCode>General</c:formatCode>
                <c:ptCount val="9"/>
                <c:pt idx="0">
                  <c:v>4</c:v>
                </c:pt>
                <c:pt idx="1">
                  <c:v>0</c:v>
                </c:pt>
                <c:pt idx="2">
                  <c:v>2</c:v>
                </c:pt>
                <c:pt idx="3">
                  <c:v>0</c:v>
                </c:pt>
                <c:pt idx="4">
                  <c:v>0</c:v>
                </c:pt>
                <c:pt idx="5">
                  <c:v>0</c:v>
                </c:pt>
                <c:pt idx="6">
                  <c:v>0</c:v>
                </c:pt>
                <c:pt idx="7">
                  <c:v>0</c:v>
                </c:pt>
                <c:pt idx="8">
                  <c:v>0</c:v>
                </c:pt>
              </c:numCache>
            </c:numRef>
          </c:val>
          <c:extLst>
            <c:ext xmlns:c16="http://schemas.microsoft.com/office/drawing/2014/chart" uri="{C3380CC4-5D6E-409C-BE32-E72D297353CC}">
              <c16:uniqueId val="{00000000-5504-458D-AD6B-FE250784E3C8}"/>
            </c:ext>
          </c:extLst>
        </c:ser>
        <c:ser>
          <c:idx val="1"/>
          <c:order val="1"/>
          <c:tx>
            <c:strRef>
              <c:f>Processing!$BB$38</c:f>
              <c:strCache>
                <c:ptCount val="1"/>
                <c:pt idx="0">
                  <c:v>Marginal decrease</c:v>
                </c:pt>
              </c:strCache>
            </c:strRef>
          </c:tx>
          <c:spPr>
            <a:solidFill>
              <a:schemeClr val="accent2"/>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Processing!$BC$38:$BK$38</c:f>
              <c:numCache>
                <c:formatCode>General</c:formatCode>
                <c:ptCount val="9"/>
                <c:pt idx="0">
                  <c:v>8</c:v>
                </c:pt>
                <c:pt idx="1">
                  <c:v>0</c:v>
                </c:pt>
                <c:pt idx="2">
                  <c:v>2</c:v>
                </c:pt>
                <c:pt idx="3">
                  <c:v>0</c:v>
                </c:pt>
                <c:pt idx="4">
                  <c:v>0</c:v>
                </c:pt>
                <c:pt idx="5">
                  <c:v>0</c:v>
                </c:pt>
                <c:pt idx="6">
                  <c:v>0</c:v>
                </c:pt>
                <c:pt idx="7">
                  <c:v>0</c:v>
                </c:pt>
                <c:pt idx="8">
                  <c:v>0</c:v>
                </c:pt>
              </c:numCache>
            </c:numRef>
          </c:val>
          <c:extLst>
            <c:ext xmlns:c16="http://schemas.microsoft.com/office/drawing/2014/chart" uri="{C3380CC4-5D6E-409C-BE32-E72D297353CC}">
              <c16:uniqueId val="{00000001-5504-458D-AD6B-FE250784E3C8}"/>
            </c:ext>
          </c:extLst>
        </c:ser>
        <c:ser>
          <c:idx val="2"/>
          <c:order val="2"/>
          <c:tx>
            <c:strRef>
              <c:f>Processing!$BB$39</c:f>
              <c:strCache>
                <c:ptCount val="1"/>
                <c:pt idx="0">
                  <c:v>No change</c:v>
                </c:pt>
              </c:strCache>
            </c:strRef>
          </c:tx>
          <c:spPr>
            <a:solidFill>
              <a:schemeClr val="accent3"/>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Processing!$BC$39:$BK$39</c:f>
              <c:numCache>
                <c:formatCode>General</c:formatCode>
                <c:ptCount val="9"/>
                <c:pt idx="0">
                  <c:v>11</c:v>
                </c:pt>
                <c:pt idx="1">
                  <c:v>17</c:v>
                </c:pt>
                <c:pt idx="2">
                  <c:v>6</c:v>
                </c:pt>
                <c:pt idx="3">
                  <c:v>3</c:v>
                </c:pt>
                <c:pt idx="4">
                  <c:v>13</c:v>
                </c:pt>
                <c:pt idx="5">
                  <c:v>21</c:v>
                </c:pt>
                <c:pt idx="6">
                  <c:v>10</c:v>
                </c:pt>
                <c:pt idx="7">
                  <c:v>17</c:v>
                </c:pt>
                <c:pt idx="8">
                  <c:v>15</c:v>
                </c:pt>
              </c:numCache>
            </c:numRef>
          </c:val>
          <c:extLst>
            <c:ext xmlns:c16="http://schemas.microsoft.com/office/drawing/2014/chart" uri="{C3380CC4-5D6E-409C-BE32-E72D297353CC}">
              <c16:uniqueId val="{00000002-5504-458D-AD6B-FE250784E3C8}"/>
            </c:ext>
          </c:extLst>
        </c:ser>
        <c:ser>
          <c:idx val="3"/>
          <c:order val="3"/>
          <c:tx>
            <c:strRef>
              <c:f>Processing!$BB$40</c:f>
              <c:strCache>
                <c:ptCount val="1"/>
                <c:pt idx="0">
                  <c:v>Marginal increase</c:v>
                </c:pt>
              </c:strCache>
            </c:strRef>
          </c:tx>
          <c:spPr>
            <a:solidFill>
              <a:schemeClr val="accent4"/>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Processing!$BC$40:$BK$40</c:f>
              <c:numCache>
                <c:formatCode>General</c:formatCode>
                <c:ptCount val="9"/>
                <c:pt idx="0">
                  <c:v>8</c:v>
                </c:pt>
                <c:pt idx="1">
                  <c:v>6</c:v>
                </c:pt>
                <c:pt idx="2">
                  <c:v>15</c:v>
                </c:pt>
                <c:pt idx="3">
                  <c:v>8</c:v>
                </c:pt>
                <c:pt idx="4">
                  <c:v>9</c:v>
                </c:pt>
                <c:pt idx="5">
                  <c:v>4</c:v>
                </c:pt>
                <c:pt idx="6">
                  <c:v>11</c:v>
                </c:pt>
                <c:pt idx="7">
                  <c:v>0</c:v>
                </c:pt>
                <c:pt idx="8">
                  <c:v>1</c:v>
                </c:pt>
              </c:numCache>
            </c:numRef>
          </c:val>
          <c:extLst>
            <c:ext xmlns:c16="http://schemas.microsoft.com/office/drawing/2014/chart" uri="{C3380CC4-5D6E-409C-BE32-E72D297353CC}">
              <c16:uniqueId val="{00000003-5504-458D-AD6B-FE250784E3C8}"/>
            </c:ext>
          </c:extLst>
        </c:ser>
        <c:ser>
          <c:idx val="4"/>
          <c:order val="4"/>
          <c:tx>
            <c:strRef>
              <c:f>Processing!$BB$41</c:f>
              <c:strCache>
                <c:ptCount val="1"/>
                <c:pt idx="0">
                  <c:v>Significant increase</c:v>
                </c:pt>
              </c:strCache>
            </c:strRef>
          </c:tx>
          <c:spPr>
            <a:solidFill>
              <a:schemeClr val="accent6">
                <a:lumMod val="75000"/>
              </a:schemeClr>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Processing!$BC$41:$BK$41</c:f>
              <c:numCache>
                <c:formatCode>General</c:formatCode>
                <c:ptCount val="9"/>
                <c:pt idx="0">
                  <c:v>0</c:v>
                </c:pt>
                <c:pt idx="1">
                  <c:v>4</c:v>
                </c:pt>
                <c:pt idx="2">
                  <c:v>2</c:v>
                </c:pt>
                <c:pt idx="3">
                  <c:v>21</c:v>
                </c:pt>
                <c:pt idx="4">
                  <c:v>2</c:v>
                </c:pt>
                <c:pt idx="5">
                  <c:v>2</c:v>
                </c:pt>
                <c:pt idx="6">
                  <c:v>5</c:v>
                </c:pt>
                <c:pt idx="7">
                  <c:v>0</c:v>
                </c:pt>
                <c:pt idx="8">
                  <c:v>0</c:v>
                </c:pt>
              </c:numCache>
            </c:numRef>
          </c:val>
          <c:extLst>
            <c:ext xmlns:c16="http://schemas.microsoft.com/office/drawing/2014/chart" uri="{C3380CC4-5D6E-409C-BE32-E72D297353CC}">
              <c16:uniqueId val="{00000004-5504-458D-AD6B-FE250784E3C8}"/>
            </c:ext>
          </c:extLst>
        </c:ser>
        <c:ser>
          <c:idx val="5"/>
          <c:order val="5"/>
          <c:tx>
            <c:strRef>
              <c:f>Processing!$BC$1</c:f>
              <c:strCache>
                <c:ptCount val="1"/>
                <c:pt idx="0">
                  <c:v>Cost of cultivation</c:v>
                </c:pt>
              </c:strCache>
            </c:strRef>
          </c:tx>
          <c:spPr>
            <a:solidFill>
              <a:schemeClr val="accent6"/>
            </a:solidFill>
            <a:ln>
              <a:noFill/>
            </a:ln>
            <a:effectLst/>
            <a:sp3d/>
          </c:spPr>
          <c:invertIfNegative val="0"/>
          <c:cat>
            <c:strRef>
              <c:f>Processing!$BC$1:$BK$1</c:f>
              <c:strCache>
                <c:ptCount val="9"/>
                <c:pt idx="0">
                  <c:v>Cost of cultivation</c:v>
                </c:pt>
                <c:pt idx="1">
                  <c:v>#crops cultivated</c:v>
                </c:pt>
                <c:pt idx="2">
                  <c:v>Labour requirement</c:v>
                </c:pt>
                <c:pt idx="3">
                  <c:v>Crop yield</c:v>
                </c:pt>
                <c:pt idx="4">
                  <c:v>#saleable produces</c:v>
                </c:pt>
                <c:pt idx="5">
                  <c:v>Drudgery</c:v>
                </c:pt>
                <c:pt idx="6">
                  <c:v>Net farm income</c:v>
                </c:pt>
                <c:pt idx="7">
                  <c:v>Price realization</c:v>
                </c:pt>
                <c:pt idx="8">
                  <c:v>Crop duration</c:v>
                </c:pt>
              </c:strCache>
            </c:strRef>
          </c:cat>
          <c:val>
            <c:numRef>
              <c:f>Processing!$BD$1:$BK$1</c:f>
              <c:numCache>
                <c:formatCode>General</c:formatCode>
                <c:ptCount val="8"/>
                <c:pt idx="0">
                  <c:v>0</c:v>
                </c:pt>
                <c:pt idx="1">
                  <c:v>0</c:v>
                </c:pt>
                <c:pt idx="2">
                  <c:v>0</c:v>
                </c:pt>
                <c:pt idx="3">
                  <c:v>0</c:v>
                </c:pt>
                <c:pt idx="4">
                  <c:v>0</c:v>
                </c:pt>
                <c:pt idx="5">
                  <c:v>0</c:v>
                </c:pt>
                <c:pt idx="6">
                  <c:v>0</c:v>
                </c:pt>
                <c:pt idx="7">
                  <c:v>0</c:v>
                </c:pt>
              </c:numCache>
            </c:numRef>
          </c:val>
          <c:extLst>
            <c:ext xmlns:c16="http://schemas.microsoft.com/office/drawing/2014/chart" uri="{C3380CC4-5D6E-409C-BE32-E72D297353CC}">
              <c16:uniqueId val="{00000005-5504-458D-AD6B-FE250784E3C8}"/>
            </c:ext>
          </c:extLst>
        </c:ser>
        <c:dLbls>
          <c:showLegendKey val="0"/>
          <c:showVal val="0"/>
          <c:showCatName val="0"/>
          <c:showSerName val="0"/>
          <c:showPercent val="0"/>
          <c:showBubbleSize val="0"/>
        </c:dLbls>
        <c:gapWidth val="150"/>
        <c:shape val="box"/>
        <c:axId val="483801296"/>
        <c:axId val="483797032"/>
        <c:axId val="561524560"/>
      </c:bar3DChart>
      <c:catAx>
        <c:axId val="4838012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3797032"/>
        <c:crosses val="autoZero"/>
        <c:auto val="1"/>
        <c:lblAlgn val="ctr"/>
        <c:lblOffset val="100"/>
        <c:noMultiLvlLbl val="0"/>
      </c:catAx>
      <c:valAx>
        <c:axId val="483797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dirty="0"/>
                  <a:t>Number of farmers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3801296"/>
        <c:crosses val="autoZero"/>
        <c:crossBetween val="between"/>
      </c:valAx>
      <c:serAx>
        <c:axId val="561524560"/>
        <c:scaling>
          <c:orientation val="minMax"/>
        </c:scaling>
        <c:delete val="1"/>
        <c:axPos val="b"/>
        <c:majorTickMark val="none"/>
        <c:minorTickMark val="none"/>
        <c:tickLblPos val="nextTo"/>
        <c:crossAx val="483797032"/>
        <c:crosses val="autoZero"/>
      </c:serAx>
      <c:spPr>
        <a:noFill/>
        <a:ln>
          <a:noFill/>
        </a:ln>
        <a:effectLst/>
      </c:spPr>
    </c:plotArea>
    <c:legend>
      <c:legendPos val="b"/>
      <c:legendEntry>
        <c:idx val="5"/>
        <c:delete val="1"/>
      </c:legendEntry>
      <c:layout>
        <c:manualLayout>
          <c:xMode val="edge"/>
          <c:yMode val="edge"/>
          <c:x val="0.12280960795831723"/>
          <c:y val="0.86907381621731439"/>
          <c:w val="0.80464390436368205"/>
          <c:h val="0.115320521261895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r>
              <a:rPr lang="en-US" b="1" u="sng" dirty="0"/>
              <a:t>Scored and aggregated</a:t>
            </a:r>
          </a:p>
        </c:rich>
      </c:tx>
      <c:overlay val="0"/>
      <c:spPr>
        <a:noFill/>
        <a:ln>
          <a:noFill/>
        </a:ln>
        <a:effectLst/>
      </c:spPr>
      <c:txPr>
        <a:bodyPr rot="0" spcFirstLastPara="1" vertOverflow="ellipsis" vert="horz" wrap="square" anchor="ctr" anchorCtr="1"/>
        <a:lstStyle/>
        <a:p>
          <a:pPr>
            <a:defRPr sz="192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8240020980149553"/>
          <c:y val="0.11297209433110997"/>
          <c:w val="0.56689993766079239"/>
          <c:h val="0.71870322269218978"/>
        </c:manualLayout>
      </c:layout>
      <c:barChart>
        <c:barDir val="bar"/>
        <c:grouping val="clustered"/>
        <c:varyColors val="0"/>
        <c:ser>
          <c:idx val="0"/>
          <c:order val="0"/>
          <c:spPr>
            <a:solidFill>
              <a:schemeClr val="bg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Processing!$BL$41:$BT$41</c:f>
              <c:strCache>
                <c:ptCount val="9"/>
                <c:pt idx="0">
                  <c:v>Crop duration</c:v>
                </c:pt>
                <c:pt idx="1">
                  <c:v>#saleable produces</c:v>
                </c:pt>
                <c:pt idx="2">
                  <c:v>#crops cultivated</c:v>
                </c:pt>
                <c:pt idx="3">
                  <c:v>Net farm income</c:v>
                </c:pt>
                <c:pt idx="4">
                  <c:v>Price realization</c:v>
                </c:pt>
                <c:pt idx="5">
                  <c:v>Crop yield</c:v>
                </c:pt>
                <c:pt idx="6">
                  <c:v>Labour requirement</c:v>
                </c:pt>
                <c:pt idx="7">
                  <c:v>Drudgery</c:v>
                </c:pt>
                <c:pt idx="8">
                  <c:v>Cost of cultivation</c:v>
                </c:pt>
              </c:strCache>
            </c:strRef>
          </c:cat>
          <c:val>
            <c:numRef>
              <c:f>Processing!$BL$42:$BT$42</c:f>
              <c:numCache>
                <c:formatCode>0.00</c:formatCode>
                <c:ptCount val="9"/>
                <c:pt idx="0">
                  <c:v>0.515625</c:v>
                </c:pt>
                <c:pt idx="1">
                  <c:v>0.63541666666666663</c:v>
                </c:pt>
                <c:pt idx="2">
                  <c:v>0.62962962962962965</c:v>
                </c:pt>
                <c:pt idx="3">
                  <c:v>0.70192307692307687</c:v>
                </c:pt>
                <c:pt idx="4">
                  <c:v>0.5</c:v>
                </c:pt>
                <c:pt idx="5">
                  <c:v>0.890625</c:v>
                </c:pt>
                <c:pt idx="6">
                  <c:v>0.62037037037037035</c:v>
                </c:pt>
                <c:pt idx="7">
                  <c:v>0.57407407407407407</c:v>
                </c:pt>
                <c:pt idx="8">
                  <c:v>0.43548387096774194</c:v>
                </c:pt>
              </c:numCache>
            </c:numRef>
          </c:val>
          <c:extLst>
            <c:ext xmlns:c16="http://schemas.microsoft.com/office/drawing/2014/chart" uri="{C3380CC4-5D6E-409C-BE32-E72D297353CC}">
              <c16:uniqueId val="{00000000-8393-41F3-A7CD-98E4D8E7C6DE}"/>
            </c:ext>
          </c:extLst>
        </c:ser>
        <c:dLbls>
          <c:dLblPos val="outEnd"/>
          <c:showLegendKey val="0"/>
          <c:showVal val="1"/>
          <c:showCatName val="0"/>
          <c:showSerName val="0"/>
          <c:showPercent val="0"/>
          <c:showBubbleSize val="0"/>
        </c:dLbls>
        <c:gapWidth val="182"/>
        <c:axId val="571757560"/>
        <c:axId val="571757888"/>
      </c:barChart>
      <c:catAx>
        <c:axId val="571757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71757888"/>
        <c:crosses val="autoZero"/>
        <c:auto val="1"/>
        <c:lblAlgn val="ctr"/>
        <c:lblOffset val="100"/>
        <c:noMultiLvlLbl val="0"/>
      </c:catAx>
      <c:valAx>
        <c:axId val="5717578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ctr" rtl="0">
                  <a:defRPr sz="1600" b="0" i="0" u="none" strike="noStrike" kern="1200" baseline="0">
                    <a:solidFill>
                      <a:schemeClr val="tx1">
                        <a:lumMod val="65000"/>
                        <a:lumOff val="35000"/>
                      </a:schemeClr>
                    </a:solidFill>
                    <a:latin typeface="+mn-lt"/>
                    <a:ea typeface="+mn-ea"/>
                    <a:cs typeface="+mn-cs"/>
                  </a:defRPr>
                </a:pPr>
                <a:r>
                  <a:rPr lang="en-US" dirty="0"/>
                  <a:t>Decreased	        No Change         Increased</a:t>
                </a:r>
              </a:p>
            </c:rich>
          </c:tx>
          <c:layout>
            <c:manualLayout>
              <c:xMode val="edge"/>
              <c:yMode val="edge"/>
              <c:x val="0.30704729710486595"/>
              <c:y val="0.91539129969978561"/>
            </c:manualLayout>
          </c:layout>
          <c:overlay val="0"/>
          <c:spPr>
            <a:noFill/>
            <a:ln>
              <a:noFill/>
            </a:ln>
            <a:effectLst/>
          </c:spPr>
          <c:txPr>
            <a:bodyPr rot="0" spcFirstLastPara="1" vertOverflow="ellipsis" vert="horz" wrap="square" anchor="ctr" anchorCtr="1"/>
            <a:lstStyle/>
            <a:p>
              <a:pPr algn="ctr" rtl="0">
                <a:defRPr sz="16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7175756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r>
              <a:rPr lang="en-US" b="1" u="sng" dirty="0"/>
              <a:t>Training and Practicing</a:t>
            </a:r>
          </a:p>
        </c:rich>
      </c:tx>
      <c:layout>
        <c:manualLayout>
          <c:xMode val="edge"/>
          <c:yMode val="edge"/>
          <c:x val="0.34146949806939203"/>
          <c:y val="4.6692607003891051E-2"/>
        </c:manualLayout>
      </c:layout>
      <c:overlay val="0"/>
      <c:spPr>
        <a:noFill/>
        <a:ln>
          <a:noFill/>
        </a:ln>
        <a:effectLst/>
      </c:spPr>
      <c:txPr>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Processing!$DH$40</c:f>
              <c:strCache>
                <c:ptCount val="1"/>
                <c:pt idx="0">
                  <c:v>Proportion trained</c:v>
                </c:pt>
              </c:strCache>
            </c:strRef>
          </c:tx>
          <c:spPr>
            <a:solidFill>
              <a:schemeClr val="accent5">
                <a:lumMod val="60000"/>
                <a:lumOff val="40000"/>
              </a:schemeClr>
            </a:solidFill>
            <a:ln>
              <a:noFill/>
            </a:ln>
            <a:effectLst/>
          </c:spPr>
          <c:cat>
            <c:strRef>
              <c:f>Processing!$DI$1:$DP$1</c:f>
              <c:strCache>
                <c:ptCount val="8"/>
                <c:pt idx="0">
                  <c:v>Compost</c:v>
                </c:pt>
                <c:pt idx="1">
                  <c:v>Transplantation</c:v>
                </c:pt>
                <c:pt idx="2">
                  <c:v>SMI</c:v>
                </c:pt>
                <c:pt idx="3">
                  <c:v>Intercultivation</c:v>
                </c:pt>
                <c:pt idx="4">
                  <c:v>Vermicompost</c:v>
                </c:pt>
                <c:pt idx="5">
                  <c:v>Handikath</c:v>
                </c:pt>
                <c:pt idx="6">
                  <c:v>Biopesticides</c:v>
                </c:pt>
                <c:pt idx="7">
                  <c:v>Jivamrut</c:v>
                </c:pt>
              </c:strCache>
            </c:strRef>
          </c:cat>
          <c:val>
            <c:numRef>
              <c:f>Processing!$DI$40:$DP$40</c:f>
              <c:numCache>
                <c:formatCode>0</c:formatCode>
                <c:ptCount val="8"/>
                <c:pt idx="0">
                  <c:v>74.285714285714292</c:v>
                </c:pt>
                <c:pt idx="1">
                  <c:v>91.428571428571431</c:v>
                </c:pt>
                <c:pt idx="2">
                  <c:v>82.857142857142861</c:v>
                </c:pt>
                <c:pt idx="3">
                  <c:v>51.428571428571431</c:v>
                </c:pt>
                <c:pt idx="4">
                  <c:v>37.142857142857146</c:v>
                </c:pt>
                <c:pt idx="5">
                  <c:v>45.714285714285715</c:v>
                </c:pt>
                <c:pt idx="6">
                  <c:v>34.285714285714285</c:v>
                </c:pt>
                <c:pt idx="7">
                  <c:v>37.142857142857146</c:v>
                </c:pt>
              </c:numCache>
            </c:numRef>
          </c:val>
          <c:extLst>
            <c:ext xmlns:c16="http://schemas.microsoft.com/office/drawing/2014/chart" uri="{C3380CC4-5D6E-409C-BE32-E72D297353CC}">
              <c16:uniqueId val="{00000000-2CF4-4AB6-9A59-FE86C1F7EF0C}"/>
            </c:ext>
          </c:extLst>
        </c:ser>
        <c:ser>
          <c:idx val="1"/>
          <c:order val="1"/>
          <c:tx>
            <c:strRef>
              <c:f>Processing!$DH$41</c:f>
              <c:strCache>
                <c:ptCount val="1"/>
                <c:pt idx="0">
                  <c:v>Proportion practicing</c:v>
                </c:pt>
              </c:strCache>
            </c:strRef>
          </c:tx>
          <c:spPr>
            <a:solidFill>
              <a:schemeClr val="accent5">
                <a:lumMod val="75000"/>
              </a:schemeClr>
            </a:solidFill>
            <a:ln>
              <a:noFill/>
            </a:ln>
            <a:effectLst/>
          </c:spPr>
          <c:cat>
            <c:strRef>
              <c:f>Processing!$DI$1:$DP$1</c:f>
              <c:strCache>
                <c:ptCount val="8"/>
                <c:pt idx="0">
                  <c:v>Compost</c:v>
                </c:pt>
                <c:pt idx="1">
                  <c:v>Transplantation</c:v>
                </c:pt>
                <c:pt idx="2">
                  <c:v>SMI</c:v>
                </c:pt>
                <c:pt idx="3">
                  <c:v>Intercultivation</c:v>
                </c:pt>
                <c:pt idx="4">
                  <c:v>Vermicompost</c:v>
                </c:pt>
                <c:pt idx="5">
                  <c:v>Handikath</c:v>
                </c:pt>
                <c:pt idx="6">
                  <c:v>Biopesticides</c:v>
                </c:pt>
                <c:pt idx="7">
                  <c:v>Jivamrut</c:v>
                </c:pt>
              </c:strCache>
            </c:strRef>
          </c:cat>
          <c:val>
            <c:numRef>
              <c:f>Processing!$DI$41:$DP$41</c:f>
              <c:numCache>
                <c:formatCode>0</c:formatCode>
                <c:ptCount val="8"/>
                <c:pt idx="0">
                  <c:v>65.714285714285722</c:v>
                </c:pt>
                <c:pt idx="1">
                  <c:v>85.714285714285722</c:v>
                </c:pt>
                <c:pt idx="2">
                  <c:v>62.857142857142861</c:v>
                </c:pt>
                <c:pt idx="3">
                  <c:v>48.571428571428577</c:v>
                </c:pt>
                <c:pt idx="4">
                  <c:v>22.857142857142858</c:v>
                </c:pt>
                <c:pt idx="5">
                  <c:v>40</c:v>
                </c:pt>
                <c:pt idx="6">
                  <c:v>34.285714285714285</c:v>
                </c:pt>
                <c:pt idx="7">
                  <c:v>25.714285714285715</c:v>
                </c:pt>
              </c:numCache>
            </c:numRef>
          </c:val>
          <c:extLst>
            <c:ext xmlns:c16="http://schemas.microsoft.com/office/drawing/2014/chart" uri="{C3380CC4-5D6E-409C-BE32-E72D297353CC}">
              <c16:uniqueId val="{00000001-2CF4-4AB6-9A59-FE86C1F7EF0C}"/>
            </c:ext>
          </c:extLst>
        </c:ser>
        <c:dLbls>
          <c:showLegendKey val="0"/>
          <c:showVal val="0"/>
          <c:showCatName val="0"/>
          <c:showSerName val="0"/>
          <c:showPercent val="0"/>
          <c:showBubbleSize val="0"/>
        </c:dLbls>
        <c:axId val="425009488"/>
        <c:axId val="425010472"/>
      </c:areaChart>
      <c:catAx>
        <c:axId val="425009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5010472"/>
        <c:crosses val="autoZero"/>
        <c:auto val="1"/>
        <c:lblAlgn val="ctr"/>
        <c:lblOffset val="100"/>
        <c:noMultiLvlLbl val="0"/>
      </c:catAx>
      <c:valAx>
        <c:axId val="425010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farmers </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5009488"/>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Processing!$DH$42</c:f>
              <c:strCache>
                <c:ptCount val="1"/>
                <c:pt idx="0">
                  <c:v>Adoption rate</c:v>
                </c:pt>
              </c:strCache>
            </c:strRef>
          </c:tx>
          <c:spPr>
            <a:solidFill>
              <a:schemeClr val="accent1"/>
            </a:solidFill>
            <a:ln>
              <a:noFill/>
            </a:ln>
            <a:effectLst/>
          </c:spPr>
          <c:invertIfNegative val="0"/>
          <c:cat>
            <c:strRef>
              <c:f>Processing!$DI$1:$DP$1</c:f>
              <c:strCache>
                <c:ptCount val="8"/>
                <c:pt idx="0">
                  <c:v>Compost</c:v>
                </c:pt>
                <c:pt idx="1">
                  <c:v>Transplantation</c:v>
                </c:pt>
                <c:pt idx="2">
                  <c:v>SMI</c:v>
                </c:pt>
                <c:pt idx="3">
                  <c:v>Intercultivation</c:v>
                </c:pt>
                <c:pt idx="4">
                  <c:v>Vermicompost</c:v>
                </c:pt>
                <c:pt idx="5">
                  <c:v>Handikath</c:v>
                </c:pt>
                <c:pt idx="6">
                  <c:v>Biopesticides</c:v>
                </c:pt>
                <c:pt idx="7">
                  <c:v>Jivamrut</c:v>
                </c:pt>
              </c:strCache>
            </c:strRef>
          </c:cat>
          <c:val>
            <c:numRef>
              <c:f>Processing!$DI$42:$DP$42</c:f>
              <c:numCache>
                <c:formatCode>0</c:formatCode>
                <c:ptCount val="8"/>
                <c:pt idx="0">
                  <c:v>88.461538461538453</c:v>
                </c:pt>
                <c:pt idx="1">
                  <c:v>93.75</c:v>
                </c:pt>
                <c:pt idx="2">
                  <c:v>75.862068965517253</c:v>
                </c:pt>
                <c:pt idx="3">
                  <c:v>94.444444444444443</c:v>
                </c:pt>
                <c:pt idx="4">
                  <c:v>61.538461538461533</c:v>
                </c:pt>
                <c:pt idx="5">
                  <c:v>87.5</c:v>
                </c:pt>
                <c:pt idx="6">
                  <c:v>100</c:v>
                </c:pt>
                <c:pt idx="7">
                  <c:v>69.230769230769226</c:v>
                </c:pt>
              </c:numCache>
            </c:numRef>
          </c:val>
          <c:extLst>
            <c:ext xmlns:c16="http://schemas.microsoft.com/office/drawing/2014/chart" uri="{C3380CC4-5D6E-409C-BE32-E72D297353CC}">
              <c16:uniqueId val="{00000000-BF33-427D-8690-F865755C21B4}"/>
            </c:ext>
          </c:extLst>
        </c:ser>
        <c:dLbls>
          <c:showLegendKey val="0"/>
          <c:showVal val="0"/>
          <c:showCatName val="0"/>
          <c:showSerName val="0"/>
          <c:showPercent val="0"/>
          <c:showBubbleSize val="0"/>
        </c:dLbls>
        <c:gapWidth val="150"/>
        <c:overlap val="100"/>
        <c:axId val="425009488"/>
        <c:axId val="425010472"/>
      </c:barChart>
      <c:catAx>
        <c:axId val="42500948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010472"/>
        <c:crosses val="autoZero"/>
        <c:auto val="1"/>
        <c:lblAlgn val="ctr"/>
        <c:lblOffset val="100"/>
        <c:noMultiLvlLbl val="0"/>
      </c:catAx>
      <c:valAx>
        <c:axId val="4250104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 of trained farmers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5009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sng" strike="noStrike" kern="1200" spc="0" baseline="0">
                <a:solidFill>
                  <a:schemeClr val="tx1">
                    <a:lumMod val="65000"/>
                    <a:lumOff val="35000"/>
                  </a:schemeClr>
                </a:solidFill>
                <a:latin typeface="+mn-lt"/>
                <a:ea typeface="+mn-ea"/>
                <a:cs typeface="+mn-cs"/>
              </a:defRPr>
            </a:pPr>
            <a:r>
              <a:rPr lang="en-US" sz="2000" b="1" u="sng"/>
              <a:t>Gender in labour</a:t>
            </a:r>
          </a:p>
        </c:rich>
      </c:tx>
      <c:overlay val="0"/>
      <c:spPr>
        <a:noFill/>
        <a:ln>
          <a:noFill/>
        </a:ln>
        <a:effectLst/>
      </c:spPr>
      <c:txPr>
        <a:bodyPr rot="0" spcFirstLastPara="1" vertOverflow="ellipsis" vert="horz" wrap="square" anchor="ctr" anchorCtr="1"/>
        <a:lstStyle/>
        <a:p>
          <a:pPr>
            <a:defRPr sz="200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Processing!$CL$44</c:f>
              <c:strCache>
                <c:ptCount val="1"/>
                <c:pt idx="0">
                  <c:v>Women</c:v>
                </c:pt>
              </c:strCache>
            </c:strRef>
          </c:tx>
          <c:spPr>
            <a:solidFill>
              <a:srgbClr val="FF99C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Processing!$CK$45:$CK$53</c:f>
              <c:strCache>
                <c:ptCount val="9"/>
                <c:pt idx="0">
                  <c:v>Land preparation</c:v>
                </c:pt>
                <c:pt idx="1">
                  <c:v>Sowing</c:v>
                </c:pt>
                <c:pt idx="2">
                  <c:v>Fertilizer application</c:v>
                </c:pt>
                <c:pt idx="3">
                  <c:v>Weeding</c:v>
                </c:pt>
                <c:pt idx="4">
                  <c:v>Pest control</c:v>
                </c:pt>
                <c:pt idx="5">
                  <c:v>Irrigation</c:v>
                </c:pt>
                <c:pt idx="6">
                  <c:v>Harvesting</c:v>
                </c:pt>
                <c:pt idx="7">
                  <c:v>Post harvesting</c:v>
                </c:pt>
                <c:pt idx="8">
                  <c:v>Marketing</c:v>
                </c:pt>
              </c:strCache>
            </c:strRef>
          </c:cat>
          <c:val>
            <c:numRef>
              <c:f>Processing!$CL$45:$CL$53</c:f>
              <c:numCache>
                <c:formatCode>0.00</c:formatCode>
                <c:ptCount val="9"/>
                <c:pt idx="0">
                  <c:v>0.296875</c:v>
                </c:pt>
                <c:pt idx="1">
                  <c:v>0.7109375</c:v>
                </c:pt>
                <c:pt idx="2">
                  <c:v>0.625</c:v>
                </c:pt>
                <c:pt idx="3">
                  <c:v>0.68333333333333335</c:v>
                </c:pt>
                <c:pt idx="4">
                  <c:v>0.40909090909090912</c:v>
                </c:pt>
                <c:pt idx="5">
                  <c:v>0.39285714285714285</c:v>
                </c:pt>
                <c:pt idx="6">
                  <c:v>0.640625</c:v>
                </c:pt>
                <c:pt idx="7">
                  <c:v>0.41935483870967744</c:v>
                </c:pt>
                <c:pt idx="8">
                  <c:v>0.38461538461538464</c:v>
                </c:pt>
              </c:numCache>
            </c:numRef>
          </c:val>
          <c:extLst>
            <c:ext xmlns:c16="http://schemas.microsoft.com/office/drawing/2014/chart" uri="{C3380CC4-5D6E-409C-BE32-E72D297353CC}">
              <c16:uniqueId val="{00000000-8178-42C3-8707-01399C1A2AEF}"/>
            </c:ext>
          </c:extLst>
        </c:ser>
        <c:ser>
          <c:idx val="1"/>
          <c:order val="1"/>
          <c:tx>
            <c:strRef>
              <c:f>Processing!$CM$44</c:f>
              <c:strCache>
                <c:ptCount val="1"/>
                <c:pt idx="0">
                  <c:v>Men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Processing!$CK$45:$CK$53</c:f>
              <c:strCache>
                <c:ptCount val="9"/>
                <c:pt idx="0">
                  <c:v>Land preparation</c:v>
                </c:pt>
                <c:pt idx="1">
                  <c:v>Sowing</c:v>
                </c:pt>
                <c:pt idx="2">
                  <c:v>Fertilizer application</c:v>
                </c:pt>
                <c:pt idx="3">
                  <c:v>Weeding</c:v>
                </c:pt>
                <c:pt idx="4">
                  <c:v>Pest control</c:v>
                </c:pt>
                <c:pt idx="5">
                  <c:v>Irrigation</c:v>
                </c:pt>
                <c:pt idx="6">
                  <c:v>Harvesting</c:v>
                </c:pt>
                <c:pt idx="7">
                  <c:v>Post harvesting</c:v>
                </c:pt>
                <c:pt idx="8">
                  <c:v>Marketing</c:v>
                </c:pt>
              </c:strCache>
            </c:strRef>
          </c:cat>
          <c:val>
            <c:numRef>
              <c:f>Processing!$CM$45:$CM$53</c:f>
              <c:numCache>
                <c:formatCode>0.00</c:formatCode>
                <c:ptCount val="9"/>
                <c:pt idx="0">
                  <c:v>0.703125</c:v>
                </c:pt>
                <c:pt idx="1">
                  <c:v>0.2890625</c:v>
                </c:pt>
                <c:pt idx="2">
                  <c:v>0.375</c:v>
                </c:pt>
                <c:pt idx="3">
                  <c:v>0.31666666666666665</c:v>
                </c:pt>
                <c:pt idx="4">
                  <c:v>0.59090909090909083</c:v>
                </c:pt>
                <c:pt idx="5">
                  <c:v>0.60714285714285721</c:v>
                </c:pt>
                <c:pt idx="6">
                  <c:v>0.359375</c:v>
                </c:pt>
                <c:pt idx="7">
                  <c:v>0.58064516129032251</c:v>
                </c:pt>
                <c:pt idx="8">
                  <c:v>0.61538461538461542</c:v>
                </c:pt>
              </c:numCache>
            </c:numRef>
          </c:val>
          <c:extLst>
            <c:ext xmlns:c16="http://schemas.microsoft.com/office/drawing/2014/chart" uri="{C3380CC4-5D6E-409C-BE32-E72D297353CC}">
              <c16:uniqueId val="{00000001-8178-42C3-8707-01399C1A2AEF}"/>
            </c:ext>
          </c:extLst>
        </c:ser>
        <c:dLbls>
          <c:dLblPos val="ctr"/>
          <c:showLegendKey val="0"/>
          <c:showVal val="1"/>
          <c:showCatName val="0"/>
          <c:showSerName val="0"/>
          <c:showPercent val="0"/>
          <c:showBubbleSize val="0"/>
        </c:dLbls>
        <c:gapWidth val="150"/>
        <c:overlap val="100"/>
        <c:axId val="514078408"/>
        <c:axId val="514078736"/>
      </c:barChart>
      <c:catAx>
        <c:axId val="514078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4078736"/>
        <c:crosses val="autoZero"/>
        <c:auto val="1"/>
        <c:lblAlgn val="ctr"/>
        <c:lblOffset val="100"/>
        <c:noMultiLvlLbl val="0"/>
      </c:catAx>
      <c:valAx>
        <c:axId val="5140787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4078408"/>
        <c:crosses val="autoZero"/>
        <c:crossBetween val="between"/>
      </c:valAx>
      <c:spPr>
        <a:noFill/>
        <a:ln>
          <a:noFill/>
        </a:ln>
        <a:effectLst/>
      </c:spPr>
    </c:plotArea>
    <c:legend>
      <c:legendPos val="b"/>
      <c:layout>
        <c:manualLayout>
          <c:xMode val="edge"/>
          <c:yMode val="edge"/>
          <c:x val="0.36380938329440149"/>
          <c:y val="0.87261863164673181"/>
          <c:w val="0.27238108067736844"/>
          <c:h val="6.8177585074713526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r>
              <a:rPr lang="en-US" b="1" u="sng"/>
              <a:t>Drudgery in operations</a:t>
            </a:r>
          </a:p>
        </c:rich>
      </c:tx>
      <c:overlay val="0"/>
      <c:spPr>
        <a:noFill/>
        <a:ln>
          <a:noFill/>
        </a:ln>
        <a:effectLst/>
      </c:spPr>
      <c:txPr>
        <a:bodyPr rot="0" spcFirstLastPara="1" vertOverflow="ellipsis" vert="horz" wrap="square" anchor="ctr" anchorCtr="1"/>
        <a:lstStyle/>
        <a:p>
          <a:pPr>
            <a:defRPr sz="1920" b="1" i="0" u="sng"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Processing!$CN$44</c:f>
              <c:strCache>
                <c:ptCount val="1"/>
                <c:pt idx="0">
                  <c:v>Drudgery</c:v>
                </c:pt>
              </c:strCache>
            </c:strRef>
          </c:tx>
          <c:dPt>
            <c:idx val="0"/>
            <c:bubble3D val="0"/>
            <c:spPr>
              <a:solidFill>
                <a:schemeClr val="accent1"/>
              </a:solidFill>
              <a:ln>
                <a:noFill/>
              </a:ln>
              <a:effectLst/>
            </c:spPr>
            <c:extLst>
              <c:ext xmlns:c16="http://schemas.microsoft.com/office/drawing/2014/chart" uri="{C3380CC4-5D6E-409C-BE32-E72D297353CC}">
                <c16:uniqueId val="{00000001-35DE-4D13-A752-5509F7362551}"/>
              </c:ext>
            </c:extLst>
          </c:dPt>
          <c:dPt>
            <c:idx val="1"/>
            <c:bubble3D val="0"/>
            <c:spPr>
              <a:solidFill>
                <a:srgbClr val="FF99CC"/>
              </a:solidFill>
              <a:ln>
                <a:noFill/>
              </a:ln>
              <a:effectLst/>
            </c:spPr>
            <c:extLst>
              <c:ext xmlns:c16="http://schemas.microsoft.com/office/drawing/2014/chart" uri="{C3380CC4-5D6E-409C-BE32-E72D297353CC}">
                <c16:uniqueId val="{00000003-35DE-4D13-A752-5509F7362551}"/>
              </c:ext>
            </c:extLst>
          </c:dPt>
          <c:dPt>
            <c:idx val="2"/>
            <c:bubble3D val="0"/>
            <c:spPr>
              <a:solidFill>
                <a:schemeClr val="accent3"/>
              </a:solidFill>
              <a:ln>
                <a:noFill/>
              </a:ln>
              <a:effectLst/>
            </c:spPr>
            <c:extLst>
              <c:ext xmlns:c16="http://schemas.microsoft.com/office/drawing/2014/chart" uri="{C3380CC4-5D6E-409C-BE32-E72D297353CC}">
                <c16:uniqueId val="{00000005-35DE-4D13-A752-5509F7362551}"/>
              </c:ext>
            </c:extLst>
          </c:dPt>
          <c:dPt>
            <c:idx val="3"/>
            <c:bubble3D val="0"/>
            <c:spPr>
              <a:solidFill>
                <a:srgbClr val="FF71B8"/>
              </a:solidFill>
              <a:ln>
                <a:noFill/>
              </a:ln>
              <a:effectLst/>
            </c:spPr>
            <c:extLst>
              <c:ext xmlns:c16="http://schemas.microsoft.com/office/drawing/2014/chart" uri="{C3380CC4-5D6E-409C-BE32-E72D297353CC}">
                <c16:uniqueId val="{00000007-35DE-4D13-A752-5509F7362551}"/>
              </c:ext>
            </c:extLst>
          </c:dPt>
          <c:dPt>
            <c:idx val="4"/>
            <c:bubble3D val="0"/>
            <c:spPr>
              <a:solidFill>
                <a:schemeClr val="accent5"/>
              </a:solidFill>
              <a:ln>
                <a:noFill/>
              </a:ln>
              <a:effectLst/>
            </c:spPr>
            <c:extLst>
              <c:ext xmlns:c16="http://schemas.microsoft.com/office/drawing/2014/chart" uri="{C3380CC4-5D6E-409C-BE32-E72D297353CC}">
                <c16:uniqueId val="{00000009-35DE-4D13-A752-5509F7362551}"/>
              </c:ext>
            </c:extLst>
          </c:dPt>
          <c:dPt>
            <c:idx val="5"/>
            <c:bubble3D val="0"/>
            <c:spPr>
              <a:solidFill>
                <a:schemeClr val="accent6"/>
              </a:solidFill>
              <a:ln>
                <a:noFill/>
              </a:ln>
              <a:effectLst/>
            </c:spPr>
            <c:extLst>
              <c:ext xmlns:c16="http://schemas.microsoft.com/office/drawing/2014/chart" uri="{C3380CC4-5D6E-409C-BE32-E72D297353CC}">
                <c16:uniqueId val="{0000000B-35DE-4D13-A752-5509F7362551}"/>
              </c:ext>
            </c:extLst>
          </c:dPt>
          <c:dPt>
            <c:idx val="6"/>
            <c:bubble3D val="0"/>
            <c:spPr>
              <a:solidFill>
                <a:srgbClr val="FF4FA7"/>
              </a:solidFill>
              <a:ln>
                <a:noFill/>
              </a:ln>
              <a:effectLst/>
            </c:spPr>
            <c:extLst>
              <c:ext xmlns:c16="http://schemas.microsoft.com/office/drawing/2014/chart" uri="{C3380CC4-5D6E-409C-BE32-E72D297353CC}">
                <c16:uniqueId val="{0000000D-35DE-4D13-A752-5509F7362551}"/>
              </c:ext>
            </c:extLst>
          </c:dPt>
          <c:cat>
            <c:strRef>
              <c:f>Processing!$CK$45:$CK$51</c:f>
              <c:strCache>
                <c:ptCount val="7"/>
                <c:pt idx="0">
                  <c:v>Land preparation</c:v>
                </c:pt>
                <c:pt idx="1">
                  <c:v>Sowing</c:v>
                </c:pt>
                <c:pt idx="2">
                  <c:v>Fertilizer application</c:v>
                </c:pt>
                <c:pt idx="3">
                  <c:v>Weeding</c:v>
                </c:pt>
                <c:pt idx="4">
                  <c:v>Pest control</c:v>
                </c:pt>
                <c:pt idx="5">
                  <c:v>Irrigation</c:v>
                </c:pt>
                <c:pt idx="6">
                  <c:v>Harvesting</c:v>
                </c:pt>
              </c:strCache>
            </c:strRef>
          </c:cat>
          <c:val>
            <c:numRef>
              <c:f>Processing!$CN$45:$CN$51</c:f>
              <c:numCache>
                <c:formatCode>0.00</c:formatCode>
                <c:ptCount val="7"/>
                <c:pt idx="0">
                  <c:v>0.9285714285714286</c:v>
                </c:pt>
                <c:pt idx="1">
                  <c:v>2.2857142857142856</c:v>
                </c:pt>
                <c:pt idx="2" formatCode="General">
                  <c:v>0</c:v>
                </c:pt>
                <c:pt idx="3">
                  <c:v>0.25</c:v>
                </c:pt>
                <c:pt idx="4">
                  <c:v>0</c:v>
                </c:pt>
                <c:pt idx="5" formatCode="General">
                  <c:v>0</c:v>
                </c:pt>
                <c:pt idx="6">
                  <c:v>0.39285714285714285</c:v>
                </c:pt>
              </c:numCache>
            </c:numRef>
          </c:val>
          <c:extLst>
            <c:ext xmlns:c16="http://schemas.microsoft.com/office/drawing/2014/chart" uri="{C3380CC4-5D6E-409C-BE32-E72D297353CC}">
              <c16:uniqueId val="{0000000E-35DE-4D13-A752-5509F7362551}"/>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Age profile</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071493239099326"/>
          <c:y val="0.15785268144721243"/>
          <c:w val="0.63115212756636796"/>
          <c:h val="0.6748162319756519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84A-4D31-8390-7A94681D694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84A-4D31-8390-7A94681D6948}"/>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Processing!$C$58:$C$59</c:f>
              <c:strCache>
                <c:ptCount val="2"/>
                <c:pt idx="0">
                  <c:v>≤40 Years</c:v>
                </c:pt>
                <c:pt idx="1">
                  <c:v>&gt;40 Year</c:v>
                </c:pt>
              </c:strCache>
            </c:strRef>
          </c:cat>
          <c:val>
            <c:numRef>
              <c:f>Processing!$D$58:$D$59</c:f>
              <c:numCache>
                <c:formatCode>0</c:formatCode>
                <c:ptCount val="2"/>
                <c:pt idx="0">
                  <c:v>35.185185185185183</c:v>
                </c:pt>
                <c:pt idx="1">
                  <c:v>64.81481481481481</c:v>
                </c:pt>
              </c:numCache>
            </c:numRef>
          </c:val>
          <c:extLst>
            <c:ext xmlns:c16="http://schemas.microsoft.com/office/drawing/2014/chart" uri="{C3380CC4-5D6E-409C-BE32-E72D297353CC}">
              <c16:uniqueId val="{00000004-084A-4D31-8390-7A94681D6948}"/>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Gender profile</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576026494874839"/>
          <c:y val="0.17237463057762592"/>
          <c:w val="0.60180547041874699"/>
          <c:h val="0.66626074634198351"/>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8B9-4FF2-B058-B8F175B7D07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8B9-4FF2-B058-B8F175B7D073}"/>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Processing!$E$58:$E$59</c:f>
              <c:strCache>
                <c:ptCount val="2"/>
                <c:pt idx="0">
                  <c:v>Female</c:v>
                </c:pt>
                <c:pt idx="1">
                  <c:v>Male</c:v>
                </c:pt>
              </c:strCache>
            </c:strRef>
          </c:cat>
          <c:val>
            <c:numRef>
              <c:f>Processing!$F$58:$F$59</c:f>
              <c:numCache>
                <c:formatCode>0</c:formatCode>
                <c:ptCount val="2"/>
                <c:pt idx="0">
                  <c:v>3.7037037037037033</c:v>
                </c:pt>
                <c:pt idx="1">
                  <c:v>96.296296296296291</c:v>
                </c:pt>
              </c:numCache>
            </c:numRef>
          </c:val>
          <c:extLst>
            <c:ext xmlns:c16="http://schemas.microsoft.com/office/drawing/2014/chart" uri="{C3380CC4-5D6E-409C-BE32-E72D297353CC}">
              <c16:uniqueId val="{00000004-28B9-4FF2-B058-B8F175B7D07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Landholding</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D7A-4F72-A9E1-B9AFDCFB743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D7A-4F72-A9E1-B9AFDCFB7432}"/>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Processing!$I$58:$I$59</c:f>
              <c:strCache>
                <c:ptCount val="2"/>
                <c:pt idx="0">
                  <c:v>Small/marginal</c:v>
                </c:pt>
                <c:pt idx="1">
                  <c:v>Medium/Large</c:v>
                </c:pt>
              </c:strCache>
            </c:strRef>
          </c:cat>
          <c:val>
            <c:numRef>
              <c:f>Processing!$J$58:$J$59</c:f>
              <c:numCache>
                <c:formatCode>0</c:formatCode>
                <c:ptCount val="2"/>
                <c:pt idx="0">
                  <c:v>31.481481481481481</c:v>
                </c:pt>
                <c:pt idx="1">
                  <c:v>68.518518518518519</c:v>
                </c:pt>
              </c:numCache>
            </c:numRef>
          </c:val>
          <c:extLst>
            <c:ext xmlns:c16="http://schemas.microsoft.com/office/drawing/2014/chart" uri="{C3380CC4-5D6E-409C-BE32-E72D297353CC}">
              <c16:uniqueId val="{00000004-8D7A-4F72-A9E1-B9AFDCFB7432}"/>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Education profile</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513042741574659"/>
          <c:y val="0.15779890221319481"/>
          <c:w val="0.46210703881803"/>
          <c:h val="0.6001418865234450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93-4CF6-B984-D72224285EB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893-4CF6-B984-D72224285EB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893-4CF6-B984-D72224285EB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893-4CF6-B984-D72224285EBB}"/>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Processing!$M$60:$M$63</c:f>
              <c:strCache>
                <c:ptCount val="4"/>
                <c:pt idx="0">
                  <c:v>No formal education</c:v>
                </c:pt>
                <c:pt idx="1">
                  <c:v>Primary</c:v>
                </c:pt>
                <c:pt idx="2">
                  <c:v>High</c:v>
                </c:pt>
                <c:pt idx="3">
                  <c:v>College</c:v>
                </c:pt>
              </c:strCache>
            </c:strRef>
          </c:cat>
          <c:val>
            <c:numRef>
              <c:f>Processing!$N$60:$N$63</c:f>
              <c:numCache>
                <c:formatCode>0</c:formatCode>
                <c:ptCount val="4"/>
                <c:pt idx="0">
                  <c:v>5.5555555555555554</c:v>
                </c:pt>
                <c:pt idx="1">
                  <c:v>9.2592592592592595</c:v>
                </c:pt>
                <c:pt idx="2">
                  <c:v>44.444444444444443</c:v>
                </c:pt>
                <c:pt idx="3">
                  <c:v>40.74074074074074</c:v>
                </c:pt>
              </c:numCache>
            </c:numRef>
          </c:val>
          <c:extLst>
            <c:ext xmlns:c16="http://schemas.microsoft.com/office/drawing/2014/chart" uri="{C3380CC4-5D6E-409C-BE32-E72D297353CC}">
              <c16:uniqueId val="{00000008-1893-4CF6-B984-D72224285EBB}"/>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1627266969332156"/>
          <c:y val="0.75794078873663973"/>
          <c:w val="0.87881505978368601"/>
          <c:h val="0.19111530199738519"/>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Secondary occupation</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6991877422524069"/>
          <c:y val="0.14366725442440043"/>
          <c:w val="0.43794117222497558"/>
          <c:h val="0.5904169934717611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D54-46C8-AF59-8F80080A560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D54-46C8-AF59-8F80080A560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D54-46C8-AF59-8F80080A560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D54-46C8-AF59-8F80080A560D}"/>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D54-46C8-AF59-8F80080A560D}"/>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D54-46C8-AF59-8F80080A560D}"/>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Processing!$O$61:$O$66</c:f>
              <c:strCache>
                <c:ptCount val="6"/>
                <c:pt idx="0">
                  <c:v>Labour</c:v>
                </c:pt>
                <c:pt idx="1">
                  <c:v>Business</c:v>
                </c:pt>
                <c:pt idx="2">
                  <c:v>Private job</c:v>
                </c:pt>
                <c:pt idx="3">
                  <c:v>Govt. job</c:v>
                </c:pt>
                <c:pt idx="4">
                  <c:v>Agriculture</c:v>
                </c:pt>
                <c:pt idx="5">
                  <c:v>None</c:v>
                </c:pt>
              </c:strCache>
            </c:strRef>
          </c:cat>
          <c:val>
            <c:numRef>
              <c:f>Processing!$P$61:$P$66</c:f>
              <c:numCache>
                <c:formatCode>0</c:formatCode>
                <c:ptCount val="6"/>
                <c:pt idx="0">
                  <c:v>3.7037037037037033</c:v>
                </c:pt>
                <c:pt idx="1">
                  <c:v>14.814814814814813</c:v>
                </c:pt>
                <c:pt idx="2">
                  <c:v>7.4074074074074066</c:v>
                </c:pt>
                <c:pt idx="3">
                  <c:v>12.962962962962962</c:v>
                </c:pt>
                <c:pt idx="4">
                  <c:v>16.666666666666664</c:v>
                </c:pt>
                <c:pt idx="5">
                  <c:v>44.444444444444443</c:v>
                </c:pt>
              </c:numCache>
            </c:numRef>
          </c:val>
          <c:extLst>
            <c:ext xmlns:c16="http://schemas.microsoft.com/office/drawing/2014/chart" uri="{C3380CC4-5D6E-409C-BE32-E72D297353CC}">
              <c16:uniqueId val="{0000000C-CD54-46C8-AF59-8F80080A560D}"/>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Livestock holding</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Processing!$K$57:$K$59</c:f>
              <c:strCache>
                <c:ptCount val="3"/>
                <c:pt idx="0">
                  <c:v>Cattle</c:v>
                </c:pt>
                <c:pt idx="1">
                  <c:v>Goat/sheep</c:v>
                </c:pt>
                <c:pt idx="2">
                  <c:v>Poultry</c:v>
                </c:pt>
              </c:strCache>
            </c:strRef>
          </c:cat>
          <c:val>
            <c:numRef>
              <c:f>Processing!$L$57:$L$59</c:f>
              <c:numCache>
                <c:formatCode>0</c:formatCode>
                <c:ptCount val="3"/>
                <c:pt idx="0">
                  <c:v>88.888888888888886</c:v>
                </c:pt>
                <c:pt idx="1">
                  <c:v>0</c:v>
                </c:pt>
                <c:pt idx="2">
                  <c:v>12.962962962962962</c:v>
                </c:pt>
              </c:numCache>
            </c:numRef>
          </c:val>
          <c:extLst>
            <c:ext xmlns:c16="http://schemas.microsoft.com/office/drawing/2014/chart" uri="{C3380CC4-5D6E-409C-BE32-E72D297353CC}">
              <c16:uniqueId val="{00000000-BA17-4176-9CAA-78E49B18B6E8}"/>
            </c:ext>
          </c:extLst>
        </c:ser>
        <c:dLbls>
          <c:dLblPos val="outEnd"/>
          <c:showLegendKey val="0"/>
          <c:showVal val="1"/>
          <c:showCatName val="0"/>
          <c:showSerName val="0"/>
          <c:showPercent val="0"/>
          <c:showBubbleSize val="0"/>
        </c:dLbls>
        <c:gapWidth val="219"/>
        <c:overlap val="-27"/>
        <c:axId val="383410440"/>
        <c:axId val="383412408"/>
      </c:barChart>
      <c:catAx>
        <c:axId val="383410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3412408"/>
        <c:crosses val="autoZero"/>
        <c:auto val="1"/>
        <c:lblAlgn val="ctr"/>
        <c:lblOffset val="100"/>
        <c:noMultiLvlLbl val="0"/>
      </c:catAx>
      <c:valAx>
        <c:axId val="383412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 of sample population</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8341044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D0B31D-BD47-47AA-832A-9D5F27B7E056}" type="doc">
      <dgm:prSet loTypeId="urn:microsoft.com/office/officeart/2005/8/layout/funnel1" loCatId="relationship" qsTypeId="urn:microsoft.com/office/officeart/2005/8/quickstyle/simple1" qsCatId="simple" csTypeId="urn:microsoft.com/office/officeart/2005/8/colors/colorful1" csCatId="colorful" phldr="1"/>
      <dgm:spPr/>
      <dgm:t>
        <a:bodyPr/>
        <a:lstStyle/>
        <a:p>
          <a:endParaRPr lang="en-US"/>
        </a:p>
      </dgm:t>
    </dgm:pt>
    <dgm:pt modelId="{FD16F2EF-3F04-4CA5-B0B3-A28E11E22388}">
      <dgm:prSet phldrT="[Text]" custT="1"/>
      <dgm:spPr/>
      <dgm:t>
        <a:bodyPr/>
        <a:lstStyle/>
        <a:p>
          <a:r>
            <a:rPr lang="en-US" sz="2000" b="1" dirty="0"/>
            <a:t>Technology</a:t>
          </a:r>
        </a:p>
      </dgm:t>
    </dgm:pt>
    <dgm:pt modelId="{7CA499F5-9C43-4917-A4F5-9EDDE6AF9C74}" type="parTrans" cxnId="{50A8920B-F397-4B90-95CD-6869D2FB61C0}">
      <dgm:prSet/>
      <dgm:spPr/>
      <dgm:t>
        <a:bodyPr/>
        <a:lstStyle/>
        <a:p>
          <a:endParaRPr lang="en-US" sz="2800" b="1"/>
        </a:p>
      </dgm:t>
    </dgm:pt>
    <dgm:pt modelId="{59A5A51A-D3BE-4FCE-AE7B-A251CCF037D3}" type="sibTrans" cxnId="{50A8920B-F397-4B90-95CD-6869D2FB61C0}">
      <dgm:prSet/>
      <dgm:spPr/>
      <dgm:t>
        <a:bodyPr/>
        <a:lstStyle/>
        <a:p>
          <a:endParaRPr lang="en-US" sz="2800" b="1"/>
        </a:p>
      </dgm:t>
    </dgm:pt>
    <dgm:pt modelId="{7B1879F2-51F0-4F9C-9591-EEB2F2A9D762}">
      <dgm:prSet phldrT="[Text]" custT="1"/>
      <dgm:spPr/>
      <dgm:t>
        <a:bodyPr/>
        <a:lstStyle/>
        <a:p>
          <a:r>
            <a:rPr lang="en-US" sz="2000" b="1" dirty="0"/>
            <a:t>Scale up</a:t>
          </a:r>
        </a:p>
      </dgm:t>
    </dgm:pt>
    <dgm:pt modelId="{7A96308F-A533-41DA-8958-A6CC8A2E93FE}" type="parTrans" cxnId="{8BB0B250-0E89-4A8B-8B8A-F0CC3E549AB3}">
      <dgm:prSet/>
      <dgm:spPr/>
      <dgm:t>
        <a:bodyPr/>
        <a:lstStyle/>
        <a:p>
          <a:endParaRPr lang="en-US" sz="2800" b="1"/>
        </a:p>
      </dgm:t>
    </dgm:pt>
    <dgm:pt modelId="{77441E74-2E81-4AC5-AE9A-19024F32A9B4}" type="sibTrans" cxnId="{8BB0B250-0E89-4A8B-8B8A-F0CC3E549AB3}">
      <dgm:prSet/>
      <dgm:spPr/>
      <dgm:t>
        <a:bodyPr/>
        <a:lstStyle/>
        <a:p>
          <a:endParaRPr lang="en-US" sz="2800" b="1"/>
        </a:p>
      </dgm:t>
    </dgm:pt>
    <dgm:pt modelId="{DDA391A5-EDD3-4509-8548-37C9AABED1C6}">
      <dgm:prSet phldrT="[Text]" custT="1"/>
      <dgm:spPr/>
      <dgm:t>
        <a:bodyPr/>
        <a:lstStyle/>
        <a:p>
          <a:r>
            <a:rPr lang="en-US" sz="2000" b="1" dirty="0"/>
            <a:t>Farmers’ reception</a:t>
          </a:r>
        </a:p>
      </dgm:t>
    </dgm:pt>
    <dgm:pt modelId="{21AB1E7C-C2D9-4EDC-AF2B-EFB5A0988B5D}" type="parTrans" cxnId="{8891FB96-E9BA-45A8-80CE-5160D0C29066}">
      <dgm:prSet/>
      <dgm:spPr/>
      <dgm:t>
        <a:bodyPr/>
        <a:lstStyle/>
        <a:p>
          <a:endParaRPr lang="en-US" b="1"/>
        </a:p>
      </dgm:t>
    </dgm:pt>
    <dgm:pt modelId="{FC4DB650-821E-40A7-BA43-B67FD0D8C113}" type="sibTrans" cxnId="{8891FB96-E9BA-45A8-80CE-5160D0C29066}">
      <dgm:prSet/>
      <dgm:spPr/>
      <dgm:t>
        <a:bodyPr/>
        <a:lstStyle/>
        <a:p>
          <a:endParaRPr lang="en-US" b="1"/>
        </a:p>
      </dgm:t>
    </dgm:pt>
    <dgm:pt modelId="{49776E0F-EF51-43BB-8D9C-89799AEF3854}">
      <dgm:prSet phldrT="[Text]" custT="1"/>
      <dgm:spPr/>
      <dgm:t>
        <a:bodyPr/>
        <a:lstStyle/>
        <a:p>
          <a:r>
            <a:rPr lang="en-US" sz="2000" b="1" dirty="0"/>
            <a:t>Intervention</a:t>
          </a:r>
        </a:p>
      </dgm:t>
    </dgm:pt>
    <dgm:pt modelId="{580C0AA9-5593-4955-9655-CB645E168783}" type="parTrans" cxnId="{B6A111CB-2AA7-425D-813C-41BD793E2C92}">
      <dgm:prSet/>
      <dgm:spPr/>
      <dgm:t>
        <a:bodyPr/>
        <a:lstStyle/>
        <a:p>
          <a:endParaRPr lang="en-US" b="1"/>
        </a:p>
      </dgm:t>
    </dgm:pt>
    <dgm:pt modelId="{A324DDBC-928E-439D-976E-59CB480D9DF9}" type="sibTrans" cxnId="{B6A111CB-2AA7-425D-813C-41BD793E2C92}">
      <dgm:prSet/>
      <dgm:spPr/>
      <dgm:t>
        <a:bodyPr/>
        <a:lstStyle/>
        <a:p>
          <a:endParaRPr lang="en-US" b="1"/>
        </a:p>
      </dgm:t>
    </dgm:pt>
    <dgm:pt modelId="{1966B91F-D1FC-41A8-B5AA-1800A2CD6AF3}" type="pres">
      <dgm:prSet presAssocID="{2DD0B31D-BD47-47AA-832A-9D5F27B7E056}" presName="Name0" presStyleCnt="0">
        <dgm:presLayoutVars>
          <dgm:chMax val="4"/>
          <dgm:resizeHandles val="exact"/>
        </dgm:presLayoutVars>
      </dgm:prSet>
      <dgm:spPr/>
    </dgm:pt>
    <dgm:pt modelId="{6C09079A-01D8-45A9-8540-BF98CFB3F79C}" type="pres">
      <dgm:prSet presAssocID="{2DD0B31D-BD47-47AA-832A-9D5F27B7E056}" presName="ellipse" presStyleLbl="trBgShp" presStyleIdx="0" presStyleCnt="1"/>
      <dgm:spPr/>
    </dgm:pt>
    <dgm:pt modelId="{7D9FE838-6388-4FB7-9B9C-0ADD8566CD0B}" type="pres">
      <dgm:prSet presAssocID="{2DD0B31D-BD47-47AA-832A-9D5F27B7E056}" presName="arrow1" presStyleLbl="fgShp" presStyleIdx="0" presStyleCnt="1"/>
      <dgm:spPr/>
    </dgm:pt>
    <dgm:pt modelId="{CB01768C-C215-4915-86F3-3AA1173EE54A}" type="pres">
      <dgm:prSet presAssocID="{2DD0B31D-BD47-47AA-832A-9D5F27B7E056}" presName="rectangle" presStyleLbl="revTx" presStyleIdx="0" presStyleCnt="1">
        <dgm:presLayoutVars>
          <dgm:bulletEnabled val="1"/>
        </dgm:presLayoutVars>
      </dgm:prSet>
      <dgm:spPr/>
    </dgm:pt>
    <dgm:pt modelId="{79CEEC53-E864-4CB6-BEFE-A19153487C37}" type="pres">
      <dgm:prSet presAssocID="{FD16F2EF-3F04-4CA5-B0B3-A28E11E22388}" presName="item1" presStyleLbl="node1" presStyleIdx="0" presStyleCnt="3" custScaleX="128233" custScaleY="118163">
        <dgm:presLayoutVars>
          <dgm:bulletEnabled val="1"/>
        </dgm:presLayoutVars>
      </dgm:prSet>
      <dgm:spPr/>
    </dgm:pt>
    <dgm:pt modelId="{D4940310-F6B9-4E8A-8D41-31541B2358B0}" type="pres">
      <dgm:prSet presAssocID="{DDA391A5-EDD3-4509-8548-37C9AABED1C6}" presName="item2" presStyleLbl="node1" presStyleIdx="1" presStyleCnt="3">
        <dgm:presLayoutVars>
          <dgm:bulletEnabled val="1"/>
        </dgm:presLayoutVars>
      </dgm:prSet>
      <dgm:spPr/>
    </dgm:pt>
    <dgm:pt modelId="{3F6B3C48-BFD5-4EA6-AF4B-10A48716790A}" type="pres">
      <dgm:prSet presAssocID="{7B1879F2-51F0-4F9C-9591-EEB2F2A9D762}" presName="item3" presStyleLbl="node1" presStyleIdx="2" presStyleCnt="3">
        <dgm:presLayoutVars>
          <dgm:bulletEnabled val="1"/>
        </dgm:presLayoutVars>
      </dgm:prSet>
      <dgm:spPr/>
    </dgm:pt>
    <dgm:pt modelId="{F952DF6C-E06B-4B9D-A6A3-CEB784A9D3BA}" type="pres">
      <dgm:prSet presAssocID="{2DD0B31D-BD47-47AA-832A-9D5F27B7E056}" presName="funnel" presStyleLbl="trAlignAcc1" presStyleIdx="0" presStyleCnt="1" custScaleX="106121" custScaleY="110458" custLinFactNeighborX="-246" custLinFactNeighborY="2225"/>
      <dgm:spPr/>
    </dgm:pt>
  </dgm:ptLst>
  <dgm:cxnLst>
    <dgm:cxn modelId="{50A8920B-F397-4B90-95CD-6869D2FB61C0}" srcId="{2DD0B31D-BD47-47AA-832A-9D5F27B7E056}" destId="{FD16F2EF-3F04-4CA5-B0B3-A28E11E22388}" srcOrd="1" destOrd="0" parTransId="{7CA499F5-9C43-4917-A4F5-9EDDE6AF9C74}" sibTransId="{59A5A51A-D3BE-4FCE-AE7B-A251CCF037D3}"/>
    <dgm:cxn modelId="{57C38A36-BDF2-42F7-BF2E-C93336EAB7C9}" type="presOf" srcId="{FD16F2EF-3F04-4CA5-B0B3-A28E11E22388}" destId="{D4940310-F6B9-4E8A-8D41-31541B2358B0}" srcOrd="0" destOrd="0" presId="urn:microsoft.com/office/officeart/2005/8/layout/funnel1"/>
    <dgm:cxn modelId="{270D724E-3AD4-4C9D-BDB8-DC5EBFCB63E2}" type="presOf" srcId="{DDA391A5-EDD3-4509-8548-37C9AABED1C6}" destId="{79CEEC53-E864-4CB6-BEFE-A19153487C37}" srcOrd="0" destOrd="0" presId="urn:microsoft.com/office/officeart/2005/8/layout/funnel1"/>
    <dgm:cxn modelId="{8BB0B250-0E89-4A8B-8B8A-F0CC3E549AB3}" srcId="{2DD0B31D-BD47-47AA-832A-9D5F27B7E056}" destId="{7B1879F2-51F0-4F9C-9591-EEB2F2A9D762}" srcOrd="3" destOrd="0" parTransId="{7A96308F-A533-41DA-8958-A6CC8A2E93FE}" sibTransId="{77441E74-2E81-4AC5-AE9A-19024F32A9B4}"/>
    <dgm:cxn modelId="{8891FB96-E9BA-45A8-80CE-5160D0C29066}" srcId="{2DD0B31D-BD47-47AA-832A-9D5F27B7E056}" destId="{DDA391A5-EDD3-4509-8548-37C9AABED1C6}" srcOrd="2" destOrd="0" parTransId="{21AB1E7C-C2D9-4EDC-AF2B-EFB5A0988B5D}" sibTransId="{FC4DB650-821E-40A7-BA43-B67FD0D8C113}"/>
    <dgm:cxn modelId="{B6A111CB-2AA7-425D-813C-41BD793E2C92}" srcId="{2DD0B31D-BD47-47AA-832A-9D5F27B7E056}" destId="{49776E0F-EF51-43BB-8D9C-89799AEF3854}" srcOrd="0" destOrd="0" parTransId="{580C0AA9-5593-4955-9655-CB645E168783}" sibTransId="{A324DDBC-928E-439D-976E-59CB480D9DF9}"/>
    <dgm:cxn modelId="{6D6730D5-D19D-4A46-BE28-517D4C04671F}" type="presOf" srcId="{2DD0B31D-BD47-47AA-832A-9D5F27B7E056}" destId="{1966B91F-D1FC-41A8-B5AA-1800A2CD6AF3}" srcOrd="0" destOrd="0" presId="urn:microsoft.com/office/officeart/2005/8/layout/funnel1"/>
    <dgm:cxn modelId="{9952BCDC-1AAA-4A86-856C-10B473E070D8}" type="presOf" srcId="{7B1879F2-51F0-4F9C-9591-EEB2F2A9D762}" destId="{CB01768C-C215-4915-86F3-3AA1173EE54A}" srcOrd="0" destOrd="0" presId="urn:microsoft.com/office/officeart/2005/8/layout/funnel1"/>
    <dgm:cxn modelId="{7B6410ED-9C9B-4A3F-988E-763E79F0337C}" type="presOf" srcId="{49776E0F-EF51-43BB-8D9C-89799AEF3854}" destId="{3F6B3C48-BFD5-4EA6-AF4B-10A48716790A}" srcOrd="0" destOrd="0" presId="urn:microsoft.com/office/officeart/2005/8/layout/funnel1"/>
    <dgm:cxn modelId="{26066B09-B093-451F-B68E-5CA63D5158D4}" type="presParOf" srcId="{1966B91F-D1FC-41A8-B5AA-1800A2CD6AF3}" destId="{6C09079A-01D8-45A9-8540-BF98CFB3F79C}" srcOrd="0" destOrd="0" presId="urn:microsoft.com/office/officeart/2005/8/layout/funnel1"/>
    <dgm:cxn modelId="{770C75C7-5FA7-4C32-8275-56ED4AEDCB10}" type="presParOf" srcId="{1966B91F-D1FC-41A8-B5AA-1800A2CD6AF3}" destId="{7D9FE838-6388-4FB7-9B9C-0ADD8566CD0B}" srcOrd="1" destOrd="0" presId="urn:microsoft.com/office/officeart/2005/8/layout/funnel1"/>
    <dgm:cxn modelId="{01D5DAEA-2BBA-4CE4-935E-786D05336886}" type="presParOf" srcId="{1966B91F-D1FC-41A8-B5AA-1800A2CD6AF3}" destId="{CB01768C-C215-4915-86F3-3AA1173EE54A}" srcOrd="2" destOrd="0" presId="urn:microsoft.com/office/officeart/2005/8/layout/funnel1"/>
    <dgm:cxn modelId="{D017E004-7734-4A24-982D-FB62ED7F9CB3}" type="presParOf" srcId="{1966B91F-D1FC-41A8-B5AA-1800A2CD6AF3}" destId="{79CEEC53-E864-4CB6-BEFE-A19153487C37}" srcOrd="3" destOrd="0" presId="urn:microsoft.com/office/officeart/2005/8/layout/funnel1"/>
    <dgm:cxn modelId="{A15B1F47-6C82-4104-96BD-DFAA43BBC77F}" type="presParOf" srcId="{1966B91F-D1FC-41A8-B5AA-1800A2CD6AF3}" destId="{D4940310-F6B9-4E8A-8D41-31541B2358B0}" srcOrd="4" destOrd="0" presId="urn:microsoft.com/office/officeart/2005/8/layout/funnel1"/>
    <dgm:cxn modelId="{1191323E-E910-4C3D-B811-DD6AF9F99299}" type="presParOf" srcId="{1966B91F-D1FC-41A8-B5AA-1800A2CD6AF3}" destId="{3F6B3C48-BFD5-4EA6-AF4B-10A48716790A}" srcOrd="5" destOrd="0" presId="urn:microsoft.com/office/officeart/2005/8/layout/funnel1"/>
    <dgm:cxn modelId="{3DD4242E-6555-47ED-9205-35AE09185155}" type="presParOf" srcId="{1966B91F-D1FC-41A8-B5AA-1800A2CD6AF3}" destId="{F952DF6C-E06B-4B9D-A6A3-CEB784A9D3B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09079A-01D8-45A9-8540-BF98CFB3F79C}">
      <dsp:nvSpPr>
        <dsp:cNvPr id="0" name=""/>
        <dsp:cNvSpPr/>
      </dsp:nvSpPr>
      <dsp:spPr>
        <a:xfrm>
          <a:off x="930691" y="418059"/>
          <a:ext cx="3401111" cy="1181161"/>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9FE838-6388-4FB7-9B9C-0ADD8566CD0B}">
      <dsp:nvSpPr>
        <dsp:cNvPr id="0" name=""/>
        <dsp:cNvSpPr/>
      </dsp:nvSpPr>
      <dsp:spPr>
        <a:xfrm>
          <a:off x="2306955" y="3310322"/>
          <a:ext cx="659130" cy="421843"/>
        </a:xfrm>
        <a:prstGeom prst="down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01768C-C215-4915-86F3-3AA1173EE54A}">
      <dsp:nvSpPr>
        <dsp:cNvPr id="0" name=""/>
        <dsp:cNvSpPr/>
      </dsp:nvSpPr>
      <dsp:spPr>
        <a:xfrm>
          <a:off x="1054608" y="3647796"/>
          <a:ext cx="3163824" cy="790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t>Scale up</a:t>
          </a:r>
        </a:p>
      </dsp:txBody>
      <dsp:txXfrm>
        <a:off x="1054608" y="3647796"/>
        <a:ext cx="3163824" cy="790956"/>
      </dsp:txXfrm>
    </dsp:sp>
    <dsp:sp modelId="{79CEEC53-E864-4CB6-BEFE-A19153487C37}">
      <dsp:nvSpPr>
        <dsp:cNvPr id="0" name=""/>
        <dsp:cNvSpPr/>
      </dsp:nvSpPr>
      <dsp:spPr>
        <a:xfrm>
          <a:off x="1999736" y="1582697"/>
          <a:ext cx="1521400" cy="140192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Farmers’ reception</a:t>
          </a:r>
        </a:p>
      </dsp:txBody>
      <dsp:txXfrm>
        <a:off x="2222540" y="1788004"/>
        <a:ext cx="1075792" cy="991312"/>
      </dsp:txXfrm>
    </dsp:sp>
    <dsp:sp modelId="{D4940310-F6B9-4E8A-8D41-31541B2358B0}">
      <dsp:nvSpPr>
        <dsp:cNvPr id="0" name=""/>
        <dsp:cNvSpPr/>
      </dsp:nvSpPr>
      <dsp:spPr>
        <a:xfrm>
          <a:off x="1318260" y="800354"/>
          <a:ext cx="1186434" cy="118643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Technology</a:t>
          </a:r>
        </a:p>
      </dsp:txBody>
      <dsp:txXfrm>
        <a:off x="1492009" y="974103"/>
        <a:ext cx="838936" cy="838936"/>
      </dsp:txXfrm>
    </dsp:sp>
    <dsp:sp modelId="{3F6B3C48-BFD5-4EA6-AF4B-10A48716790A}">
      <dsp:nvSpPr>
        <dsp:cNvPr id="0" name=""/>
        <dsp:cNvSpPr/>
      </dsp:nvSpPr>
      <dsp:spPr>
        <a:xfrm>
          <a:off x="2531059" y="513501"/>
          <a:ext cx="1186434" cy="118643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Intervention</a:t>
          </a:r>
        </a:p>
      </dsp:txBody>
      <dsp:txXfrm>
        <a:off x="2704808" y="687250"/>
        <a:ext cx="838936" cy="838936"/>
      </dsp:txXfrm>
    </dsp:sp>
    <dsp:sp modelId="{F952DF6C-E06B-4B9D-A6A3-CEB784A9D3BA}">
      <dsp:nvSpPr>
        <dsp:cNvPr id="0" name=""/>
        <dsp:cNvSpPr/>
      </dsp:nvSpPr>
      <dsp:spPr>
        <a:xfrm>
          <a:off x="668908" y="184345"/>
          <a:ext cx="3917062" cy="3261717"/>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12A34D-9FAB-4B50-9CE6-ACB01CFC404C}" type="datetimeFigureOut">
              <a:rPr lang="en-US" smtClean="0"/>
              <a:t>07-Nov-19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A76420-E800-41A3-A0E2-1ADF51ED2930}" type="slidenum">
              <a:rPr lang="en-US" smtClean="0"/>
              <a:t>‹#›</a:t>
            </a:fld>
            <a:endParaRPr lang="en-US"/>
          </a:p>
        </p:txBody>
      </p:sp>
    </p:spTree>
    <p:extLst>
      <p:ext uri="{BB962C8B-B14F-4D97-AF65-F5344CB8AC3E}">
        <p14:creationId xmlns:p14="http://schemas.microsoft.com/office/powerpoint/2010/main" val="2343904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4179-D903-441E-9716-8A9326087F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DC6E95-9C6E-4FD9-BF9B-601D585FD1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4EF0B6-85F4-46E1-A9D3-86901AFB5354}"/>
              </a:ext>
            </a:extLst>
          </p:cNvPr>
          <p:cNvSpPr>
            <a:spLocks noGrp="1"/>
          </p:cNvSpPr>
          <p:nvPr>
            <p:ph type="dt" sz="half" idx="10"/>
          </p:nvPr>
        </p:nvSpPr>
        <p:spPr/>
        <p:txBody>
          <a:bodyPr/>
          <a:lstStyle/>
          <a:p>
            <a:fld id="{AD27C991-2C4F-4790-A10E-00FAE370FC97}" type="datetime1">
              <a:rPr lang="en-US" smtClean="0"/>
              <a:t>07-Nov-19</a:t>
            </a:fld>
            <a:endParaRPr lang="en-US"/>
          </a:p>
        </p:txBody>
      </p:sp>
      <p:sp>
        <p:nvSpPr>
          <p:cNvPr id="5" name="Footer Placeholder 4">
            <a:extLst>
              <a:ext uri="{FF2B5EF4-FFF2-40B4-BE49-F238E27FC236}">
                <a16:creationId xmlns:a16="http://schemas.microsoft.com/office/drawing/2014/main" id="{B40B76F1-FFB2-40A6-854D-7BA27C1C3B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4F71E-5F97-4037-8852-E178CA8FF5BF}"/>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245397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E8AD5-5ECD-41F2-B969-857DE72F37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E8E86A-CA92-46E0-8803-5AEBD30380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DA73C-6668-485B-A964-3A467A8907E6}"/>
              </a:ext>
            </a:extLst>
          </p:cNvPr>
          <p:cNvSpPr>
            <a:spLocks noGrp="1"/>
          </p:cNvSpPr>
          <p:nvPr>
            <p:ph type="dt" sz="half" idx="10"/>
          </p:nvPr>
        </p:nvSpPr>
        <p:spPr/>
        <p:txBody>
          <a:bodyPr/>
          <a:lstStyle/>
          <a:p>
            <a:fld id="{7D26BC83-4AEC-4B6A-B68A-ADED3CDFD139}" type="datetime1">
              <a:rPr lang="en-US" smtClean="0"/>
              <a:t>07-Nov-19</a:t>
            </a:fld>
            <a:endParaRPr lang="en-US"/>
          </a:p>
        </p:txBody>
      </p:sp>
      <p:sp>
        <p:nvSpPr>
          <p:cNvPr id="5" name="Footer Placeholder 4">
            <a:extLst>
              <a:ext uri="{FF2B5EF4-FFF2-40B4-BE49-F238E27FC236}">
                <a16:creationId xmlns:a16="http://schemas.microsoft.com/office/drawing/2014/main" id="{A891F2AC-325A-4C4F-8896-122829B59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D686B-33FE-4D5C-93FD-08134B53EAD7}"/>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1959067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88DA7A-5D1C-42DB-BA68-B58900C754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A4978A-515D-47F6-8FB4-7FF076DA764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C7510-40D8-4013-AB57-48A382FD8396}"/>
              </a:ext>
            </a:extLst>
          </p:cNvPr>
          <p:cNvSpPr>
            <a:spLocks noGrp="1"/>
          </p:cNvSpPr>
          <p:nvPr>
            <p:ph type="dt" sz="half" idx="10"/>
          </p:nvPr>
        </p:nvSpPr>
        <p:spPr/>
        <p:txBody>
          <a:bodyPr/>
          <a:lstStyle/>
          <a:p>
            <a:fld id="{4C5D5BB7-1171-41D3-B0ED-E77E3CDD7EFD}" type="datetime1">
              <a:rPr lang="en-US" smtClean="0"/>
              <a:t>07-Nov-19</a:t>
            </a:fld>
            <a:endParaRPr lang="en-US"/>
          </a:p>
        </p:txBody>
      </p:sp>
      <p:sp>
        <p:nvSpPr>
          <p:cNvPr id="5" name="Footer Placeholder 4">
            <a:extLst>
              <a:ext uri="{FF2B5EF4-FFF2-40B4-BE49-F238E27FC236}">
                <a16:creationId xmlns:a16="http://schemas.microsoft.com/office/drawing/2014/main" id="{8F13EF52-DEDB-4BE9-A815-59F5B1E7B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8F9A2-F0F1-45AA-901D-79B075371F07}"/>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78989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75FE-8D6F-411C-82D8-D1B679FB71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2374CD-3749-4639-AEA9-BF60E26699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5B54F-0E7E-4B54-99C6-C52630E7E5F7}"/>
              </a:ext>
            </a:extLst>
          </p:cNvPr>
          <p:cNvSpPr>
            <a:spLocks noGrp="1"/>
          </p:cNvSpPr>
          <p:nvPr>
            <p:ph type="dt" sz="half" idx="10"/>
          </p:nvPr>
        </p:nvSpPr>
        <p:spPr/>
        <p:txBody>
          <a:bodyPr/>
          <a:lstStyle/>
          <a:p>
            <a:fld id="{3683BA00-E2BD-4BBD-979F-F4440E7F03B8}" type="datetime1">
              <a:rPr lang="en-US" smtClean="0"/>
              <a:t>07-Nov-19</a:t>
            </a:fld>
            <a:endParaRPr lang="en-US"/>
          </a:p>
        </p:txBody>
      </p:sp>
      <p:sp>
        <p:nvSpPr>
          <p:cNvPr id="5" name="Footer Placeholder 4">
            <a:extLst>
              <a:ext uri="{FF2B5EF4-FFF2-40B4-BE49-F238E27FC236}">
                <a16:creationId xmlns:a16="http://schemas.microsoft.com/office/drawing/2014/main" id="{508EA846-E7D2-476C-B2CE-3AAB4DC40B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BC9577-F445-474C-8841-304D26CA79A5}"/>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1986969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5331-4578-4282-95A7-1475BE3014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87B322-4C6D-4F6D-9540-B2A82F31BC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F3CBAD-BAAF-4ABE-84AA-DDB9418F7B7F}"/>
              </a:ext>
            </a:extLst>
          </p:cNvPr>
          <p:cNvSpPr>
            <a:spLocks noGrp="1"/>
          </p:cNvSpPr>
          <p:nvPr>
            <p:ph type="dt" sz="half" idx="10"/>
          </p:nvPr>
        </p:nvSpPr>
        <p:spPr/>
        <p:txBody>
          <a:bodyPr/>
          <a:lstStyle/>
          <a:p>
            <a:fld id="{C1DC9918-2D58-428F-9EE2-7C39775B7331}" type="datetime1">
              <a:rPr lang="en-US" smtClean="0"/>
              <a:t>07-Nov-19</a:t>
            </a:fld>
            <a:endParaRPr lang="en-US"/>
          </a:p>
        </p:txBody>
      </p:sp>
      <p:sp>
        <p:nvSpPr>
          <p:cNvPr id="5" name="Footer Placeholder 4">
            <a:extLst>
              <a:ext uri="{FF2B5EF4-FFF2-40B4-BE49-F238E27FC236}">
                <a16:creationId xmlns:a16="http://schemas.microsoft.com/office/drawing/2014/main" id="{C255F99D-3681-49AF-979F-87E3ABEF6B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CF3E42-5591-4483-90BD-B1656760D860}"/>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182418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6DA9D-DA62-4869-921E-0DC7A18D62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C32137-C8FA-46CB-9791-518A07FF272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26F4E5-D1E8-4915-AE30-B1847430F86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E99319-CD1E-4E91-B63B-1203A8C1B6F1}"/>
              </a:ext>
            </a:extLst>
          </p:cNvPr>
          <p:cNvSpPr>
            <a:spLocks noGrp="1"/>
          </p:cNvSpPr>
          <p:nvPr>
            <p:ph type="dt" sz="half" idx="10"/>
          </p:nvPr>
        </p:nvSpPr>
        <p:spPr/>
        <p:txBody>
          <a:bodyPr/>
          <a:lstStyle/>
          <a:p>
            <a:fld id="{AF0A2834-9834-4F10-B98C-25542F2C56C2}" type="datetime1">
              <a:rPr lang="en-US" smtClean="0"/>
              <a:t>07-Nov-19</a:t>
            </a:fld>
            <a:endParaRPr lang="en-US"/>
          </a:p>
        </p:txBody>
      </p:sp>
      <p:sp>
        <p:nvSpPr>
          <p:cNvPr id="6" name="Footer Placeholder 5">
            <a:extLst>
              <a:ext uri="{FF2B5EF4-FFF2-40B4-BE49-F238E27FC236}">
                <a16:creationId xmlns:a16="http://schemas.microsoft.com/office/drawing/2014/main" id="{0AFAD691-1876-4B1B-AE62-90A8A7D090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601DED-7862-4489-AAD6-43357AD5B2BB}"/>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236711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7602D-C487-4A4F-BD19-E95C5C2651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B2A818-2DE7-4B20-8AD0-E66F4263C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83A85E-6B46-4BF8-9A20-3E4B665603A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983250-3715-4EF0-BA8C-D5F8B414E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45F430-A02F-4CC3-B727-EEF8AE2A6A8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2586B6-597E-4930-9526-D15A3E7C28AC}"/>
              </a:ext>
            </a:extLst>
          </p:cNvPr>
          <p:cNvSpPr>
            <a:spLocks noGrp="1"/>
          </p:cNvSpPr>
          <p:nvPr>
            <p:ph type="dt" sz="half" idx="10"/>
          </p:nvPr>
        </p:nvSpPr>
        <p:spPr/>
        <p:txBody>
          <a:bodyPr/>
          <a:lstStyle/>
          <a:p>
            <a:fld id="{B7432ACA-09E1-40A0-9393-E72BA2AB0511}" type="datetime1">
              <a:rPr lang="en-US" smtClean="0"/>
              <a:t>07-Nov-19</a:t>
            </a:fld>
            <a:endParaRPr lang="en-US"/>
          </a:p>
        </p:txBody>
      </p:sp>
      <p:sp>
        <p:nvSpPr>
          <p:cNvPr id="8" name="Footer Placeholder 7">
            <a:extLst>
              <a:ext uri="{FF2B5EF4-FFF2-40B4-BE49-F238E27FC236}">
                <a16:creationId xmlns:a16="http://schemas.microsoft.com/office/drawing/2014/main" id="{317B7FE2-AF0D-4AC2-B515-0936BB20C7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8CFA5E-9FC1-429C-91D5-4309EEF83F6C}"/>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426600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353A-2E75-4ADC-A358-47FA97AC01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4EE19E-FCF3-41E5-AE95-BD28E7B102B7}"/>
              </a:ext>
            </a:extLst>
          </p:cNvPr>
          <p:cNvSpPr>
            <a:spLocks noGrp="1"/>
          </p:cNvSpPr>
          <p:nvPr>
            <p:ph type="dt" sz="half" idx="10"/>
          </p:nvPr>
        </p:nvSpPr>
        <p:spPr/>
        <p:txBody>
          <a:bodyPr/>
          <a:lstStyle/>
          <a:p>
            <a:fld id="{323AC7B6-2124-4490-8954-B586DB851400}" type="datetime1">
              <a:rPr lang="en-US" smtClean="0"/>
              <a:t>07-Nov-19</a:t>
            </a:fld>
            <a:endParaRPr lang="en-US"/>
          </a:p>
        </p:txBody>
      </p:sp>
      <p:sp>
        <p:nvSpPr>
          <p:cNvPr id="4" name="Footer Placeholder 3">
            <a:extLst>
              <a:ext uri="{FF2B5EF4-FFF2-40B4-BE49-F238E27FC236}">
                <a16:creationId xmlns:a16="http://schemas.microsoft.com/office/drawing/2014/main" id="{4A257B23-5D96-4EFD-8A92-BD47B1F536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932FCB-1728-4682-9ADA-C1EBCEED9A4B}"/>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107633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F15ED9-5AEE-4E37-83C7-DB29291D9DB6}"/>
              </a:ext>
            </a:extLst>
          </p:cNvPr>
          <p:cNvSpPr>
            <a:spLocks noGrp="1"/>
          </p:cNvSpPr>
          <p:nvPr>
            <p:ph type="dt" sz="half" idx="10"/>
          </p:nvPr>
        </p:nvSpPr>
        <p:spPr/>
        <p:txBody>
          <a:bodyPr/>
          <a:lstStyle/>
          <a:p>
            <a:fld id="{18D997F8-727A-479E-A4C9-13206098DA83}" type="datetime1">
              <a:rPr lang="en-US" smtClean="0"/>
              <a:t>07-Nov-19</a:t>
            </a:fld>
            <a:endParaRPr lang="en-US"/>
          </a:p>
        </p:txBody>
      </p:sp>
      <p:sp>
        <p:nvSpPr>
          <p:cNvPr id="3" name="Footer Placeholder 2">
            <a:extLst>
              <a:ext uri="{FF2B5EF4-FFF2-40B4-BE49-F238E27FC236}">
                <a16:creationId xmlns:a16="http://schemas.microsoft.com/office/drawing/2014/main" id="{4A4002C2-2D32-46A9-A1C2-B1882B1E6B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BB084E-0825-4AD0-AE84-90E8C4C540C9}"/>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352625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D398-3A7B-4F67-B8E6-33B5A2C7E7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836E90-1D45-4274-88EB-352841019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EBB345-455C-428D-9E8F-49DC6001B5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DAE6C1-469C-4057-85CB-24BEB29DC50E}"/>
              </a:ext>
            </a:extLst>
          </p:cNvPr>
          <p:cNvSpPr>
            <a:spLocks noGrp="1"/>
          </p:cNvSpPr>
          <p:nvPr>
            <p:ph type="dt" sz="half" idx="10"/>
          </p:nvPr>
        </p:nvSpPr>
        <p:spPr/>
        <p:txBody>
          <a:bodyPr/>
          <a:lstStyle/>
          <a:p>
            <a:fld id="{F7C588A7-0617-46CD-A48E-5F501784F632}" type="datetime1">
              <a:rPr lang="en-US" smtClean="0"/>
              <a:t>07-Nov-19</a:t>
            </a:fld>
            <a:endParaRPr lang="en-US"/>
          </a:p>
        </p:txBody>
      </p:sp>
      <p:sp>
        <p:nvSpPr>
          <p:cNvPr id="6" name="Footer Placeholder 5">
            <a:extLst>
              <a:ext uri="{FF2B5EF4-FFF2-40B4-BE49-F238E27FC236}">
                <a16:creationId xmlns:a16="http://schemas.microsoft.com/office/drawing/2014/main" id="{1460B729-4645-40C1-9F2B-11CD2B5428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9DCD71-8BBE-4D7D-8619-39705E8BC7D6}"/>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1355202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28BF-E73A-43A6-84AB-8E62CEE3A9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A17992-B1CA-4A1A-B0AA-9CBE4B36E0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0CAD99-AFBB-4B37-84E8-140226607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1546EC-6481-4218-9744-4FF424EC0B26}"/>
              </a:ext>
            </a:extLst>
          </p:cNvPr>
          <p:cNvSpPr>
            <a:spLocks noGrp="1"/>
          </p:cNvSpPr>
          <p:nvPr>
            <p:ph type="dt" sz="half" idx="10"/>
          </p:nvPr>
        </p:nvSpPr>
        <p:spPr/>
        <p:txBody>
          <a:bodyPr/>
          <a:lstStyle/>
          <a:p>
            <a:fld id="{AD54CC89-EC8F-4C3F-80F6-1FEAAEA927F7}" type="datetime1">
              <a:rPr lang="en-US" smtClean="0"/>
              <a:t>07-Nov-19</a:t>
            </a:fld>
            <a:endParaRPr lang="en-US"/>
          </a:p>
        </p:txBody>
      </p:sp>
      <p:sp>
        <p:nvSpPr>
          <p:cNvPr id="6" name="Footer Placeholder 5">
            <a:extLst>
              <a:ext uri="{FF2B5EF4-FFF2-40B4-BE49-F238E27FC236}">
                <a16:creationId xmlns:a16="http://schemas.microsoft.com/office/drawing/2014/main" id="{E0C56A4D-91B4-4B27-A43A-5A62EEA1F5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A1FA51-54CD-41E1-B2D2-102D683E13FC}"/>
              </a:ext>
            </a:extLst>
          </p:cNvPr>
          <p:cNvSpPr>
            <a:spLocks noGrp="1"/>
          </p:cNvSpPr>
          <p:nvPr>
            <p:ph type="sldNum" sz="quarter" idx="12"/>
          </p:nvPr>
        </p:nvSpPr>
        <p:spPr/>
        <p:txBody>
          <a:bodyPr/>
          <a:lstStyle/>
          <a:p>
            <a:fld id="{39DD141F-36CD-480F-8808-1746AB82D168}" type="slidenum">
              <a:rPr lang="en-US" smtClean="0"/>
              <a:t>‹#›</a:t>
            </a:fld>
            <a:endParaRPr lang="en-US"/>
          </a:p>
        </p:txBody>
      </p:sp>
    </p:spTree>
    <p:extLst>
      <p:ext uri="{BB962C8B-B14F-4D97-AF65-F5344CB8AC3E}">
        <p14:creationId xmlns:p14="http://schemas.microsoft.com/office/powerpoint/2010/main" val="2341685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7BB428-E6A5-4C37-8B7C-9EB7A3EDDF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93866E-D707-4EA5-9F58-A76E7C5C6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04130F-48D3-4150-9DD6-26F4932461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4DA09-299E-478F-A290-ADF92F907EB9}" type="datetime1">
              <a:rPr lang="en-US" smtClean="0"/>
              <a:t>07-Nov-19</a:t>
            </a:fld>
            <a:endParaRPr lang="en-US"/>
          </a:p>
        </p:txBody>
      </p:sp>
      <p:sp>
        <p:nvSpPr>
          <p:cNvPr id="5" name="Footer Placeholder 4">
            <a:extLst>
              <a:ext uri="{FF2B5EF4-FFF2-40B4-BE49-F238E27FC236}">
                <a16:creationId xmlns:a16="http://schemas.microsoft.com/office/drawing/2014/main" id="{CA210A41-1868-4F4B-9A7A-2A39AC5AE2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44181C-5E20-480F-9C8E-FED81F6236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D141F-36CD-480F-8808-1746AB82D168}" type="slidenum">
              <a:rPr lang="en-US" smtClean="0"/>
              <a:t>‹#›</a:t>
            </a:fld>
            <a:endParaRPr lang="en-US"/>
          </a:p>
        </p:txBody>
      </p:sp>
    </p:spTree>
    <p:extLst>
      <p:ext uri="{BB962C8B-B14F-4D97-AF65-F5344CB8AC3E}">
        <p14:creationId xmlns:p14="http://schemas.microsoft.com/office/powerpoint/2010/main" val="26418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2.xml"/><Relationship Id="rId6" Type="http://schemas.openxmlformats.org/officeDocument/2006/relationships/chart" Target="../charts/chart23.xml"/><Relationship Id="rId5" Type="http://schemas.openxmlformats.org/officeDocument/2006/relationships/chart" Target="../charts/chart22.xml"/><Relationship Id="rId4" Type="http://schemas.openxmlformats.org/officeDocument/2006/relationships/chart" Target="../charts/chart21.xml"/></Relationships>
</file>

<file path=ppt/slides/_rels/slide2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 Id="rId5" Type="http://schemas.openxmlformats.org/officeDocument/2006/relationships/chart" Target="../charts/chart27.xml"/><Relationship Id="rId4" Type="http://schemas.openxmlformats.org/officeDocument/2006/relationships/chart" Target="../charts/chart26.xml"/></Relationships>
</file>

<file path=ppt/slides/_rels/slide26.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E9D75-E615-45F5-BA06-FFFD025860F7}"/>
              </a:ext>
            </a:extLst>
          </p:cNvPr>
          <p:cNvSpPr>
            <a:spLocks noGrp="1"/>
          </p:cNvSpPr>
          <p:nvPr>
            <p:ph type="ctrTitle"/>
          </p:nvPr>
        </p:nvSpPr>
        <p:spPr>
          <a:xfrm>
            <a:off x="1524000" y="1620838"/>
            <a:ext cx="9144000" cy="2387600"/>
          </a:xfrm>
        </p:spPr>
        <p:txBody>
          <a:bodyPr>
            <a:normAutofit/>
          </a:bodyPr>
          <a:lstStyle/>
          <a:p>
            <a:pPr algn="ctr"/>
            <a:r>
              <a:rPr lang="en-US" b="1" dirty="0"/>
              <a:t>Challenges to scaling-up of sustainable agriculture</a:t>
            </a:r>
          </a:p>
        </p:txBody>
      </p:sp>
      <p:sp>
        <p:nvSpPr>
          <p:cNvPr id="7" name="Subtitle 6">
            <a:extLst>
              <a:ext uri="{FF2B5EF4-FFF2-40B4-BE49-F238E27FC236}">
                <a16:creationId xmlns:a16="http://schemas.microsoft.com/office/drawing/2014/main" id="{D88A8854-C63A-479E-8CBE-54F89A062476}"/>
              </a:ext>
            </a:extLst>
          </p:cNvPr>
          <p:cNvSpPr>
            <a:spLocks noGrp="1"/>
          </p:cNvSpPr>
          <p:nvPr>
            <p:ph type="subTitle" idx="1"/>
          </p:nvPr>
        </p:nvSpPr>
        <p:spPr>
          <a:xfrm>
            <a:off x="1524000" y="4100512"/>
            <a:ext cx="9144000" cy="2498407"/>
          </a:xfrm>
        </p:spPr>
        <p:txBody>
          <a:bodyPr>
            <a:normAutofit/>
          </a:bodyPr>
          <a:lstStyle/>
          <a:p>
            <a:endParaRPr lang="en-US" dirty="0"/>
          </a:p>
          <a:p>
            <a:r>
              <a:rPr lang="en-US" dirty="0"/>
              <a:t>Siva Muthuprakash, Vaishnavi &amp; Shashank</a:t>
            </a:r>
          </a:p>
          <a:p>
            <a:endParaRPr lang="en-US" dirty="0"/>
          </a:p>
          <a:p>
            <a:r>
              <a:rPr lang="en-US" dirty="0"/>
              <a:t>VikasAnvesh Foundation</a:t>
            </a:r>
          </a:p>
          <a:p>
            <a:r>
              <a:rPr lang="en-US" dirty="0"/>
              <a:t>Pune</a:t>
            </a:r>
          </a:p>
        </p:txBody>
      </p:sp>
      <p:sp>
        <p:nvSpPr>
          <p:cNvPr id="4" name="Slide Number Placeholder 3">
            <a:extLst>
              <a:ext uri="{FF2B5EF4-FFF2-40B4-BE49-F238E27FC236}">
                <a16:creationId xmlns:a16="http://schemas.microsoft.com/office/drawing/2014/main" id="{7ED22C6A-4EF2-4BA6-915A-910191E21501}"/>
              </a:ext>
            </a:extLst>
          </p:cNvPr>
          <p:cNvSpPr>
            <a:spLocks noGrp="1"/>
          </p:cNvSpPr>
          <p:nvPr>
            <p:ph type="sldNum" sz="quarter" idx="12"/>
          </p:nvPr>
        </p:nvSpPr>
        <p:spPr/>
        <p:txBody>
          <a:bodyPr/>
          <a:lstStyle/>
          <a:p>
            <a:fld id="{39DD141F-36CD-480F-8808-1746AB82D168}" type="slidenum">
              <a:rPr lang="en-US" smtClean="0"/>
              <a:t>1</a:t>
            </a:fld>
            <a:endParaRPr lang="en-US"/>
          </a:p>
        </p:txBody>
      </p:sp>
      <p:pic>
        <p:nvPicPr>
          <p:cNvPr id="9" name="Picture 8">
            <a:extLst>
              <a:ext uri="{FF2B5EF4-FFF2-40B4-BE49-F238E27FC236}">
                <a16:creationId xmlns:a16="http://schemas.microsoft.com/office/drawing/2014/main" id="{2B41DD35-E1CA-4E9F-AD6E-B1AFB09A37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8400" y="10578"/>
            <a:ext cx="2118360" cy="1498182"/>
          </a:xfrm>
          <a:prstGeom prst="rect">
            <a:avLst/>
          </a:prstGeom>
        </p:spPr>
      </p:pic>
      <p:sp>
        <p:nvSpPr>
          <p:cNvPr id="6" name="Subtitle 6">
            <a:extLst>
              <a:ext uri="{FF2B5EF4-FFF2-40B4-BE49-F238E27FC236}">
                <a16:creationId xmlns:a16="http://schemas.microsoft.com/office/drawing/2014/main" id="{048C32F0-33E9-4C38-A43D-26F51EFBE5BE}"/>
              </a:ext>
            </a:extLst>
          </p:cNvPr>
          <p:cNvSpPr txBox="1">
            <a:spLocks/>
          </p:cNvSpPr>
          <p:nvPr/>
        </p:nvSpPr>
        <p:spPr>
          <a:xfrm>
            <a:off x="1524000" y="1133477"/>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Rural India Conference: Towards the Inclusion of </a:t>
            </a:r>
            <a:r>
              <a:rPr lang="en-US" dirty="0" err="1"/>
              <a:t>Marginalised</a:t>
            </a:r>
            <a:endParaRPr lang="en-US" dirty="0"/>
          </a:p>
        </p:txBody>
      </p:sp>
    </p:spTree>
    <p:extLst>
      <p:ext uri="{BB962C8B-B14F-4D97-AF65-F5344CB8AC3E}">
        <p14:creationId xmlns:p14="http://schemas.microsoft.com/office/powerpoint/2010/main" val="158875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52FD-E4DA-4CE3-956C-075B5CA9FAF7}"/>
              </a:ext>
            </a:extLst>
          </p:cNvPr>
          <p:cNvSpPr>
            <a:spLocks noGrp="1"/>
          </p:cNvSpPr>
          <p:nvPr>
            <p:ph type="title"/>
          </p:nvPr>
        </p:nvSpPr>
        <p:spPr/>
        <p:txBody>
          <a:bodyPr/>
          <a:lstStyle/>
          <a:p>
            <a:r>
              <a:rPr lang="en-US" dirty="0"/>
              <a:t>Field observations: Odisha</a:t>
            </a:r>
          </a:p>
        </p:txBody>
      </p:sp>
      <p:sp>
        <p:nvSpPr>
          <p:cNvPr id="3" name="Content Placeholder 2">
            <a:extLst>
              <a:ext uri="{FF2B5EF4-FFF2-40B4-BE49-F238E27FC236}">
                <a16:creationId xmlns:a16="http://schemas.microsoft.com/office/drawing/2014/main" id="{DCFA523B-4723-42A0-B02D-9183CB08BD50}"/>
              </a:ext>
            </a:extLst>
          </p:cNvPr>
          <p:cNvSpPr>
            <a:spLocks noGrp="1"/>
          </p:cNvSpPr>
          <p:nvPr>
            <p:ph idx="1"/>
          </p:nvPr>
        </p:nvSpPr>
        <p:spPr/>
        <p:txBody>
          <a:bodyPr>
            <a:normAutofit fontScale="92500" lnSpcReduction="10000"/>
          </a:bodyPr>
          <a:lstStyle/>
          <a:p>
            <a:r>
              <a:rPr lang="en-US" dirty="0"/>
              <a:t>Most of the farmers are by-default organic farmers and subsistence farmers with almost no link to market neither on input side nor on selling their farm produce</a:t>
            </a:r>
          </a:p>
          <a:p>
            <a:r>
              <a:rPr lang="en-US" dirty="0"/>
              <a:t>Since many farmers were practicing no-input farming, their yield has increased significantly after adopting organic farming practices</a:t>
            </a:r>
          </a:p>
          <a:p>
            <a:r>
              <a:rPr lang="en-US" dirty="0"/>
              <a:t>Farmers able to produce surplus but premium price for organic produce is rare</a:t>
            </a:r>
          </a:p>
          <a:p>
            <a:r>
              <a:rPr lang="en-US" dirty="0"/>
              <a:t>Intervention through women farmers with crop diversification has produced multiple benefit where promotion of organic vegetable production has increased the nutritional uptake of the family member, mobilization of women and scaling up of organic farming practices</a:t>
            </a:r>
          </a:p>
        </p:txBody>
      </p:sp>
      <p:sp>
        <p:nvSpPr>
          <p:cNvPr id="4" name="Slide Number Placeholder 3">
            <a:extLst>
              <a:ext uri="{FF2B5EF4-FFF2-40B4-BE49-F238E27FC236}">
                <a16:creationId xmlns:a16="http://schemas.microsoft.com/office/drawing/2014/main" id="{33DD9BFA-DD61-4447-A144-A3EA2D05D8FD}"/>
              </a:ext>
            </a:extLst>
          </p:cNvPr>
          <p:cNvSpPr>
            <a:spLocks noGrp="1"/>
          </p:cNvSpPr>
          <p:nvPr>
            <p:ph type="sldNum" sz="quarter" idx="12"/>
          </p:nvPr>
        </p:nvSpPr>
        <p:spPr/>
        <p:txBody>
          <a:bodyPr/>
          <a:lstStyle/>
          <a:p>
            <a:fld id="{39DD141F-36CD-480F-8808-1746AB82D168}" type="slidenum">
              <a:rPr lang="en-US" smtClean="0"/>
              <a:t>10</a:t>
            </a:fld>
            <a:endParaRPr lang="en-US"/>
          </a:p>
        </p:txBody>
      </p:sp>
    </p:spTree>
    <p:extLst>
      <p:ext uri="{BB962C8B-B14F-4D97-AF65-F5344CB8AC3E}">
        <p14:creationId xmlns:p14="http://schemas.microsoft.com/office/powerpoint/2010/main" val="447938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52FD-E4DA-4CE3-956C-075B5CA9FAF7}"/>
              </a:ext>
            </a:extLst>
          </p:cNvPr>
          <p:cNvSpPr>
            <a:spLocks noGrp="1"/>
          </p:cNvSpPr>
          <p:nvPr>
            <p:ph type="title"/>
          </p:nvPr>
        </p:nvSpPr>
        <p:spPr/>
        <p:txBody>
          <a:bodyPr/>
          <a:lstStyle/>
          <a:p>
            <a:r>
              <a:rPr lang="en-US" dirty="0"/>
              <a:t>Field observations: Odisha</a:t>
            </a:r>
          </a:p>
        </p:txBody>
      </p:sp>
      <p:sp>
        <p:nvSpPr>
          <p:cNvPr id="3" name="Content Placeholder 2">
            <a:extLst>
              <a:ext uri="{FF2B5EF4-FFF2-40B4-BE49-F238E27FC236}">
                <a16:creationId xmlns:a16="http://schemas.microsoft.com/office/drawing/2014/main" id="{DCFA523B-4723-42A0-B02D-9183CB08BD50}"/>
              </a:ext>
            </a:extLst>
          </p:cNvPr>
          <p:cNvSpPr>
            <a:spLocks noGrp="1"/>
          </p:cNvSpPr>
          <p:nvPr>
            <p:ph idx="1"/>
          </p:nvPr>
        </p:nvSpPr>
        <p:spPr/>
        <p:txBody>
          <a:bodyPr>
            <a:normAutofit/>
          </a:bodyPr>
          <a:lstStyle/>
          <a:p>
            <a:r>
              <a:rPr lang="en-US" dirty="0" err="1"/>
              <a:t>Labour</a:t>
            </a:r>
            <a:r>
              <a:rPr lang="en-US" dirty="0"/>
              <a:t> and drudgery are not considered to be the constraint in adopting organic farming practices </a:t>
            </a:r>
          </a:p>
          <a:p>
            <a:r>
              <a:rPr lang="en-US" dirty="0"/>
              <a:t>Irrigation was the major limiting factor and considered to be the critical issue</a:t>
            </a:r>
          </a:p>
          <a:p>
            <a:r>
              <a:rPr lang="en-US" dirty="0"/>
              <a:t>Lack of knowledge and capacity were among the top barriers</a:t>
            </a:r>
          </a:p>
          <a:p>
            <a:r>
              <a:rPr lang="en-US" dirty="0"/>
              <a:t>Though majority of them had livestock, access to organic inputs was a constraint as they graze in forest and difficult to collect the dungs</a:t>
            </a:r>
          </a:p>
        </p:txBody>
      </p:sp>
      <p:sp>
        <p:nvSpPr>
          <p:cNvPr id="4" name="Slide Number Placeholder 3">
            <a:extLst>
              <a:ext uri="{FF2B5EF4-FFF2-40B4-BE49-F238E27FC236}">
                <a16:creationId xmlns:a16="http://schemas.microsoft.com/office/drawing/2014/main" id="{33DD9BFA-DD61-4447-A144-A3EA2D05D8FD}"/>
              </a:ext>
            </a:extLst>
          </p:cNvPr>
          <p:cNvSpPr>
            <a:spLocks noGrp="1"/>
          </p:cNvSpPr>
          <p:nvPr>
            <p:ph type="sldNum" sz="quarter" idx="12"/>
          </p:nvPr>
        </p:nvSpPr>
        <p:spPr/>
        <p:txBody>
          <a:bodyPr/>
          <a:lstStyle/>
          <a:p>
            <a:fld id="{39DD141F-36CD-480F-8808-1746AB82D168}" type="slidenum">
              <a:rPr lang="en-US" smtClean="0"/>
              <a:t>11</a:t>
            </a:fld>
            <a:endParaRPr lang="en-US"/>
          </a:p>
        </p:txBody>
      </p:sp>
    </p:spTree>
    <p:extLst>
      <p:ext uri="{BB962C8B-B14F-4D97-AF65-F5344CB8AC3E}">
        <p14:creationId xmlns:p14="http://schemas.microsoft.com/office/powerpoint/2010/main" val="164249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8C68-8C28-4CC2-8CC7-5F97FB74CA24}"/>
              </a:ext>
            </a:extLst>
          </p:cNvPr>
          <p:cNvSpPr>
            <a:spLocks noGrp="1"/>
          </p:cNvSpPr>
          <p:nvPr>
            <p:ph type="title"/>
          </p:nvPr>
        </p:nvSpPr>
        <p:spPr>
          <a:xfrm>
            <a:off x="838200" y="197169"/>
            <a:ext cx="10515600" cy="1325563"/>
          </a:xfrm>
        </p:spPr>
        <p:txBody>
          <a:bodyPr/>
          <a:lstStyle/>
          <a:p>
            <a:r>
              <a:rPr lang="en-US" dirty="0"/>
              <a:t>Key to scale up</a:t>
            </a:r>
          </a:p>
        </p:txBody>
      </p:sp>
      <p:sp>
        <p:nvSpPr>
          <p:cNvPr id="3" name="Content Placeholder 2">
            <a:extLst>
              <a:ext uri="{FF2B5EF4-FFF2-40B4-BE49-F238E27FC236}">
                <a16:creationId xmlns:a16="http://schemas.microsoft.com/office/drawing/2014/main" id="{E0A900FA-09AA-42AE-84F5-F6F888D8819E}"/>
              </a:ext>
            </a:extLst>
          </p:cNvPr>
          <p:cNvSpPr>
            <a:spLocks noGrp="1"/>
          </p:cNvSpPr>
          <p:nvPr>
            <p:ph idx="1"/>
          </p:nvPr>
        </p:nvSpPr>
        <p:spPr>
          <a:xfrm>
            <a:off x="521967" y="1625794"/>
            <a:ext cx="10515600" cy="1391764"/>
          </a:xfrm>
        </p:spPr>
        <p:txBody>
          <a:bodyPr/>
          <a:lstStyle/>
          <a:p>
            <a:r>
              <a:rPr lang="en-US" dirty="0"/>
              <a:t>Drudgery</a:t>
            </a:r>
          </a:p>
          <a:p>
            <a:pPr lvl="1"/>
            <a:r>
              <a:rPr lang="en-US" dirty="0"/>
              <a:t>Equipment and infrastructure</a:t>
            </a:r>
          </a:p>
          <a:p>
            <a:pPr lvl="1"/>
            <a:r>
              <a:rPr lang="en-US" dirty="0"/>
              <a:t>Price that would make the difference</a:t>
            </a:r>
          </a:p>
        </p:txBody>
      </p:sp>
      <p:sp>
        <p:nvSpPr>
          <p:cNvPr id="4" name="Slide Number Placeholder 3">
            <a:extLst>
              <a:ext uri="{FF2B5EF4-FFF2-40B4-BE49-F238E27FC236}">
                <a16:creationId xmlns:a16="http://schemas.microsoft.com/office/drawing/2014/main" id="{CF8209F8-DF38-4168-84C1-B9C8B8368F89}"/>
              </a:ext>
            </a:extLst>
          </p:cNvPr>
          <p:cNvSpPr>
            <a:spLocks noGrp="1"/>
          </p:cNvSpPr>
          <p:nvPr>
            <p:ph type="sldNum" sz="quarter" idx="12"/>
          </p:nvPr>
        </p:nvSpPr>
        <p:spPr>
          <a:xfrm>
            <a:off x="8610600" y="6432550"/>
            <a:ext cx="2743200" cy="365125"/>
          </a:xfrm>
        </p:spPr>
        <p:txBody>
          <a:bodyPr/>
          <a:lstStyle/>
          <a:p>
            <a:fld id="{39DD141F-36CD-480F-8808-1746AB82D168}" type="slidenum">
              <a:rPr lang="en-US" smtClean="0"/>
              <a:t>12</a:t>
            </a:fld>
            <a:endParaRPr lang="en-US"/>
          </a:p>
        </p:txBody>
      </p:sp>
      <p:graphicFrame>
        <p:nvGraphicFramePr>
          <p:cNvPr id="6" name="Table 5">
            <a:extLst>
              <a:ext uri="{FF2B5EF4-FFF2-40B4-BE49-F238E27FC236}">
                <a16:creationId xmlns:a16="http://schemas.microsoft.com/office/drawing/2014/main" id="{31B14A05-593A-4C5A-89FD-E6927EEC9DCF}"/>
              </a:ext>
            </a:extLst>
          </p:cNvPr>
          <p:cNvGraphicFramePr>
            <a:graphicFrameLocks noGrp="1"/>
          </p:cNvGraphicFramePr>
          <p:nvPr/>
        </p:nvGraphicFramePr>
        <p:xfrm>
          <a:off x="396239" y="3277234"/>
          <a:ext cx="11468099" cy="3291840"/>
        </p:xfrm>
        <a:graphic>
          <a:graphicData uri="http://schemas.openxmlformats.org/drawingml/2006/table">
            <a:tbl>
              <a:tblPr/>
              <a:tblGrid>
                <a:gridCol w="1487403">
                  <a:extLst>
                    <a:ext uri="{9D8B030D-6E8A-4147-A177-3AD203B41FA5}">
                      <a16:colId xmlns:a16="http://schemas.microsoft.com/office/drawing/2014/main" val="2254693835"/>
                    </a:ext>
                  </a:extLst>
                </a:gridCol>
                <a:gridCol w="1247587">
                  <a:extLst>
                    <a:ext uri="{9D8B030D-6E8A-4147-A177-3AD203B41FA5}">
                      <a16:colId xmlns:a16="http://schemas.microsoft.com/office/drawing/2014/main" val="2180813580"/>
                    </a:ext>
                  </a:extLst>
                </a:gridCol>
                <a:gridCol w="1247587">
                  <a:extLst>
                    <a:ext uri="{9D8B030D-6E8A-4147-A177-3AD203B41FA5}">
                      <a16:colId xmlns:a16="http://schemas.microsoft.com/office/drawing/2014/main" val="3048293354"/>
                    </a:ext>
                  </a:extLst>
                </a:gridCol>
                <a:gridCol w="1247587">
                  <a:extLst>
                    <a:ext uri="{9D8B030D-6E8A-4147-A177-3AD203B41FA5}">
                      <a16:colId xmlns:a16="http://schemas.microsoft.com/office/drawing/2014/main" val="2558749006"/>
                    </a:ext>
                  </a:extLst>
                </a:gridCol>
                <a:gridCol w="1247587">
                  <a:extLst>
                    <a:ext uri="{9D8B030D-6E8A-4147-A177-3AD203B41FA5}">
                      <a16:colId xmlns:a16="http://schemas.microsoft.com/office/drawing/2014/main" val="3019070500"/>
                    </a:ext>
                  </a:extLst>
                </a:gridCol>
                <a:gridCol w="1247587">
                  <a:extLst>
                    <a:ext uri="{9D8B030D-6E8A-4147-A177-3AD203B41FA5}">
                      <a16:colId xmlns:a16="http://schemas.microsoft.com/office/drawing/2014/main" val="2566673426"/>
                    </a:ext>
                  </a:extLst>
                </a:gridCol>
                <a:gridCol w="1247587">
                  <a:extLst>
                    <a:ext uri="{9D8B030D-6E8A-4147-A177-3AD203B41FA5}">
                      <a16:colId xmlns:a16="http://schemas.microsoft.com/office/drawing/2014/main" val="3543943911"/>
                    </a:ext>
                  </a:extLst>
                </a:gridCol>
                <a:gridCol w="1247587">
                  <a:extLst>
                    <a:ext uri="{9D8B030D-6E8A-4147-A177-3AD203B41FA5}">
                      <a16:colId xmlns:a16="http://schemas.microsoft.com/office/drawing/2014/main" val="2084343455"/>
                    </a:ext>
                  </a:extLst>
                </a:gridCol>
                <a:gridCol w="1247587">
                  <a:extLst>
                    <a:ext uri="{9D8B030D-6E8A-4147-A177-3AD203B41FA5}">
                      <a16:colId xmlns:a16="http://schemas.microsoft.com/office/drawing/2014/main" val="3846578464"/>
                    </a:ext>
                  </a:extLst>
                </a:gridCol>
              </a:tblGrid>
              <a:tr h="536046">
                <a:tc>
                  <a:txBody>
                    <a:bodyPr/>
                    <a:lstStyle/>
                    <a:p>
                      <a:pPr algn="ctr" fontAlgn="b"/>
                      <a:endParaRPr lang="en-US" sz="18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Cost of cultivation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err="1">
                          <a:solidFill>
                            <a:srgbClr val="000000"/>
                          </a:solidFill>
                          <a:effectLst/>
                          <a:latin typeface="Times New Roman" panose="02020603050405020304" pitchFamily="18" charset="0"/>
                        </a:rPr>
                        <a:t>Labour</a:t>
                      </a:r>
                      <a:r>
                        <a:rPr lang="en-US" sz="1800" b="1" i="0" u="none" strike="noStrike" dirty="0">
                          <a:solidFill>
                            <a:srgbClr val="000000"/>
                          </a:solidFill>
                          <a:effectLst/>
                          <a:latin typeface="Times New Roman" panose="02020603050405020304" pitchFamily="18" charset="0"/>
                        </a:rPr>
                        <a:t> requirement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Drudgery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Crop yield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Net farm income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crops cultivated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 Salable produce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Price received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6377056"/>
                  </a:ext>
                </a:extLst>
              </a:tr>
              <a:tr h="595606">
                <a:tc>
                  <a:txBody>
                    <a:bodyPr/>
                    <a:lstStyle/>
                    <a:p>
                      <a:pPr algn="ctr" fontAlgn="b"/>
                      <a:r>
                        <a:rPr lang="en-US" sz="2000" b="1" i="0" u="none" strike="noStrike" dirty="0">
                          <a:solidFill>
                            <a:srgbClr val="000000"/>
                          </a:solidFill>
                          <a:effectLst/>
                          <a:latin typeface="Calibri" panose="020F0502020204030204" pitchFamily="34" charset="0"/>
                        </a:rPr>
                        <a:t>Significant decrease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panose="020F050202020403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45635964"/>
                  </a:ext>
                </a:extLst>
              </a:tr>
              <a:tr h="595606">
                <a:tc>
                  <a:txBody>
                    <a:bodyPr/>
                    <a:lstStyle/>
                    <a:p>
                      <a:pPr algn="ctr" fontAlgn="b"/>
                      <a:r>
                        <a:rPr lang="en-US" sz="2000" b="0" i="0" u="none" strike="noStrike">
                          <a:solidFill>
                            <a:srgbClr val="000000"/>
                          </a:solidFill>
                          <a:effectLst/>
                          <a:latin typeface="Calibri" panose="020F0502020204030204" pitchFamily="34" charset="0"/>
                        </a:rPr>
                        <a:t>Marginal decrease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extLst>
                  <a:ext uri="{0D108BD9-81ED-4DB2-BD59-A6C34878D82A}">
                    <a16:rowId xmlns:a16="http://schemas.microsoft.com/office/drawing/2014/main" val="584519734"/>
                  </a:ext>
                </a:extLst>
              </a:tr>
              <a:tr h="297803">
                <a:tc>
                  <a:txBody>
                    <a:bodyPr/>
                    <a:lstStyle/>
                    <a:p>
                      <a:pPr algn="ctr" fontAlgn="b"/>
                      <a:r>
                        <a:rPr lang="en-US" sz="2000" b="0" i="0" u="none" strike="noStrike">
                          <a:solidFill>
                            <a:srgbClr val="000000"/>
                          </a:solidFill>
                          <a:effectLst/>
                          <a:latin typeface="Calibri" panose="020F0502020204030204" pitchFamily="34" charset="0"/>
                        </a:rPr>
                        <a:t>No change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5396574"/>
                  </a:ext>
                </a:extLst>
              </a:tr>
              <a:tr h="595606">
                <a:tc>
                  <a:txBody>
                    <a:bodyPr/>
                    <a:lstStyle/>
                    <a:p>
                      <a:pPr algn="ctr" fontAlgn="b"/>
                      <a:r>
                        <a:rPr lang="en-US" sz="2000" b="0" i="0" u="none" strike="noStrike">
                          <a:solidFill>
                            <a:srgbClr val="000000"/>
                          </a:solidFill>
                          <a:effectLst/>
                          <a:latin typeface="Calibri" panose="020F0502020204030204" pitchFamily="34" charset="0"/>
                        </a:rPr>
                        <a:t>Marginal increase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36%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extLst>
                  <a:ext uri="{0D108BD9-81ED-4DB2-BD59-A6C34878D82A}">
                    <a16:rowId xmlns:a16="http://schemas.microsoft.com/office/drawing/2014/main" val="3358202385"/>
                  </a:ext>
                </a:extLst>
              </a:tr>
              <a:tr h="595606">
                <a:tc>
                  <a:txBody>
                    <a:bodyPr/>
                    <a:lstStyle/>
                    <a:p>
                      <a:pPr algn="ctr" fontAlgn="b"/>
                      <a:r>
                        <a:rPr lang="en-US" sz="2000" b="0" i="0" u="none" strike="noStrike">
                          <a:solidFill>
                            <a:srgbClr val="000000"/>
                          </a:solidFill>
                          <a:effectLst/>
                          <a:latin typeface="Calibri" panose="020F0502020204030204" pitchFamily="34" charset="0"/>
                        </a:rPr>
                        <a:t>Significant increase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extLst>
                  <a:ext uri="{0D108BD9-81ED-4DB2-BD59-A6C34878D82A}">
                    <a16:rowId xmlns:a16="http://schemas.microsoft.com/office/drawing/2014/main" val="3020649254"/>
                  </a:ext>
                </a:extLst>
              </a:tr>
            </a:tbl>
          </a:graphicData>
        </a:graphic>
      </p:graphicFrame>
      <p:sp>
        <p:nvSpPr>
          <p:cNvPr id="7" name="Oval 6">
            <a:extLst>
              <a:ext uri="{FF2B5EF4-FFF2-40B4-BE49-F238E27FC236}">
                <a16:creationId xmlns:a16="http://schemas.microsoft.com/office/drawing/2014/main" id="{B3093682-613B-4231-BFD1-B967406CC0E0}"/>
              </a:ext>
            </a:extLst>
          </p:cNvPr>
          <p:cNvSpPr/>
          <p:nvPr/>
        </p:nvSpPr>
        <p:spPr>
          <a:xfrm>
            <a:off x="2118360" y="3871754"/>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EE2E5EA-AF50-467C-BCFB-8C4F7CD97D6B}"/>
              </a:ext>
            </a:extLst>
          </p:cNvPr>
          <p:cNvSpPr/>
          <p:nvPr/>
        </p:nvSpPr>
        <p:spPr>
          <a:xfrm>
            <a:off x="8404859" y="4897913"/>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C633E5E-8CCB-4343-BABE-D9F5B79B269B}"/>
              </a:ext>
            </a:extLst>
          </p:cNvPr>
          <p:cNvSpPr/>
          <p:nvPr/>
        </p:nvSpPr>
        <p:spPr>
          <a:xfrm>
            <a:off x="9639300" y="4897912"/>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262F0A2-5DB7-4725-A6D2-0F1BF2B968A4}"/>
              </a:ext>
            </a:extLst>
          </p:cNvPr>
          <p:cNvSpPr/>
          <p:nvPr/>
        </p:nvSpPr>
        <p:spPr>
          <a:xfrm>
            <a:off x="10873741" y="4897911"/>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5FE746B-19B6-4C60-B03B-BBD1AC015D94}"/>
              </a:ext>
            </a:extLst>
          </p:cNvPr>
          <p:cNvSpPr/>
          <p:nvPr/>
        </p:nvSpPr>
        <p:spPr>
          <a:xfrm>
            <a:off x="4655817" y="4913470"/>
            <a:ext cx="685800" cy="1671161"/>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18E68E18-2200-4C8A-A76C-B8E5F95C333B}"/>
              </a:ext>
            </a:extLst>
          </p:cNvPr>
          <p:cNvSpPr/>
          <p:nvPr/>
        </p:nvSpPr>
        <p:spPr>
          <a:xfrm>
            <a:off x="3387088" y="4421982"/>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F61A3D-E8EE-4BEC-9F7E-36AF4713EBC1}"/>
              </a:ext>
            </a:extLst>
          </p:cNvPr>
          <p:cNvSpPr/>
          <p:nvPr/>
        </p:nvSpPr>
        <p:spPr>
          <a:xfrm>
            <a:off x="5897882" y="4349033"/>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58292EB-A2F1-411C-8317-D5F33B8CB724}"/>
              </a:ext>
            </a:extLst>
          </p:cNvPr>
          <p:cNvSpPr/>
          <p:nvPr/>
        </p:nvSpPr>
        <p:spPr>
          <a:xfrm>
            <a:off x="7124699" y="4349033"/>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7E20FC1-44D3-45D5-A5BB-AA87B1B1FC15}"/>
              </a:ext>
            </a:extLst>
          </p:cNvPr>
          <p:cNvSpPr/>
          <p:nvPr/>
        </p:nvSpPr>
        <p:spPr>
          <a:xfrm>
            <a:off x="7155178" y="4868386"/>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919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0.00651 1.48148E-6 L 0.00247 0.07963 " pathEditMode="relative" rAng="0" ptsTypes="AA">
                                      <p:cBhvr>
                                        <p:cTn id="6" dur="2000" fill="hold"/>
                                        <p:tgtEl>
                                          <p:spTgt spid="15"/>
                                        </p:tgtEl>
                                        <p:attrNameLst>
                                          <p:attrName>ppt_x</p:attrName>
                                          <p:attrName>ppt_y</p:attrName>
                                        </p:attrNameLst>
                                      </p:cBhvr>
                                      <p:rCtr x="-208" y="3981"/>
                                    </p:animMotion>
                                  </p:childTnLst>
                                </p:cTn>
                              </p:par>
                            </p:childTnLst>
                          </p:cTn>
                        </p:par>
                        <p:par>
                          <p:cTn id="7" fill="hold">
                            <p:stCondLst>
                              <p:cond delay="2000"/>
                            </p:stCondLst>
                            <p:childTnLst>
                              <p:par>
                                <p:cTn id="8" presetID="9" presetClass="exit" presetSubtype="0" fill="hold" grpId="1" nodeType="afterEffect">
                                  <p:stCondLst>
                                    <p:cond delay="0"/>
                                  </p:stCondLst>
                                  <p:childTnLst>
                                    <p:animEffect transition="out" filter="dissolve">
                                      <p:cBhvr>
                                        <p:cTn id="9" dur="500"/>
                                        <p:tgtEl>
                                          <p:spTgt spid="15"/>
                                        </p:tgtEl>
                                      </p:cBhvr>
                                    </p:animEffect>
                                    <p:set>
                                      <p:cBhvr>
                                        <p:cTn id="10" dur="1" fill="hold">
                                          <p:stCondLst>
                                            <p:cond delay="499"/>
                                          </p:stCondLst>
                                        </p:cTn>
                                        <p:tgtEl>
                                          <p:spTgt spid="1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7E00A84-E808-475E-9F2B-11AAB2CB5B28}"/>
              </a:ext>
            </a:extLst>
          </p:cNvPr>
          <p:cNvSpPr>
            <a:spLocks noGrp="1"/>
          </p:cNvSpPr>
          <p:nvPr>
            <p:ph type="title"/>
          </p:nvPr>
        </p:nvSpPr>
        <p:spPr/>
        <p:txBody>
          <a:bodyPr/>
          <a:lstStyle/>
          <a:p>
            <a:r>
              <a:rPr lang="en-US" dirty="0"/>
              <a:t>Thank you!</a:t>
            </a:r>
          </a:p>
        </p:txBody>
      </p:sp>
      <p:sp>
        <p:nvSpPr>
          <p:cNvPr id="6" name="Text Placeholder 5">
            <a:extLst>
              <a:ext uri="{FF2B5EF4-FFF2-40B4-BE49-F238E27FC236}">
                <a16:creationId xmlns:a16="http://schemas.microsoft.com/office/drawing/2014/main" id="{44155981-060B-457A-A368-00B699EC97EA}"/>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B083794-07EA-4466-B98C-AF927F2A6C45}"/>
              </a:ext>
            </a:extLst>
          </p:cNvPr>
          <p:cNvSpPr>
            <a:spLocks noGrp="1"/>
          </p:cNvSpPr>
          <p:nvPr>
            <p:ph type="sldNum" sz="quarter" idx="12"/>
          </p:nvPr>
        </p:nvSpPr>
        <p:spPr/>
        <p:txBody>
          <a:bodyPr/>
          <a:lstStyle/>
          <a:p>
            <a:fld id="{39DD141F-36CD-480F-8808-1746AB82D168}" type="slidenum">
              <a:rPr lang="en-US" smtClean="0"/>
              <a:t>13</a:t>
            </a:fld>
            <a:endParaRPr lang="en-US"/>
          </a:p>
        </p:txBody>
      </p:sp>
    </p:spTree>
    <p:extLst>
      <p:ext uri="{BB962C8B-B14F-4D97-AF65-F5344CB8AC3E}">
        <p14:creationId xmlns:p14="http://schemas.microsoft.com/office/powerpoint/2010/main" val="1712312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E4141-0D28-4971-B617-569971847D2D}"/>
              </a:ext>
            </a:extLst>
          </p:cNvPr>
          <p:cNvSpPr>
            <a:spLocks noGrp="1"/>
          </p:cNvSpPr>
          <p:nvPr>
            <p:ph type="title"/>
          </p:nvPr>
        </p:nvSpPr>
        <p:spPr/>
        <p:txBody>
          <a:bodyPr>
            <a:normAutofit/>
          </a:bodyPr>
          <a:lstStyle/>
          <a:p>
            <a:r>
              <a:rPr lang="en-US" sz="8800" b="1" dirty="0"/>
              <a:t>Findings from the data</a:t>
            </a:r>
          </a:p>
        </p:txBody>
      </p:sp>
      <p:sp>
        <p:nvSpPr>
          <p:cNvPr id="3" name="Text Placeholder 2">
            <a:extLst>
              <a:ext uri="{FF2B5EF4-FFF2-40B4-BE49-F238E27FC236}">
                <a16:creationId xmlns:a16="http://schemas.microsoft.com/office/drawing/2014/main" id="{0152EFCF-2F70-4620-88C4-3C9C5DA5FDF0}"/>
              </a:ext>
            </a:extLst>
          </p:cNvPr>
          <p:cNvSpPr>
            <a:spLocks noGrp="1"/>
          </p:cNvSpPr>
          <p:nvPr>
            <p:ph type="body" idx="1"/>
          </p:nvPr>
        </p:nvSpPr>
        <p:spPr/>
        <p:txBody>
          <a:bodyPr>
            <a:normAutofit/>
          </a:bodyPr>
          <a:lstStyle/>
          <a:p>
            <a:r>
              <a:rPr lang="en-US" sz="4400" dirty="0"/>
              <a:t>Punjab</a:t>
            </a:r>
          </a:p>
        </p:txBody>
      </p:sp>
      <p:sp>
        <p:nvSpPr>
          <p:cNvPr id="4" name="Slide Number Placeholder 3">
            <a:extLst>
              <a:ext uri="{FF2B5EF4-FFF2-40B4-BE49-F238E27FC236}">
                <a16:creationId xmlns:a16="http://schemas.microsoft.com/office/drawing/2014/main" id="{EA3398E7-EFF7-4C8C-B4F8-399CE59718D8}"/>
              </a:ext>
            </a:extLst>
          </p:cNvPr>
          <p:cNvSpPr>
            <a:spLocks noGrp="1"/>
          </p:cNvSpPr>
          <p:nvPr>
            <p:ph type="sldNum" sz="quarter" idx="12"/>
          </p:nvPr>
        </p:nvSpPr>
        <p:spPr/>
        <p:txBody>
          <a:bodyPr/>
          <a:lstStyle/>
          <a:p>
            <a:fld id="{39DD141F-36CD-480F-8808-1746AB82D168}" type="slidenum">
              <a:rPr lang="en-US" smtClean="0"/>
              <a:t>14</a:t>
            </a:fld>
            <a:endParaRPr lang="en-US"/>
          </a:p>
        </p:txBody>
      </p:sp>
    </p:spTree>
    <p:extLst>
      <p:ext uri="{BB962C8B-B14F-4D97-AF65-F5344CB8AC3E}">
        <p14:creationId xmlns:p14="http://schemas.microsoft.com/office/powerpoint/2010/main" val="2510248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F6D5E-2ECC-4451-9C6E-12D9EC90C826}"/>
              </a:ext>
            </a:extLst>
          </p:cNvPr>
          <p:cNvSpPr>
            <a:spLocks noGrp="1"/>
          </p:cNvSpPr>
          <p:nvPr>
            <p:ph type="title"/>
          </p:nvPr>
        </p:nvSpPr>
        <p:spPr/>
        <p:txBody>
          <a:bodyPr/>
          <a:lstStyle/>
          <a:p>
            <a:r>
              <a:rPr lang="en-US" dirty="0"/>
              <a:t>Promoting agency and sample size</a:t>
            </a:r>
          </a:p>
        </p:txBody>
      </p:sp>
      <p:sp>
        <p:nvSpPr>
          <p:cNvPr id="4" name="Slide Number Placeholder 3">
            <a:extLst>
              <a:ext uri="{FF2B5EF4-FFF2-40B4-BE49-F238E27FC236}">
                <a16:creationId xmlns:a16="http://schemas.microsoft.com/office/drawing/2014/main" id="{432837E2-FEE6-499E-A66F-D4EE34C2232B}"/>
              </a:ext>
            </a:extLst>
          </p:cNvPr>
          <p:cNvSpPr>
            <a:spLocks noGrp="1"/>
          </p:cNvSpPr>
          <p:nvPr>
            <p:ph type="sldNum" sz="quarter" idx="12"/>
          </p:nvPr>
        </p:nvSpPr>
        <p:spPr>
          <a:xfrm>
            <a:off x="9324514" y="6524885"/>
            <a:ext cx="2743200" cy="365125"/>
          </a:xfrm>
        </p:spPr>
        <p:txBody>
          <a:bodyPr/>
          <a:lstStyle/>
          <a:p>
            <a:fld id="{39DD141F-36CD-480F-8808-1746AB82D168}" type="slidenum">
              <a:rPr lang="en-US" smtClean="0"/>
              <a:t>15</a:t>
            </a:fld>
            <a:endParaRPr lang="en-US" dirty="0"/>
          </a:p>
        </p:txBody>
      </p:sp>
      <p:graphicFrame>
        <p:nvGraphicFramePr>
          <p:cNvPr id="9" name="Table 8">
            <a:extLst>
              <a:ext uri="{FF2B5EF4-FFF2-40B4-BE49-F238E27FC236}">
                <a16:creationId xmlns:a16="http://schemas.microsoft.com/office/drawing/2014/main" id="{2A94D088-FB6F-4070-9BBC-62986EBA3174}"/>
              </a:ext>
            </a:extLst>
          </p:cNvPr>
          <p:cNvGraphicFramePr>
            <a:graphicFrameLocks noGrp="1"/>
          </p:cNvGraphicFramePr>
          <p:nvPr/>
        </p:nvGraphicFramePr>
        <p:xfrm>
          <a:off x="838200" y="2167466"/>
          <a:ext cx="10157288" cy="2377440"/>
        </p:xfrm>
        <a:graphic>
          <a:graphicData uri="http://schemas.openxmlformats.org/drawingml/2006/table">
            <a:tbl>
              <a:tblPr firstRow="1" bandRow="1">
                <a:tableStyleId>{5C22544A-7EE6-4342-B048-85BDC9FD1C3A}</a:tableStyleId>
              </a:tblPr>
              <a:tblGrid>
                <a:gridCol w="2331720">
                  <a:extLst>
                    <a:ext uri="{9D8B030D-6E8A-4147-A177-3AD203B41FA5}">
                      <a16:colId xmlns:a16="http://schemas.microsoft.com/office/drawing/2014/main" val="4242007694"/>
                    </a:ext>
                  </a:extLst>
                </a:gridCol>
                <a:gridCol w="1813560">
                  <a:extLst>
                    <a:ext uri="{9D8B030D-6E8A-4147-A177-3AD203B41FA5}">
                      <a16:colId xmlns:a16="http://schemas.microsoft.com/office/drawing/2014/main" val="977481499"/>
                    </a:ext>
                  </a:extLst>
                </a:gridCol>
                <a:gridCol w="3535680">
                  <a:extLst>
                    <a:ext uri="{9D8B030D-6E8A-4147-A177-3AD203B41FA5}">
                      <a16:colId xmlns:a16="http://schemas.microsoft.com/office/drawing/2014/main" val="497666201"/>
                    </a:ext>
                  </a:extLst>
                </a:gridCol>
                <a:gridCol w="2476328">
                  <a:extLst>
                    <a:ext uri="{9D8B030D-6E8A-4147-A177-3AD203B41FA5}">
                      <a16:colId xmlns:a16="http://schemas.microsoft.com/office/drawing/2014/main" val="2932069652"/>
                    </a:ext>
                  </a:extLst>
                </a:gridCol>
              </a:tblGrid>
              <a:tr h="370840">
                <a:tc>
                  <a:txBody>
                    <a:bodyPr/>
                    <a:lstStyle/>
                    <a:p>
                      <a:r>
                        <a:rPr lang="en-US" sz="2400" dirty="0"/>
                        <a:t>District</a:t>
                      </a:r>
                    </a:p>
                  </a:txBody>
                  <a:tcPr/>
                </a:tc>
                <a:tc>
                  <a:txBody>
                    <a:bodyPr/>
                    <a:lstStyle/>
                    <a:p>
                      <a:r>
                        <a:rPr lang="en-US" sz="2400" dirty="0"/>
                        <a:t>Promoting agency</a:t>
                      </a:r>
                    </a:p>
                  </a:txBody>
                  <a:tcPr/>
                </a:tc>
                <a:tc>
                  <a:txBody>
                    <a:bodyPr/>
                    <a:lstStyle/>
                    <a:p>
                      <a:r>
                        <a:rPr lang="en-US" sz="2400" dirty="0"/>
                        <a:t>Practices</a:t>
                      </a:r>
                    </a:p>
                  </a:txBody>
                  <a:tcPr/>
                </a:tc>
                <a:tc>
                  <a:txBody>
                    <a:bodyPr/>
                    <a:lstStyle/>
                    <a:p>
                      <a:r>
                        <a:rPr lang="en-US" sz="2400" dirty="0"/>
                        <a:t>Number of farmers surveyed</a:t>
                      </a:r>
                    </a:p>
                  </a:txBody>
                  <a:tcPr/>
                </a:tc>
                <a:extLst>
                  <a:ext uri="{0D108BD9-81ED-4DB2-BD59-A6C34878D82A}">
                    <a16:rowId xmlns:a16="http://schemas.microsoft.com/office/drawing/2014/main" val="2382494749"/>
                  </a:ext>
                </a:extLst>
              </a:tr>
              <a:tr h="370840">
                <a:tc>
                  <a:txBody>
                    <a:bodyPr/>
                    <a:lstStyle/>
                    <a:p>
                      <a:r>
                        <a:rPr lang="en-US" sz="2400" dirty="0"/>
                        <a:t>Faridkot, </a:t>
                      </a:r>
                      <a:r>
                        <a:rPr lang="en-US" sz="2400" dirty="0" err="1"/>
                        <a:t>Moga</a:t>
                      </a:r>
                      <a:r>
                        <a:rPr lang="en-US" sz="2400" dirty="0"/>
                        <a:t>, Bathinda, </a:t>
                      </a:r>
                      <a:r>
                        <a:rPr lang="en-US" sz="2400" dirty="0" err="1"/>
                        <a:t>Barnala</a:t>
                      </a:r>
                      <a:r>
                        <a:rPr lang="en-US" sz="2400" dirty="0"/>
                        <a:t>, Sangrur &amp; Patiala</a:t>
                      </a:r>
                    </a:p>
                  </a:txBody>
                  <a:tcPr/>
                </a:tc>
                <a:tc>
                  <a:txBody>
                    <a:bodyPr/>
                    <a:lstStyle/>
                    <a:p>
                      <a:r>
                        <a:rPr lang="en-US" sz="2400" dirty="0" err="1"/>
                        <a:t>Kheti</a:t>
                      </a:r>
                      <a:r>
                        <a:rPr lang="en-US" sz="2400" dirty="0"/>
                        <a:t> </a:t>
                      </a:r>
                      <a:r>
                        <a:rPr lang="en-US" sz="2400" dirty="0" err="1"/>
                        <a:t>Virasat</a:t>
                      </a:r>
                      <a:r>
                        <a:rPr lang="en-US" sz="2400" dirty="0"/>
                        <a:t> Mission</a:t>
                      </a:r>
                    </a:p>
                  </a:txBody>
                  <a:tcPr/>
                </a:tc>
                <a:tc>
                  <a:txBody>
                    <a:bodyPr/>
                    <a:lstStyle/>
                    <a:p>
                      <a:r>
                        <a:rPr lang="en-US" sz="2400" dirty="0"/>
                        <a:t>Organic practices like </a:t>
                      </a:r>
                      <a:r>
                        <a:rPr lang="en-US" sz="2400" dirty="0" err="1"/>
                        <a:t>jivamrut</a:t>
                      </a:r>
                      <a:r>
                        <a:rPr lang="en-US" sz="2400" dirty="0"/>
                        <a:t>, biopesticides, composting, green manuring, etc.</a:t>
                      </a:r>
                    </a:p>
                  </a:txBody>
                  <a:tcPr/>
                </a:tc>
                <a:tc>
                  <a:txBody>
                    <a:bodyPr/>
                    <a:lstStyle/>
                    <a:p>
                      <a:r>
                        <a:rPr lang="en-US" sz="2400" dirty="0"/>
                        <a:t>55</a:t>
                      </a:r>
                    </a:p>
                  </a:txBody>
                  <a:tcPr/>
                </a:tc>
                <a:extLst>
                  <a:ext uri="{0D108BD9-81ED-4DB2-BD59-A6C34878D82A}">
                    <a16:rowId xmlns:a16="http://schemas.microsoft.com/office/drawing/2014/main" val="2099538301"/>
                  </a:ext>
                </a:extLst>
              </a:tr>
            </a:tbl>
          </a:graphicData>
        </a:graphic>
      </p:graphicFrame>
    </p:spTree>
    <p:extLst>
      <p:ext uri="{BB962C8B-B14F-4D97-AF65-F5344CB8AC3E}">
        <p14:creationId xmlns:p14="http://schemas.microsoft.com/office/powerpoint/2010/main" val="1318794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F6D5E-2ECC-4451-9C6E-12D9EC90C826}"/>
              </a:ext>
            </a:extLst>
          </p:cNvPr>
          <p:cNvSpPr>
            <a:spLocks noGrp="1"/>
          </p:cNvSpPr>
          <p:nvPr>
            <p:ph type="title"/>
          </p:nvPr>
        </p:nvSpPr>
        <p:spPr/>
        <p:txBody>
          <a:bodyPr/>
          <a:lstStyle/>
          <a:p>
            <a:r>
              <a:rPr lang="en-US" dirty="0"/>
              <a:t>Farmer profile</a:t>
            </a:r>
          </a:p>
        </p:txBody>
      </p:sp>
      <p:sp>
        <p:nvSpPr>
          <p:cNvPr id="4" name="Slide Number Placeholder 3">
            <a:extLst>
              <a:ext uri="{FF2B5EF4-FFF2-40B4-BE49-F238E27FC236}">
                <a16:creationId xmlns:a16="http://schemas.microsoft.com/office/drawing/2014/main" id="{432837E2-FEE6-499E-A66F-D4EE34C2232B}"/>
              </a:ext>
            </a:extLst>
          </p:cNvPr>
          <p:cNvSpPr>
            <a:spLocks noGrp="1"/>
          </p:cNvSpPr>
          <p:nvPr>
            <p:ph type="sldNum" sz="quarter" idx="12"/>
          </p:nvPr>
        </p:nvSpPr>
        <p:spPr>
          <a:xfrm>
            <a:off x="9324514" y="6524885"/>
            <a:ext cx="2743200" cy="365125"/>
          </a:xfrm>
        </p:spPr>
        <p:txBody>
          <a:bodyPr/>
          <a:lstStyle/>
          <a:p>
            <a:fld id="{39DD141F-36CD-480F-8808-1746AB82D168}" type="slidenum">
              <a:rPr lang="en-US" smtClean="0"/>
              <a:t>16</a:t>
            </a:fld>
            <a:endParaRPr lang="en-US" dirty="0"/>
          </a:p>
        </p:txBody>
      </p:sp>
      <p:sp>
        <p:nvSpPr>
          <p:cNvPr id="12" name="Content Placeholder 2">
            <a:extLst>
              <a:ext uri="{FF2B5EF4-FFF2-40B4-BE49-F238E27FC236}">
                <a16:creationId xmlns:a16="http://schemas.microsoft.com/office/drawing/2014/main" id="{044C23B5-67FF-4940-B8F1-9FA37B6D1D1F}"/>
              </a:ext>
            </a:extLst>
          </p:cNvPr>
          <p:cNvSpPr>
            <a:spLocks noGrp="1"/>
          </p:cNvSpPr>
          <p:nvPr>
            <p:ph idx="1"/>
          </p:nvPr>
        </p:nvSpPr>
        <p:spPr>
          <a:xfrm>
            <a:off x="838200" y="1468201"/>
            <a:ext cx="4251960" cy="1856264"/>
          </a:xfrm>
          <a:ln>
            <a:solidFill>
              <a:schemeClr val="tx1"/>
            </a:solidFill>
          </a:ln>
        </p:spPr>
        <p:txBody>
          <a:bodyPr>
            <a:normAutofit fontScale="62500" lnSpcReduction="20000"/>
          </a:bodyPr>
          <a:lstStyle/>
          <a:p>
            <a:r>
              <a:rPr lang="en-US" sz="3600" dirty="0"/>
              <a:t>69% medium and large farmers</a:t>
            </a:r>
          </a:p>
          <a:p>
            <a:r>
              <a:rPr lang="en-US" sz="3600" dirty="0"/>
              <a:t>96% men farmers</a:t>
            </a:r>
          </a:p>
          <a:p>
            <a:r>
              <a:rPr lang="en-US" sz="3600" dirty="0"/>
              <a:t>35% with &lt;40 years of age</a:t>
            </a:r>
          </a:p>
          <a:p>
            <a:r>
              <a:rPr lang="en-US" sz="3600" dirty="0"/>
              <a:t>85% high school and above</a:t>
            </a:r>
          </a:p>
          <a:p>
            <a:r>
              <a:rPr lang="en-US" sz="3600" dirty="0"/>
              <a:t>17% agriculture as secondary</a:t>
            </a:r>
          </a:p>
          <a:p>
            <a:endParaRPr lang="en-US" sz="3600" dirty="0"/>
          </a:p>
        </p:txBody>
      </p:sp>
      <p:graphicFrame>
        <p:nvGraphicFramePr>
          <p:cNvPr id="11" name="Chart 10">
            <a:extLst>
              <a:ext uri="{FF2B5EF4-FFF2-40B4-BE49-F238E27FC236}">
                <a16:creationId xmlns:a16="http://schemas.microsoft.com/office/drawing/2014/main" id="{DF2412BD-E464-477B-9673-56873205E105}"/>
              </a:ext>
            </a:extLst>
          </p:cNvPr>
          <p:cNvGraphicFramePr>
            <a:graphicFrameLocks/>
          </p:cNvGraphicFramePr>
          <p:nvPr/>
        </p:nvGraphicFramePr>
        <p:xfrm>
          <a:off x="4656818" y="3533535"/>
          <a:ext cx="3424100" cy="32025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a:extLst>
              <a:ext uri="{FF2B5EF4-FFF2-40B4-BE49-F238E27FC236}">
                <a16:creationId xmlns:a16="http://schemas.microsoft.com/office/drawing/2014/main" id="{CA86620A-4B62-443E-8FA9-D57CBD002496}"/>
              </a:ext>
            </a:extLst>
          </p:cNvPr>
          <p:cNvGraphicFramePr>
            <a:graphicFrameLocks/>
          </p:cNvGraphicFramePr>
          <p:nvPr/>
        </p:nvGraphicFramePr>
        <p:xfrm>
          <a:off x="4936034" y="178723"/>
          <a:ext cx="3332871" cy="30104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A30BFB60-DD27-41D0-AF44-1615A92276D4}"/>
              </a:ext>
            </a:extLst>
          </p:cNvPr>
          <p:cNvGraphicFramePr>
            <a:graphicFrameLocks/>
          </p:cNvGraphicFramePr>
          <p:nvPr/>
        </p:nvGraphicFramePr>
        <p:xfrm>
          <a:off x="539384" y="3533534"/>
          <a:ext cx="4413616" cy="32025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19F21494-0508-4426-8AB5-38524386C360}"/>
              </a:ext>
            </a:extLst>
          </p:cNvPr>
          <p:cNvGraphicFramePr>
            <a:graphicFrameLocks/>
          </p:cNvGraphicFramePr>
          <p:nvPr/>
        </p:nvGraphicFramePr>
        <p:xfrm>
          <a:off x="7646115" y="74341"/>
          <a:ext cx="5170725" cy="34901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a:extLst>
              <a:ext uri="{FF2B5EF4-FFF2-40B4-BE49-F238E27FC236}">
                <a16:creationId xmlns:a16="http://schemas.microsoft.com/office/drawing/2014/main" id="{32BF4BC7-FD59-414D-939C-95E0054E54B6}"/>
              </a:ext>
            </a:extLst>
          </p:cNvPr>
          <p:cNvGraphicFramePr>
            <a:graphicFrameLocks/>
          </p:cNvGraphicFramePr>
          <p:nvPr/>
        </p:nvGraphicFramePr>
        <p:xfrm>
          <a:off x="7663081" y="3485930"/>
          <a:ext cx="4572194" cy="339142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14771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4D50-9E89-48AD-9971-7AA9B63A74BF}"/>
              </a:ext>
            </a:extLst>
          </p:cNvPr>
          <p:cNvSpPr>
            <a:spLocks noGrp="1"/>
          </p:cNvSpPr>
          <p:nvPr>
            <p:ph type="title"/>
          </p:nvPr>
        </p:nvSpPr>
        <p:spPr/>
        <p:txBody>
          <a:bodyPr/>
          <a:lstStyle/>
          <a:p>
            <a:r>
              <a:rPr lang="en-US" dirty="0"/>
              <a:t>Farm profile</a:t>
            </a:r>
          </a:p>
        </p:txBody>
      </p:sp>
      <p:sp>
        <p:nvSpPr>
          <p:cNvPr id="4" name="Slide Number Placeholder 3">
            <a:extLst>
              <a:ext uri="{FF2B5EF4-FFF2-40B4-BE49-F238E27FC236}">
                <a16:creationId xmlns:a16="http://schemas.microsoft.com/office/drawing/2014/main" id="{66D77DCA-F022-4D13-B118-89DE6535E468}"/>
              </a:ext>
            </a:extLst>
          </p:cNvPr>
          <p:cNvSpPr>
            <a:spLocks noGrp="1"/>
          </p:cNvSpPr>
          <p:nvPr>
            <p:ph type="sldNum" sz="quarter" idx="12"/>
          </p:nvPr>
        </p:nvSpPr>
        <p:spPr>
          <a:xfrm>
            <a:off x="9303738" y="6459060"/>
            <a:ext cx="2743200" cy="365125"/>
          </a:xfrm>
        </p:spPr>
        <p:txBody>
          <a:bodyPr/>
          <a:lstStyle/>
          <a:p>
            <a:fld id="{39DD141F-36CD-480F-8808-1746AB82D168}" type="slidenum">
              <a:rPr lang="en-US" smtClean="0"/>
              <a:t>17</a:t>
            </a:fld>
            <a:endParaRPr lang="en-US"/>
          </a:p>
        </p:txBody>
      </p:sp>
      <p:sp>
        <p:nvSpPr>
          <p:cNvPr id="9" name="Content Placeholder 2">
            <a:extLst>
              <a:ext uri="{FF2B5EF4-FFF2-40B4-BE49-F238E27FC236}">
                <a16:creationId xmlns:a16="http://schemas.microsoft.com/office/drawing/2014/main" id="{F2D52758-EE92-42B2-BF9F-EF71B1C3B843}"/>
              </a:ext>
            </a:extLst>
          </p:cNvPr>
          <p:cNvSpPr>
            <a:spLocks noGrp="1"/>
          </p:cNvSpPr>
          <p:nvPr>
            <p:ph idx="1"/>
          </p:nvPr>
        </p:nvSpPr>
        <p:spPr>
          <a:xfrm>
            <a:off x="838200" y="1468201"/>
            <a:ext cx="3689662" cy="5024674"/>
          </a:xfrm>
          <a:ln>
            <a:solidFill>
              <a:schemeClr val="tx1"/>
            </a:solidFill>
          </a:ln>
        </p:spPr>
        <p:txBody>
          <a:bodyPr>
            <a:normAutofit/>
          </a:bodyPr>
          <a:lstStyle/>
          <a:p>
            <a:r>
              <a:rPr lang="en-US" sz="3200" dirty="0"/>
              <a:t>65% practice either of the practice SA</a:t>
            </a:r>
          </a:p>
          <a:p>
            <a:r>
              <a:rPr lang="en-US" sz="3200" dirty="0"/>
              <a:t>100% irrigated farmers</a:t>
            </a:r>
          </a:p>
          <a:p>
            <a:r>
              <a:rPr lang="en-US" sz="3200" dirty="0"/>
              <a:t>100% cultivate more than once a year</a:t>
            </a:r>
          </a:p>
          <a:p>
            <a:r>
              <a:rPr lang="en-US" sz="3200" dirty="0"/>
              <a:t>89% have cattle and 13% have poultry</a:t>
            </a:r>
          </a:p>
        </p:txBody>
      </p:sp>
      <p:graphicFrame>
        <p:nvGraphicFramePr>
          <p:cNvPr id="11" name="Chart 10">
            <a:extLst>
              <a:ext uri="{FF2B5EF4-FFF2-40B4-BE49-F238E27FC236}">
                <a16:creationId xmlns:a16="http://schemas.microsoft.com/office/drawing/2014/main" id="{1FB11F2A-A64C-46E1-AF01-F8B8C54EAB8B}"/>
              </a:ext>
            </a:extLst>
          </p:cNvPr>
          <p:cNvGraphicFramePr>
            <a:graphicFrameLocks/>
          </p:cNvGraphicFramePr>
          <p:nvPr/>
        </p:nvGraphicFramePr>
        <p:xfrm>
          <a:off x="7998776" y="3473448"/>
          <a:ext cx="4048162" cy="32473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a:extLst>
              <a:ext uri="{FF2B5EF4-FFF2-40B4-BE49-F238E27FC236}">
                <a16:creationId xmlns:a16="http://schemas.microsoft.com/office/drawing/2014/main" id="{6DB9DA08-8F5F-4C7C-8CFF-B48DA9A225E3}"/>
              </a:ext>
            </a:extLst>
          </p:cNvPr>
          <p:cNvGraphicFramePr>
            <a:graphicFrameLocks/>
          </p:cNvGraphicFramePr>
          <p:nvPr/>
        </p:nvGraphicFramePr>
        <p:xfrm>
          <a:off x="4527862" y="170080"/>
          <a:ext cx="3585060" cy="29514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F0F19CEE-D092-4047-A53B-DD8C96EEC28C}"/>
              </a:ext>
            </a:extLst>
          </p:cNvPr>
          <p:cNvGraphicFramePr>
            <a:graphicFrameLocks/>
          </p:cNvGraphicFramePr>
          <p:nvPr/>
        </p:nvGraphicFramePr>
        <p:xfrm>
          <a:off x="4489450" y="3223995"/>
          <a:ext cx="3689662" cy="32688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Chart 9">
            <a:extLst>
              <a:ext uri="{FF2B5EF4-FFF2-40B4-BE49-F238E27FC236}">
                <a16:creationId xmlns:a16="http://schemas.microsoft.com/office/drawing/2014/main" id="{29180ED4-E993-46E5-91AC-F2548392A592}"/>
              </a:ext>
            </a:extLst>
          </p:cNvPr>
          <p:cNvGraphicFramePr>
            <a:graphicFrameLocks/>
          </p:cNvGraphicFramePr>
          <p:nvPr/>
        </p:nvGraphicFramePr>
        <p:xfrm>
          <a:off x="8217524" y="137159"/>
          <a:ext cx="3829414" cy="308683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38097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3809-B596-42B9-961B-DA2CC263E541}"/>
              </a:ext>
            </a:extLst>
          </p:cNvPr>
          <p:cNvSpPr>
            <a:spLocks noGrp="1"/>
          </p:cNvSpPr>
          <p:nvPr>
            <p:ph type="title"/>
          </p:nvPr>
        </p:nvSpPr>
        <p:spPr>
          <a:xfrm>
            <a:off x="838200" y="-122836"/>
            <a:ext cx="10515600" cy="1325563"/>
          </a:xfrm>
        </p:spPr>
        <p:txBody>
          <a:bodyPr/>
          <a:lstStyle/>
          <a:p>
            <a:r>
              <a:rPr lang="en-US" dirty="0"/>
              <a:t>Motivation and barriers to adopt SFP</a:t>
            </a:r>
          </a:p>
        </p:txBody>
      </p:sp>
      <p:sp>
        <p:nvSpPr>
          <p:cNvPr id="3" name="Content Placeholder 2">
            <a:extLst>
              <a:ext uri="{FF2B5EF4-FFF2-40B4-BE49-F238E27FC236}">
                <a16:creationId xmlns:a16="http://schemas.microsoft.com/office/drawing/2014/main" id="{45B2E35F-6B9A-4258-A906-AB4BC5267128}"/>
              </a:ext>
            </a:extLst>
          </p:cNvPr>
          <p:cNvSpPr>
            <a:spLocks noGrp="1"/>
          </p:cNvSpPr>
          <p:nvPr>
            <p:ph idx="1"/>
          </p:nvPr>
        </p:nvSpPr>
        <p:spPr>
          <a:xfrm>
            <a:off x="838200" y="1089630"/>
            <a:ext cx="10515600" cy="1203960"/>
          </a:xfrm>
        </p:spPr>
        <p:txBody>
          <a:bodyPr>
            <a:normAutofit fontScale="92500" lnSpcReduction="10000"/>
          </a:bodyPr>
          <a:lstStyle/>
          <a:p>
            <a:r>
              <a:rPr lang="en-US" dirty="0"/>
              <a:t>Human health was the major motivation for farmers to start </a:t>
            </a:r>
          </a:p>
          <a:p>
            <a:r>
              <a:rPr lang="en-US" dirty="0" err="1"/>
              <a:t>Labour</a:t>
            </a:r>
            <a:r>
              <a:rPr lang="en-US" dirty="0"/>
              <a:t> issues, marketing problem and lower yield are the top three challenges reported</a:t>
            </a:r>
          </a:p>
        </p:txBody>
      </p:sp>
      <p:sp>
        <p:nvSpPr>
          <p:cNvPr id="4" name="Slide Number Placeholder 3">
            <a:extLst>
              <a:ext uri="{FF2B5EF4-FFF2-40B4-BE49-F238E27FC236}">
                <a16:creationId xmlns:a16="http://schemas.microsoft.com/office/drawing/2014/main" id="{E12F8987-09CD-4CBC-AD6C-6FB039A39C4E}"/>
              </a:ext>
            </a:extLst>
          </p:cNvPr>
          <p:cNvSpPr>
            <a:spLocks noGrp="1"/>
          </p:cNvSpPr>
          <p:nvPr>
            <p:ph type="sldNum" sz="quarter" idx="12"/>
          </p:nvPr>
        </p:nvSpPr>
        <p:spPr/>
        <p:txBody>
          <a:bodyPr/>
          <a:lstStyle/>
          <a:p>
            <a:fld id="{39DD141F-36CD-480F-8808-1746AB82D168}" type="slidenum">
              <a:rPr lang="en-US" smtClean="0"/>
              <a:t>18</a:t>
            </a:fld>
            <a:endParaRPr lang="en-US"/>
          </a:p>
        </p:txBody>
      </p:sp>
      <p:sp>
        <p:nvSpPr>
          <p:cNvPr id="7" name="TextBox 6">
            <a:extLst>
              <a:ext uri="{FF2B5EF4-FFF2-40B4-BE49-F238E27FC236}">
                <a16:creationId xmlns:a16="http://schemas.microsoft.com/office/drawing/2014/main" id="{D887FD24-342E-49BB-A828-5C4E7DC14E40}"/>
              </a:ext>
            </a:extLst>
          </p:cNvPr>
          <p:cNvSpPr txBox="1"/>
          <p:nvPr/>
        </p:nvSpPr>
        <p:spPr>
          <a:xfrm>
            <a:off x="421577" y="6517849"/>
            <a:ext cx="9591103" cy="584775"/>
          </a:xfrm>
          <a:prstGeom prst="rect">
            <a:avLst/>
          </a:prstGeom>
          <a:noFill/>
        </p:spPr>
        <p:txBody>
          <a:bodyPr wrap="square" rtlCol="0">
            <a:spAutoFit/>
          </a:bodyPr>
          <a:lstStyle/>
          <a:p>
            <a:r>
              <a:rPr lang="en-US" sz="1600" dirty="0"/>
              <a:t>#31 farmers responded on motivation and about 42 on an average responded on barriers</a:t>
            </a:r>
          </a:p>
          <a:p>
            <a:endParaRPr lang="en-US" sz="1600" dirty="0"/>
          </a:p>
        </p:txBody>
      </p:sp>
      <p:graphicFrame>
        <p:nvGraphicFramePr>
          <p:cNvPr id="8" name="Chart 7">
            <a:extLst>
              <a:ext uri="{FF2B5EF4-FFF2-40B4-BE49-F238E27FC236}">
                <a16:creationId xmlns:a16="http://schemas.microsoft.com/office/drawing/2014/main" id="{8B19A931-EDAC-4750-9A7E-B61BC52620D8}"/>
              </a:ext>
            </a:extLst>
          </p:cNvPr>
          <p:cNvGraphicFramePr>
            <a:graphicFrameLocks/>
          </p:cNvGraphicFramePr>
          <p:nvPr/>
        </p:nvGraphicFramePr>
        <p:xfrm>
          <a:off x="421577" y="2410548"/>
          <a:ext cx="5156633" cy="37882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a:extLst>
              <a:ext uri="{FF2B5EF4-FFF2-40B4-BE49-F238E27FC236}">
                <a16:creationId xmlns:a16="http://schemas.microsoft.com/office/drawing/2014/main" id="{1FD3DEDB-E5DD-4CB3-8566-0D34802D5E54}"/>
              </a:ext>
            </a:extLst>
          </p:cNvPr>
          <p:cNvGraphicFramePr>
            <a:graphicFrameLocks/>
          </p:cNvGraphicFramePr>
          <p:nvPr/>
        </p:nvGraphicFramePr>
        <p:xfrm>
          <a:off x="5578210" y="2332985"/>
          <a:ext cx="6340888" cy="41848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4372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0BA136-4DDF-4104-96EC-15CC9DD5BD59}"/>
              </a:ext>
            </a:extLst>
          </p:cNvPr>
          <p:cNvSpPr/>
          <p:nvPr/>
        </p:nvSpPr>
        <p:spPr>
          <a:xfrm>
            <a:off x="8456071" y="3610635"/>
            <a:ext cx="3186580" cy="2577405"/>
          </a:xfrm>
          <a:prstGeom prst="rect">
            <a:avLst/>
          </a:prstGeom>
          <a:gradFill flip="none" rotWithShape="1">
            <a:gsLst>
              <a:gs pos="50000">
                <a:srgbClr val="FFC000">
                  <a:lumMod val="70000"/>
                  <a:lumOff val="30000"/>
                </a:srgbClr>
              </a:gs>
              <a:gs pos="5000">
                <a:srgbClr val="FF3300"/>
              </a:gs>
              <a:gs pos="100000">
                <a:schemeClr val="accent1">
                  <a:lumMod val="45000"/>
                  <a:lumOff val="55000"/>
                </a:schemeClr>
              </a:gs>
              <a:gs pos="100000">
                <a:schemeClr val="accent6"/>
              </a:gs>
              <a:gs pos="99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9525B54-5DDC-4B65-8AAA-A3E0BDE808F3}"/>
              </a:ext>
            </a:extLst>
          </p:cNvPr>
          <p:cNvSpPr/>
          <p:nvPr/>
        </p:nvSpPr>
        <p:spPr>
          <a:xfrm flipH="1">
            <a:off x="8456070" y="2301202"/>
            <a:ext cx="3186581" cy="1309433"/>
          </a:xfrm>
          <a:prstGeom prst="rect">
            <a:avLst/>
          </a:prstGeom>
          <a:gradFill flip="none" rotWithShape="1">
            <a:gsLst>
              <a:gs pos="50000">
                <a:srgbClr val="FFC000">
                  <a:lumMod val="70000"/>
                  <a:lumOff val="30000"/>
                </a:srgbClr>
              </a:gs>
              <a:gs pos="5000">
                <a:srgbClr val="FF3300"/>
              </a:gs>
              <a:gs pos="100000">
                <a:schemeClr val="accent1">
                  <a:lumMod val="45000"/>
                  <a:lumOff val="55000"/>
                </a:schemeClr>
              </a:gs>
              <a:gs pos="100000">
                <a:schemeClr val="accent6"/>
              </a:gs>
              <a:gs pos="99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hart 13">
            <a:extLst>
              <a:ext uri="{FF2B5EF4-FFF2-40B4-BE49-F238E27FC236}">
                <a16:creationId xmlns:a16="http://schemas.microsoft.com/office/drawing/2014/main" id="{0AD01DC0-38B3-4209-9D89-EF0BC2A0F8FF}"/>
              </a:ext>
            </a:extLst>
          </p:cNvPr>
          <p:cNvGraphicFramePr>
            <a:graphicFrameLocks/>
          </p:cNvGraphicFramePr>
          <p:nvPr/>
        </p:nvGraphicFramePr>
        <p:xfrm>
          <a:off x="6074734" y="1758057"/>
          <a:ext cx="5879539" cy="491918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29BA2A21-FA72-4512-8404-53BAC8C0FF5D}"/>
              </a:ext>
            </a:extLst>
          </p:cNvPr>
          <p:cNvSpPr>
            <a:spLocks noGrp="1"/>
          </p:cNvSpPr>
          <p:nvPr>
            <p:ph type="title"/>
          </p:nvPr>
        </p:nvSpPr>
        <p:spPr>
          <a:xfrm>
            <a:off x="838200" y="-106144"/>
            <a:ext cx="10515600" cy="1325563"/>
          </a:xfrm>
        </p:spPr>
        <p:txBody>
          <a:bodyPr/>
          <a:lstStyle/>
          <a:p>
            <a:r>
              <a:rPr lang="en-US" dirty="0"/>
              <a:t>Experience with sustainable practice</a:t>
            </a:r>
          </a:p>
        </p:txBody>
      </p:sp>
      <p:sp>
        <p:nvSpPr>
          <p:cNvPr id="4" name="Slide Number Placeholder 3">
            <a:extLst>
              <a:ext uri="{FF2B5EF4-FFF2-40B4-BE49-F238E27FC236}">
                <a16:creationId xmlns:a16="http://schemas.microsoft.com/office/drawing/2014/main" id="{9E54ACB6-F21D-43AF-95C0-59F6881AA309}"/>
              </a:ext>
            </a:extLst>
          </p:cNvPr>
          <p:cNvSpPr>
            <a:spLocks noGrp="1"/>
          </p:cNvSpPr>
          <p:nvPr>
            <p:ph type="sldNum" sz="quarter" idx="12"/>
          </p:nvPr>
        </p:nvSpPr>
        <p:spPr>
          <a:xfrm>
            <a:off x="9372601" y="6538912"/>
            <a:ext cx="2743200" cy="365125"/>
          </a:xfrm>
        </p:spPr>
        <p:txBody>
          <a:bodyPr/>
          <a:lstStyle/>
          <a:p>
            <a:fld id="{39DD141F-36CD-480F-8808-1746AB82D168}" type="slidenum">
              <a:rPr lang="en-US" smtClean="0"/>
              <a:t>19</a:t>
            </a:fld>
            <a:endParaRPr lang="en-US" dirty="0"/>
          </a:p>
        </p:txBody>
      </p:sp>
      <p:sp>
        <p:nvSpPr>
          <p:cNvPr id="11" name="Content Placeholder 2">
            <a:extLst>
              <a:ext uri="{FF2B5EF4-FFF2-40B4-BE49-F238E27FC236}">
                <a16:creationId xmlns:a16="http://schemas.microsoft.com/office/drawing/2014/main" id="{CA15AD1F-AE11-491B-B0C2-1A7618164566}"/>
              </a:ext>
            </a:extLst>
          </p:cNvPr>
          <p:cNvSpPr>
            <a:spLocks noGrp="1"/>
          </p:cNvSpPr>
          <p:nvPr>
            <p:ph idx="1"/>
          </p:nvPr>
        </p:nvSpPr>
        <p:spPr>
          <a:xfrm>
            <a:off x="838200" y="952668"/>
            <a:ext cx="10515600" cy="1058812"/>
          </a:xfrm>
        </p:spPr>
        <p:txBody>
          <a:bodyPr>
            <a:normAutofit fontScale="70000" lnSpcReduction="20000"/>
          </a:bodyPr>
          <a:lstStyle/>
          <a:p>
            <a:r>
              <a:rPr lang="en-US" dirty="0"/>
              <a:t>A significant increase in labor requirement and drudgery with a significant decrease in yield</a:t>
            </a:r>
          </a:p>
          <a:p>
            <a:r>
              <a:rPr lang="en-US" dirty="0"/>
              <a:t>Though price realized has increased , the net income has decreased </a:t>
            </a:r>
          </a:p>
          <a:p>
            <a:r>
              <a:rPr lang="en-US" dirty="0"/>
              <a:t>Number of crops cultivated and the saleable produces has also increased in organic farms</a:t>
            </a:r>
          </a:p>
        </p:txBody>
      </p:sp>
      <p:graphicFrame>
        <p:nvGraphicFramePr>
          <p:cNvPr id="13" name="Chart 12">
            <a:extLst>
              <a:ext uri="{FF2B5EF4-FFF2-40B4-BE49-F238E27FC236}">
                <a16:creationId xmlns:a16="http://schemas.microsoft.com/office/drawing/2014/main" id="{F3DC9EC0-C42F-4CE1-8140-2204961AD56A}"/>
              </a:ext>
            </a:extLst>
          </p:cNvPr>
          <p:cNvGraphicFramePr>
            <a:graphicFrameLocks/>
          </p:cNvGraphicFramePr>
          <p:nvPr/>
        </p:nvGraphicFramePr>
        <p:xfrm>
          <a:off x="228048" y="2011480"/>
          <a:ext cx="6247179" cy="4527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724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E9D75-E615-45F5-BA06-FFFD025860F7}"/>
              </a:ext>
            </a:extLst>
          </p:cNvPr>
          <p:cNvSpPr>
            <a:spLocks noGrp="1"/>
          </p:cNvSpPr>
          <p:nvPr>
            <p:ph type="title"/>
          </p:nvPr>
        </p:nvSpPr>
        <p:spPr/>
        <p:txBody>
          <a:bodyPr>
            <a:normAutofit/>
          </a:bodyPr>
          <a:lstStyle/>
          <a:p>
            <a:pPr algn="ctr"/>
            <a:r>
              <a:rPr lang="en-US" b="1" dirty="0"/>
              <a:t>Background</a:t>
            </a:r>
          </a:p>
        </p:txBody>
      </p:sp>
      <p:sp>
        <p:nvSpPr>
          <p:cNvPr id="3" name="Content Placeholder 2">
            <a:extLst>
              <a:ext uri="{FF2B5EF4-FFF2-40B4-BE49-F238E27FC236}">
                <a16:creationId xmlns:a16="http://schemas.microsoft.com/office/drawing/2014/main" id="{562D4C13-CCEA-4C05-B3B0-F48D1EBDF035}"/>
              </a:ext>
            </a:extLst>
          </p:cNvPr>
          <p:cNvSpPr>
            <a:spLocks noGrp="1"/>
          </p:cNvSpPr>
          <p:nvPr>
            <p:ph idx="1"/>
          </p:nvPr>
        </p:nvSpPr>
        <p:spPr>
          <a:xfrm>
            <a:off x="838200" y="1825625"/>
            <a:ext cx="10515600" cy="1724026"/>
          </a:xfrm>
        </p:spPr>
        <p:txBody>
          <a:bodyPr>
            <a:normAutofit fontScale="92500" lnSpcReduction="10000"/>
          </a:bodyPr>
          <a:lstStyle/>
          <a:p>
            <a:r>
              <a:rPr lang="en-US" sz="3600" dirty="0"/>
              <a:t>In-spite of well acknowledged benefits, various initiatives and efforts to promote sustainable farming practices, why does the sustainable farming practices not being adopted widely?</a:t>
            </a:r>
            <a:endParaRPr lang="en-US" sz="3200" dirty="0"/>
          </a:p>
        </p:txBody>
      </p:sp>
      <p:sp>
        <p:nvSpPr>
          <p:cNvPr id="4" name="Slide Number Placeholder 3">
            <a:extLst>
              <a:ext uri="{FF2B5EF4-FFF2-40B4-BE49-F238E27FC236}">
                <a16:creationId xmlns:a16="http://schemas.microsoft.com/office/drawing/2014/main" id="{7ED22C6A-4EF2-4BA6-915A-910191E21501}"/>
              </a:ext>
            </a:extLst>
          </p:cNvPr>
          <p:cNvSpPr>
            <a:spLocks noGrp="1"/>
          </p:cNvSpPr>
          <p:nvPr>
            <p:ph type="sldNum" sz="quarter" idx="12"/>
          </p:nvPr>
        </p:nvSpPr>
        <p:spPr/>
        <p:txBody>
          <a:bodyPr/>
          <a:lstStyle/>
          <a:p>
            <a:fld id="{39DD141F-36CD-480F-8808-1746AB82D168}" type="slidenum">
              <a:rPr lang="en-US" smtClean="0"/>
              <a:t>2</a:t>
            </a:fld>
            <a:endParaRPr lang="en-US"/>
          </a:p>
        </p:txBody>
      </p:sp>
      <p:pic>
        <p:nvPicPr>
          <p:cNvPr id="5" name="image2.png">
            <a:extLst>
              <a:ext uri="{FF2B5EF4-FFF2-40B4-BE49-F238E27FC236}">
                <a16:creationId xmlns:a16="http://schemas.microsoft.com/office/drawing/2014/main" id="{FA44EA73-893B-412E-BEC6-CCF37BDAFABE}"/>
              </a:ext>
            </a:extLst>
          </p:cNvPr>
          <p:cNvPicPr/>
          <p:nvPr/>
        </p:nvPicPr>
        <p:blipFill>
          <a:blip r:embed="rId2"/>
          <a:srcRect/>
          <a:stretch>
            <a:fillRect/>
          </a:stretch>
        </p:blipFill>
        <p:spPr>
          <a:xfrm>
            <a:off x="6096000" y="3351849"/>
            <a:ext cx="4602480" cy="3141026"/>
          </a:xfrm>
          <a:prstGeom prst="rect">
            <a:avLst/>
          </a:prstGeom>
          <a:ln/>
        </p:spPr>
      </p:pic>
      <p:sp>
        <p:nvSpPr>
          <p:cNvPr id="6" name="Content Placeholder 2">
            <a:extLst>
              <a:ext uri="{FF2B5EF4-FFF2-40B4-BE49-F238E27FC236}">
                <a16:creationId xmlns:a16="http://schemas.microsoft.com/office/drawing/2014/main" id="{0BDC6EEF-7F7F-466F-8286-06E6E42F8682}"/>
              </a:ext>
            </a:extLst>
          </p:cNvPr>
          <p:cNvSpPr txBox="1">
            <a:spLocks/>
          </p:cNvSpPr>
          <p:nvPr/>
        </p:nvSpPr>
        <p:spPr>
          <a:xfrm>
            <a:off x="838200" y="3672205"/>
            <a:ext cx="5379720" cy="268414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dirty="0"/>
              <a:t>Limited number of studies and dearth of Pan-India understanding</a:t>
            </a:r>
          </a:p>
          <a:p>
            <a:r>
              <a:rPr lang="en-US" sz="3200" dirty="0"/>
              <a:t>To identify the factors that hinder/aid in scaling-up of sustainable agriculture</a:t>
            </a:r>
          </a:p>
        </p:txBody>
      </p:sp>
    </p:spTree>
    <p:extLst>
      <p:ext uri="{BB962C8B-B14F-4D97-AF65-F5344CB8AC3E}">
        <p14:creationId xmlns:p14="http://schemas.microsoft.com/office/powerpoint/2010/main" val="346140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D96F-A199-4936-BB54-7F9BE6A00A22}"/>
              </a:ext>
            </a:extLst>
          </p:cNvPr>
          <p:cNvSpPr>
            <a:spLocks noGrp="1"/>
          </p:cNvSpPr>
          <p:nvPr>
            <p:ph type="title"/>
          </p:nvPr>
        </p:nvSpPr>
        <p:spPr>
          <a:xfrm>
            <a:off x="838200" y="-45641"/>
            <a:ext cx="10515600" cy="1325563"/>
          </a:xfrm>
        </p:spPr>
        <p:txBody>
          <a:bodyPr/>
          <a:lstStyle/>
          <a:p>
            <a:r>
              <a:rPr lang="en-US" dirty="0"/>
              <a:t>Training and adoption</a:t>
            </a:r>
          </a:p>
        </p:txBody>
      </p:sp>
      <p:sp>
        <p:nvSpPr>
          <p:cNvPr id="4" name="Slide Number Placeholder 3">
            <a:extLst>
              <a:ext uri="{FF2B5EF4-FFF2-40B4-BE49-F238E27FC236}">
                <a16:creationId xmlns:a16="http://schemas.microsoft.com/office/drawing/2014/main" id="{9B7BD4B8-2E18-4D71-9304-B68F4B81EDF8}"/>
              </a:ext>
            </a:extLst>
          </p:cNvPr>
          <p:cNvSpPr>
            <a:spLocks noGrp="1"/>
          </p:cNvSpPr>
          <p:nvPr>
            <p:ph type="sldNum" sz="quarter" idx="12"/>
          </p:nvPr>
        </p:nvSpPr>
        <p:spPr/>
        <p:txBody>
          <a:bodyPr/>
          <a:lstStyle/>
          <a:p>
            <a:fld id="{39DD141F-36CD-480F-8808-1746AB82D168}" type="slidenum">
              <a:rPr lang="en-US" smtClean="0"/>
              <a:t>20</a:t>
            </a:fld>
            <a:endParaRPr lang="en-US"/>
          </a:p>
        </p:txBody>
      </p:sp>
      <p:sp>
        <p:nvSpPr>
          <p:cNvPr id="7" name="Content Placeholder 2">
            <a:extLst>
              <a:ext uri="{FF2B5EF4-FFF2-40B4-BE49-F238E27FC236}">
                <a16:creationId xmlns:a16="http://schemas.microsoft.com/office/drawing/2014/main" id="{AD7151E3-06D8-4D2E-B2B5-8BFD30D0BC0E}"/>
              </a:ext>
            </a:extLst>
          </p:cNvPr>
          <p:cNvSpPr>
            <a:spLocks noGrp="1"/>
          </p:cNvSpPr>
          <p:nvPr>
            <p:ph idx="1"/>
          </p:nvPr>
        </p:nvSpPr>
        <p:spPr>
          <a:xfrm>
            <a:off x="838200" y="952668"/>
            <a:ext cx="11024820" cy="1289676"/>
          </a:xfrm>
        </p:spPr>
        <p:txBody>
          <a:bodyPr>
            <a:normAutofit fontScale="85000" lnSpcReduction="10000"/>
          </a:bodyPr>
          <a:lstStyle/>
          <a:p>
            <a:r>
              <a:rPr lang="en-US" dirty="0"/>
              <a:t>60-70% of the farmers has underwent training in most of the organic farming practice</a:t>
            </a:r>
          </a:p>
          <a:p>
            <a:r>
              <a:rPr lang="en-US" dirty="0"/>
              <a:t>Further the number of farmers practicing them is limited with a significant proportion of them tried and then discontinued certain practice</a:t>
            </a:r>
          </a:p>
        </p:txBody>
      </p:sp>
      <p:graphicFrame>
        <p:nvGraphicFramePr>
          <p:cNvPr id="8" name="Chart 7">
            <a:extLst>
              <a:ext uri="{FF2B5EF4-FFF2-40B4-BE49-F238E27FC236}">
                <a16:creationId xmlns:a16="http://schemas.microsoft.com/office/drawing/2014/main" id="{F658F46A-5691-4680-A099-0892BF39D7B2}"/>
              </a:ext>
            </a:extLst>
          </p:cNvPr>
          <p:cNvGraphicFramePr>
            <a:graphicFrameLocks/>
          </p:cNvGraphicFramePr>
          <p:nvPr/>
        </p:nvGraphicFramePr>
        <p:xfrm>
          <a:off x="0" y="2373923"/>
          <a:ext cx="6689914" cy="42714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08F1AA26-8F43-4F17-A340-4ADB2990078E}"/>
              </a:ext>
            </a:extLst>
          </p:cNvPr>
          <p:cNvGraphicFramePr>
            <a:graphicFrameLocks/>
          </p:cNvGraphicFramePr>
          <p:nvPr/>
        </p:nvGraphicFramePr>
        <p:xfrm>
          <a:off x="6504773" y="2278231"/>
          <a:ext cx="5531283" cy="44432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4938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91C8E-2243-4A0E-82E0-5420F54FFB3F}"/>
              </a:ext>
            </a:extLst>
          </p:cNvPr>
          <p:cNvSpPr>
            <a:spLocks noGrp="1"/>
          </p:cNvSpPr>
          <p:nvPr>
            <p:ph type="title"/>
          </p:nvPr>
        </p:nvSpPr>
        <p:spPr/>
        <p:txBody>
          <a:bodyPr/>
          <a:lstStyle/>
          <a:p>
            <a:r>
              <a:rPr lang="en-US" dirty="0"/>
              <a:t>Field observations</a:t>
            </a:r>
          </a:p>
        </p:txBody>
      </p:sp>
      <p:sp>
        <p:nvSpPr>
          <p:cNvPr id="3" name="Content Placeholder 2">
            <a:extLst>
              <a:ext uri="{FF2B5EF4-FFF2-40B4-BE49-F238E27FC236}">
                <a16:creationId xmlns:a16="http://schemas.microsoft.com/office/drawing/2014/main" id="{944737A2-226D-4BFC-AD95-249E9194B45B}"/>
              </a:ext>
            </a:extLst>
          </p:cNvPr>
          <p:cNvSpPr>
            <a:spLocks noGrp="1"/>
          </p:cNvSpPr>
          <p:nvPr>
            <p:ph idx="1"/>
          </p:nvPr>
        </p:nvSpPr>
        <p:spPr/>
        <p:txBody>
          <a:bodyPr>
            <a:normAutofit/>
          </a:bodyPr>
          <a:lstStyle/>
          <a:p>
            <a:endParaRPr lang="en-US" dirty="0"/>
          </a:p>
          <a:p>
            <a:r>
              <a:rPr lang="en-US" dirty="0"/>
              <a:t>Bottleneck</a:t>
            </a:r>
          </a:p>
          <a:p>
            <a:pPr lvl="1"/>
            <a:r>
              <a:rPr lang="en-US" dirty="0"/>
              <a:t>Marketing and price realization are the biggest challenge</a:t>
            </a:r>
          </a:p>
          <a:p>
            <a:pPr lvl="1"/>
            <a:r>
              <a:rPr lang="en-US" dirty="0"/>
              <a:t>With unrestricted access to irrigation for better yield and government procurement </a:t>
            </a:r>
            <a:r>
              <a:rPr lang="en-US" dirty="0" err="1"/>
              <a:t>centres</a:t>
            </a:r>
            <a:r>
              <a:rPr lang="en-US" dirty="0"/>
              <a:t> for guaranteed selling point, conventional farming is at the advantage</a:t>
            </a:r>
          </a:p>
          <a:p>
            <a:pPr lvl="1"/>
            <a:r>
              <a:rPr lang="en-US" dirty="0"/>
              <a:t>In case of small farmers, they face a high resistance among family member to shift to organic farming</a:t>
            </a:r>
          </a:p>
          <a:p>
            <a:endParaRPr lang="en-US" dirty="0"/>
          </a:p>
        </p:txBody>
      </p:sp>
      <p:sp>
        <p:nvSpPr>
          <p:cNvPr id="4" name="Slide Number Placeholder 3">
            <a:extLst>
              <a:ext uri="{FF2B5EF4-FFF2-40B4-BE49-F238E27FC236}">
                <a16:creationId xmlns:a16="http://schemas.microsoft.com/office/drawing/2014/main" id="{E4469F3C-F9A1-49D1-8702-B2A64C13744A}"/>
              </a:ext>
            </a:extLst>
          </p:cNvPr>
          <p:cNvSpPr>
            <a:spLocks noGrp="1"/>
          </p:cNvSpPr>
          <p:nvPr>
            <p:ph type="sldNum" sz="quarter" idx="12"/>
          </p:nvPr>
        </p:nvSpPr>
        <p:spPr/>
        <p:txBody>
          <a:bodyPr/>
          <a:lstStyle/>
          <a:p>
            <a:fld id="{39DD141F-36CD-480F-8808-1746AB82D168}" type="slidenum">
              <a:rPr lang="en-US" smtClean="0"/>
              <a:t>21</a:t>
            </a:fld>
            <a:endParaRPr lang="en-US"/>
          </a:p>
        </p:txBody>
      </p:sp>
    </p:spTree>
    <p:extLst>
      <p:ext uri="{BB962C8B-B14F-4D97-AF65-F5344CB8AC3E}">
        <p14:creationId xmlns:p14="http://schemas.microsoft.com/office/powerpoint/2010/main" val="3909496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E4141-0D28-4971-B617-569971847D2D}"/>
              </a:ext>
            </a:extLst>
          </p:cNvPr>
          <p:cNvSpPr>
            <a:spLocks noGrp="1"/>
          </p:cNvSpPr>
          <p:nvPr>
            <p:ph type="title"/>
          </p:nvPr>
        </p:nvSpPr>
        <p:spPr/>
        <p:txBody>
          <a:bodyPr>
            <a:normAutofit/>
          </a:bodyPr>
          <a:lstStyle/>
          <a:p>
            <a:r>
              <a:rPr lang="en-US" sz="8800" b="1" dirty="0"/>
              <a:t>Findings from the data</a:t>
            </a:r>
          </a:p>
        </p:txBody>
      </p:sp>
      <p:sp>
        <p:nvSpPr>
          <p:cNvPr id="3" name="Text Placeholder 2">
            <a:extLst>
              <a:ext uri="{FF2B5EF4-FFF2-40B4-BE49-F238E27FC236}">
                <a16:creationId xmlns:a16="http://schemas.microsoft.com/office/drawing/2014/main" id="{0152EFCF-2F70-4620-88C4-3C9C5DA5FDF0}"/>
              </a:ext>
            </a:extLst>
          </p:cNvPr>
          <p:cNvSpPr>
            <a:spLocks noGrp="1"/>
          </p:cNvSpPr>
          <p:nvPr>
            <p:ph type="body" idx="1"/>
          </p:nvPr>
        </p:nvSpPr>
        <p:spPr/>
        <p:txBody>
          <a:bodyPr>
            <a:normAutofit/>
          </a:bodyPr>
          <a:lstStyle/>
          <a:p>
            <a:r>
              <a:rPr lang="en-US" sz="3600" dirty="0"/>
              <a:t>Odisha (Pilot)</a:t>
            </a:r>
          </a:p>
        </p:txBody>
      </p:sp>
      <p:sp>
        <p:nvSpPr>
          <p:cNvPr id="4" name="Slide Number Placeholder 3">
            <a:extLst>
              <a:ext uri="{FF2B5EF4-FFF2-40B4-BE49-F238E27FC236}">
                <a16:creationId xmlns:a16="http://schemas.microsoft.com/office/drawing/2014/main" id="{EA3398E7-EFF7-4C8C-B4F8-399CE59718D8}"/>
              </a:ext>
            </a:extLst>
          </p:cNvPr>
          <p:cNvSpPr>
            <a:spLocks noGrp="1"/>
          </p:cNvSpPr>
          <p:nvPr>
            <p:ph type="sldNum" sz="quarter" idx="12"/>
          </p:nvPr>
        </p:nvSpPr>
        <p:spPr/>
        <p:txBody>
          <a:bodyPr/>
          <a:lstStyle/>
          <a:p>
            <a:fld id="{39DD141F-36CD-480F-8808-1746AB82D168}" type="slidenum">
              <a:rPr lang="en-US" smtClean="0"/>
              <a:t>22</a:t>
            </a:fld>
            <a:endParaRPr lang="en-US"/>
          </a:p>
        </p:txBody>
      </p:sp>
    </p:spTree>
    <p:extLst>
      <p:ext uri="{BB962C8B-B14F-4D97-AF65-F5344CB8AC3E}">
        <p14:creationId xmlns:p14="http://schemas.microsoft.com/office/powerpoint/2010/main" val="1421823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F6D5E-2ECC-4451-9C6E-12D9EC90C826}"/>
              </a:ext>
            </a:extLst>
          </p:cNvPr>
          <p:cNvSpPr>
            <a:spLocks noGrp="1"/>
          </p:cNvSpPr>
          <p:nvPr>
            <p:ph type="title"/>
          </p:nvPr>
        </p:nvSpPr>
        <p:spPr/>
        <p:txBody>
          <a:bodyPr/>
          <a:lstStyle/>
          <a:p>
            <a:r>
              <a:rPr lang="en-US" dirty="0"/>
              <a:t>Promoting agency and sample size</a:t>
            </a:r>
          </a:p>
        </p:txBody>
      </p:sp>
      <p:sp>
        <p:nvSpPr>
          <p:cNvPr id="4" name="Slide Number Placeholder 3">
            <a:extLst>
              <a:ext uri="{FF2B5EF4-FFF2-40B4-BE49-F238E27FC236}">
                <a16:creationId xmlns:a16="http://schemas.microsoft.com/office/drawing/2014/main" id="{432837E2-FEE6-499E-A66F-D4EE34C2232B}"/>
              </a:ext>
            </a:extLst>
          </p:cNvPr>
          <p:cNvSpPr>
            <a:spLocks noGrp="1"/>
          </p:cNvSpPr>
          <p:nvPr>
            <p:ph type="sldNum" sz="quarter" idx="12"/>
          </p:nvPr>
        </p:nvSpPr>
        <p:spPr>
          <a:xfrm>
            <a:off x="9324514" y="6524885"/>
            <a:ext cx="2743200" cy="365125"/>
          </a:xfrm>
        </p:spPr>
        <p:txBody>
          <a:bodyPr/>
          <a:lstStyle/>
          <a:p>
            <a:fld id="{39DD141F-36CD-480F-8808-1746AB82D168}" type="slidenum">
              <a:rPr lang="en-US" smtClean="0"/>
              <a:t>23</a:t>
            </a:fld>
            <a:endParaRPr lang="en-US" dirty="0"/>
          </a:p>
        </p:txBody>
      </p:sp>
      <p:graphicFrame>
        <p:nvGraphicFramePr>
          <p:cNvPr id="9" name="Table 8">
            <a:extLst>
              <a:ext uri="{FF2B5EF4-FFF2-40B4-BE49-F238E27FC236}">
                <a16:creationId xmlns:a16="http://schemas.microsoft.com/office/drawing/2014/main" id="{2A94D088-FB6F-4070-9BBC-62986EBA3174}"/>
              </a:ext>
            </a:extLst>
          </p:cNvPr>
          <p:cNvGraphicFramePr>
            <a:graphicFrameLocks noGrp="1"/>
          </p:cNvGraphicFramePr>
          <p:nvPr>
            <p:extLst>
              <p:ext uri="{D42A27DB-BD31-4B8C-83A1-F6EECF244321}">
                <p14:modId xmlns:p14="http://schemas.microsoft.com/office/powerpoint/2010/main" val="952933062"/>
              </p:ext>
            </p:extLst>
          </p:nvPr>
        </p:nvGraphicFramePr>
        <p:xfrm>
          <a:off x="838200" y="2167466"/>
          <a:ext cx="10157288" cy="2834640"/>
        </p:xfrm>
        <a:graphic>
          <a:graphicData uri="http://schemas.openxmlformats.org/drawingml/2006/table">
            <a:tbl>
              <a:tblPr firstRow="1" bandRow="1">
                <a:tableStyleId>{5C22544A-7EE6-4342-B048-85BDC9FD1C3A}</a:tableStyleId>
              </a:tblPr>
              <a:tblGrid>
                <a:gridCol w="1729566">
                  <a:extLst>
                    <a:ext uri="{9D8B030D-6E8A-4147-A177-3AD203B41FA5}">
                      <a16:colId xmlns:a16="http://schemas.microsoft.com/office/drawing/2014/main" val="4242007694"/>
                    </a:ext>
                  </a:extLst>
                </a:gridCol>
                <a:gridCol w="2011680">
                  <a:extLst>
                    <a:ext uri="{9D8B030D-6E8A-4147-A177-3AD203B41FA5}">
                      <a16:colId xmlns:a16="http://schemas.microsoft.com/office/drawing/2014/main" val="977481499"/>
                    </a:ext>
                  </a:extLst>
                </a:gridCol>
                <a:gridCol w="3939714">
                  <a:extLst>
                    <a:ext uri="{9D8B030D-6E8A-4147-A177-3AD203B41FA5}">
                      <a16:colId xmlns:a16="http://schemas.microsoft.com/office/drawing/2014/main" val="497666201"/>
                    </a:ext>
                  </a:extLst>
                </a:gridCol>
                <a:gridCol w="2476328">
                  <a:extLst>
                    <a:ext uri="{9D8B030D-6E8A-4147-A177-3AD203B41FA5}">
                      <a16:colId xmlns:a16="http://schemas.microsoft.com/office/drawing/2014/main" val="2932069652"/>
                    </a:ext>
                  </a:extLst>
                </a:gridCol>
              </a:tblGrid>
              <a:tr h="370840">
                <a:tc>
                  <a:txBody>
                    <a:bodyPr/>
                    <a:lstStyle/>
                    <a:p>
                      <a:r>
                        <a:rPr lang="en-US" sz="2400" dirty="0"/>
                        <a:t>District</a:t>
                      </a:r>
                    </a:p>
                  </a:txBody>
                  <a:tcPr/>
                </a:tc>
                <a:tc>
                  <a:txBody>
                    <a:bodyPr/>
                    <a:lstStyle/>
                    <a:p>
                      <a:r>
                        <a:rPr lang="en-US" sz="2400" dirty="0"/>
                        <a:t>Promoting agency</a:t>
                      </a:r>
                    </a:p>
                  </a:txBody>
                  <a:tcPr/>
                </a:tc>
                <a:tc>
                  <a:txBody>
                    <a:bodyPr/>
                    <a:lstStyle/>
                    <a:p>
                      <a:r>
                        <a:rPr lang="en-US" sz="2400" dirty="0"/>
                        <a:t>Practices</a:t>
                      </a:r>
                    </a:p>
                  </a:txBody>
                  <a:tcPr/>
                </a:tc>
                <a:tc>
                  <a:txBody>
                    <a:bodyPr/>
                    <a:lstStyle/>
                    <a:p>
                      <a:r>
                        <a:rPr lang="en-US" sz="2400" dirty="0"/>
                        <a:t>Number of farmers surveyed</a:t>
                      </a:r>
                    </a:p>
                  </a:txBody>
                  <a:tcPr/>
                </a:tc>
                <a:extLst>
                  <a:ext uri="{0D108BD9-81ED-4DB2-BD59-A6C34878D82A}">
                    <a16:rowId xmlns:a16="http://schemas.microsoft.com/office/drawing/2014/main" val="2382494749"/>
                  </a:ext>
                </a:extLst>
              </a:tr>
              <a:tr h="370840">
                <a:tc>
                  <a:txBody>
                    <a:bodyPr/>
                    <a:lstStyle/>
                    <a:p>
                      <a:r>
                        <a:rPr lang="en-US" sz="2400" dirty="0" err="1"/>
                        <a:t>Kandhamal</a:t>
                      </a:r>
                      <a:r>
                        <a:rPr lang="en-US" sz="2400" dirty="0"/>
                        <a:t> </a:t>
                      </a:r>
                    </a:p>
                  </a:txBody>
                  <a:tcPr/>
                </a:tc>
                <a:tc>
                  <a:txBody>
                    <a:bodyPr/>
                    <a:lstStyle/>
                    <a:p>
                      <a:r>
                        <a:rPr lang="en-US" sz="2400" dirty="0" err="1"/>
                        <a:t>Nirman</a:t>
                      </a:r>
                      <a:endParaRPr lang="en-US" sz="2400" dirty="0"/>
                    </a:p>
                  </a:txBody>
                  <a:tcPr/>
                </a:tc>
                <a:tc>
                  <a:txBody>
                    <a:bodyPr/>
                    <a:lstStyle/>
                    <a:p>
                      <a:r>
                        <a:rPr lang="en-US" sz="2400" dirty="0"/>
                        <a:t>Transplantation and system of millet intensification (SMI)</a:t>
                      </a:r>
                    </a:p>
                  </a:txBody>
                  <a:tcPr/>
                </a:tc>
                <a:tc>
                  <a:txBody>
                    <a:bodyPr/>
                    <a:lstStyle/>
                    <a:p>
                      <a:r>
                        <a:rPr lang="en-US" sz="2400" dirty="0"/>
                        <a:t>21</a:t>
                      </a:r>
                    </a:p>
                  </a:txBody>
                  <a:tcPr/>
                </a:tc>
                <a:extLst>
                  <a:ext uri="{0D108BD9-81ED-4DB2-BD59-A6C34878D82A}">
                    <a16:rowId xmlns:a16="http://schemas.microsoft.com/office/drawing/2014/main" val="2099538301"/>
                  </a:ext>
                </a:extLst>
              </a:tr>
              <a:tr h="0">
                <a:tc>
                  <a:txBody>
                    <a:bodyPr/>
                    <a:lstStyle/>
                    <a:p>
                      <a:r>
                        <a:rPr lang="en-US" sz="2400" dirty="0"/>
                        <a:t>Koraput</a:t>
                      </a:r>
                    </a:p>
                  </a:txBody>
                  <a:tcPr/>
                </a:tc>
                <a:tc>
                  <a:txBody>
                    <a:bodyPr/>
                    <a:lstStyle/>
                    <a:p>
                      <a:r>
                        <a:rPr lang="en-US" sz="2400" dirty="0"/>
                        <a:t>MSSRF</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Organic practices like </a:t>
                      </a:r>
                      <a:r>
                        <a:rPr lang="en-US" sz="2400" dirty="0" err="1"/>
                        <a:t>jivamrut</a:t>
                      </a:r>
                      <a:r>
                        <a:rPr lang="en-US" sz="2400" dirty="0"/>
                        <a:t>, biopesticides, composting, etc.</a:t>
                      </a:r>
                    </a:p>
                  </a:txBody>
                  <a:tcPr/>
                </a:tc>
                <a:tc>
                  <a:txBody>
                    <a:bodyPr/>
                    <a:lstStyle/>
                    <a:p>
                      <a:r>
                        <a:rPr lang="en-US" sz="2400" dirty="0"/>
                        <a:t>14</a:t>
                      </a:r>
                    </a:p>
                  </a:txBody>
                  <a:tcPr/>
                </a:tc>
                <a:extLst>
                  <a:ext uri="{0D108BD9-81ED-4DB2-BD59-A6C34878D82A}">
                    <a16:rowId xmlns:a16="http://schemas.microsoft.com/office/drawing/2014/main" val="516242170"/>
                  </a:ext>
                </a:extLst>
              </a:tr>
            </a:tbl>
          </a:graphicData>
        </a:graphic>
      </p:graphicFrame>
    </p:spTree>
    <p:extLst>
      <p:ext uri="{BB962C8B-B14F-4D97-AF65-F5344CB8AC3E}">
        <p14:creationId xmlns:p14="http://schemas.microsoft.com/office/powerpoint/2010/main" val="3222458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32BF4BC7-FD59-414D-939C-95E0054E54B6}"/>
              </a:ext>
            </a:extLst>
          </p:cNvPr>
          <p:cNvGraphicFramePr>
            <a:graphicFrameLocks/>
          </p:cNvGraphicFramePr>
          <p:nvPr>
            <p:extLst>
              <p:ext uri="{D42A27DB-BD31-4B8C-83A1-F6EECF244321}">
                <p14:modId xmlns:p14="http://schemas.microsoft.com/office/powerpoint/2010/main" val="1390364570"/>
              </p:ext>
            </p:extLst>
          </p:nvPr>
        </p:nvGraphicFramePr>
        <p:xfrm>
          <a:off x="7982582" y="3293985"/>
          <a:ext cx="3844412" cy="352511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95F6D5E-2ECC-4451-9C6E-12D9EC90C826}"/>
              </a:ext>
            </a:extLst>
          </p:cNvPr>
          <p:cNvSpPr>
            <a:spLocks noGrp="1"/>
          </p:cNvSpPr>
          <p:nvPr>
            <p:ph type="title"/>
          </p:nvPr>
        </p:nvSpPr>
        <p:spPr/>
        <p:txBody>
          <a:bodyPr/>
          <a:lstStyle/>
          <a:p>
            <a:r>
              <a:rPr lang="en-US" dirty="0"/>
              <a:t>Farmer profile</a:t>
            </a:r>
          </a:p>
        </p:txBody>
      </p:sp>
      <p:sp>
        <p:nvSpPr>
          <p:cNvPr id="4" name="Slide Number Placeholder 3">
            <a:extLst>
              <a:ext uri="{FF2B5EF4-FFF2-40B4-BE49-F238E27FC236}">
                <a16:creationId xmlns:a16="http://schemas.microsoft.com/office/drawing/2014/main" id="{432837E2-FEE6-499E-A66F-D4EE34C2232B}"/>
              </a:ext>
            </a:extLst>
          </p:cNvPr>
          <p:cNvSpPr>
            <a:spLocks noGrp="1"/>
          </p:cNvSpPr>
          <p:nvPr>
            <p:ph type="sldNum" sz="quarter" idx="12"/>
          </p:nvPr>
        </p:nvSpPr>
        <p:spPr>
          <a:xfrm>
            <a:off x="9324514" y="6524885"/>
            <a:ext cx="2743200" cy="365125"/>
          </a:xfrm>
        </p:spPr>
        <p:txBody>
          <a:bodyPr/>
          <a:lstStyle/>
          <a:p>
            <a:fld id="{39DD141F-36CD-480F-8808-1746AB82D168}" type="slidenum">
              <a:rPr lang="en-US" smtClean="0"/>
              <a:t>24</a:t>
            </a:fld>
            <a:endParaRPr lang="en-US" dirty="0"/>
          </a:p>
        </p:txBody>
      </p:sp>
      <p:graphicFrame>
        <p:nvGraphicFramePr>
          <p:cNvPr id="5" name="Chart 4">
            <a:extLst>
              <a:ext uri="{FF2B5EF4-FFF2-40B4-BE49-F238E27FC236}">
                <a16:creationId xmlns:a16="http://schemas.microsoft.com/office/drawing/2014/main" id="{A30BFB60-DD27-41D0-AF44-1615A92276D4}"/>
              </a:ext>
            </a:extLst>
          </p:cNvPr>
          <p:cNvGraphicFramePr>
            <a:graphicFrameLocks/>
          </p:cNvGraphicFramePr>
          <p:nvPr>
            <p:extLst>
              <p:ext uri="{D42A27DB-BD31-4B8C-83A1-F6EECF244321}">
                <p14:modId xmlns:p14="http://schemas.microsoft.com/office/powerpoint/2010/main" val="2857297971"/>
              </p:ext>
            </p:extLst>
          </p:nvPr>
        </p:nvGraphicFramePr>
        <p:xfrm>
          <a:off x="1267323" y="3276557"/>
          <a:ext cx="3657600" cy="3383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DF2412BD-E464-477B-9673-56873205E105}"/>
              </a:ext>
            </a:extLst>
          </p:cNvPr>
          <p:cNvGraphicFramePr>
            <a:graphicFrameLocks/>
          </p:cNvGraphicFramePr>
          <p:nvPr>
            <p:extLst>
              <p:ext uri="{D42A27DB-BD31-4B8C-83A1-F6EECF244321}">
                <p14:modId xmlns:p14="http://schemas.microsoft.com/office/powerpoint/2010/main" val="4172149248"/>
              </p:ext>
            </p:extLst>
          </p:nvPr>
        </p:nvGraphicFramePr>
        <p:xfrm>
          <a:off x="4604639" y="3293985"/>
          <a:ext cx="3657600" cy="33832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CA86620A-4B62-443E-8FA9-D57CBD002496}"/>
              </a:ext>
            </a:extLst>
          </p:cNvPr>
          <p:cNvGraphicFramePr>
            <a:graphicFrameLocks/>
          </p:cNvGraphicFramePr>
          <p:nvPr>
            <p:extLst>
              <p:ext uri="{D42A27DB-BD31-4B8C-83A1-F6EECF244321}">
                <p14:modId xmlns:p14="http://schemas.microsoft.com/office/powerpoint/2010/main" val="772870763"/>
              </p:ext>
            </p:extLst>
          </p:nvPr>
        </p:nvGraphicFramePr>
        <p:xfrm>
          <a:off x="4769610" y="-18380"/>
          <a:ext cx="3048000" cy="338328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a:extLst>
              <a:ext uri="{FF2B5EF4-FFF2-40B4-BE49-F238E27FC236}">
                <a16:creationId xmlns:a16="http://schemas.microsoft.com/office/drawing/2014/main" id="{19F21494-0508-4426-8AB5-38524386C360}"/>
              </a:ext>
            </a:extLst>
          </p:cNvPr>
          <p:cNvGraphicFramePr>
            <a:graphicFrameLocks/>
          </p:cNvGraphicFramePr>
          <p:nvPr>
            <p:extLst>
              <p:ext uri="{D42A27DB-BD31-4B8C-83A1-F6EECF244321}">
                <p14:modId xmlns:p14="http://schemas.microsoft.com/office/powerpoint/2010/main" val="2442829256"/>
              </p:ext>
            </p:extLst>
          </p:nvPr>
        </p:nvGraphicFramePr>
        <p:xfrm>
          <a:off x="7699948" y="131292"/>
          <a:ext cx="4492052" cy="3233608"/>
        </p:xfrm>
        <a:graphic>
          <a:graphicData uri="http://schemas.openxmlformats.org/drawingml/2006/chart">
            <c:chart xmlns:c="http://schemas.openxmlformats.org/drawingml/2006/chart" xmlns:r="http://schemas.openxmlformats.org/officeDocument/2006/relationships" r:id="rId6"/>
          </a:graphicData>
        </a:graphic>
      </p:graphicFrame>
      <p:sp>
        <p:nvSpPr>
          <p:cNvPr id="12" name="Content Placeholder 2">
            <a:extLst>
              <a:ext uri="{FF2B5EF4-FFF2-40B4-BE49-F238E27FC236}">
                <a16:creationId xmlns:a16="http://schemas.microsoft.com/office/drawing/2014/main" id="{044C23B5-67FF-4940-B8F1-9FA37B6D1D1F}"/>
              </a:ext>
            </a:extLst>
          </p:cNvPr>
          <p:cNvSpPr>
            <a:spLocks noGrp="1"/>
          </p:cNvSpPr>
          <p:nvPr>
            <p:ph idx="1"/>
          </p:nvPr>
        </p:nvSpPr>
        <p:spPr>
          <a:xfrm>
            <a:off x="838200" y="1468201"/>
            <a:ext cx="4251960" cy="1856264"/>
          </a:xfrm>
          <a:ln>
            <a:solidFill>
              <a:schemeClr val="tx1"/>
            </a:solidFill>
          </a:ln>
        </p:spPr>
        <p:txBody>
          <a:bodyPr>
            <a:normAutofit fontScale="62500" lnSpcReduction="20000"/>
          </a:bodyPr>
          <a:lstStyle/>
          <a:p>
            <a:r>
              <a:rPr lang="en-US" sz="3600" dirty="0"/>
              <a:t>74% small and marginal farmers</a:t>
            </a:r>
          </a:p>
          <a:p>
            <a:r>
              <a:rPr lang="en-US" sz="3600" dirty="0"/>
              <a:t>77% men farmers</a:t>
            </a:r>
          </a:p>
          <a:p>
            <a:r>
              <a:rPr lang="en-US" sz="3600" dirty="0"/>
              <a:t>60% with 40+ age</a:t>
            </a:r>
          </a:p>
          <a:p>
            <a:r>
              <a:rPr lang="en-US" sz="3600" dirty="0"/>
              <a:t>66% no formal education</a:t>
            </a:r>
          </a:p>
          <a:p>
            <a:r>
              <a:rPr lang="en-US" sz="3600" dirty="0"/>
              <a:t>83% work as </a:t>
            </a:r>
            <a:r>
              <a:rPr lang="en-US" sz="3600" dirty="0" err="1"/>
              <a:t>labour</a:t>
            </a:r>
            <a:r>
              <a:rPr lang="en-US" sz="3600" dirty="0"/>
              <a:t> as well</a:t>
            </a:r>
          </a:p>
          <a:p>
            <a:endParaRPr lang="en-US" sz="3600" dirty="0"/>
          </a:p>
        </p:txBody>
      </p:sp>
    </p:spTree>
    <p:extLst>
      <p:ext uri="{BB962C8B-B14F-4D97-AF65-F5344CB8AC3E}">
        <p14:creationId xmlns:p14="http://schemas.microsoft.com/office/powerpoint/2010/main" val="3983233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1FB11F2A-A64C-46E1-AF01-F8B8C54EAB8B}"/>
              </a:ext>
            </a:extLst>
          </p:cNvPr>
          <p:cNvGraphicFramePr>
            <a:graphicFrameLocks/>
          </p:cNvGraphicFramePr>
          <p:nvPr>
            <p:extLst>
              <p:ext uri="{D42A27DB-BD31-4B8C-83A1-F6EECF244321}">
                <p14:modId xmlns:p14="http://schemas.microsoft.com/office/powerpoint/2010/main" val="3596454586"/>
              </p:ext>
            </p:extLst>
          </p:nvPr>
        </p:nvGraphicFramePr>
        <p:xfrm>
          <a:off x="7925328" y="3429000"/>
          <a:ext cx="3657600" cy="337894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CDA4D50-9E89-48AD-9971-7AA9B63A74BF}"/>
              </a:ext>
            </a:extLst>
          </p:cNvPr>
          <p:cNvSpPr>
            <a:spLocks noGrp="1"/>
          </p:cNvSpPr>
          <p:nvPr>
            <p:ph type="title"/>
          </p:nvPr>
        </p:nvSpPr>
        <p:spPr/>
        <p:txBody>
          <a:bodyPr/>
          <a:lstStyle/>
          <a:p>
            <a:r>
              <a:rPr lang="en-US" dirty="0"/>
              <a:t>Farm profile</a:t>
            </a:r>
          </a:p>
        </p:txBody>
      </p:sp>
      <p:sp>
        <p:nvSpPr>
          <p:cNvPr id="4" name="Slide Number Placeholder 3">
            <a:extLst>
              <a:ext uri="{FF2B5EF4-FFF2-40B4-BE49-F238E27FC236}">
                <a16:creationId xmlns:a16="http://schemas.microsoft.com/office/drawing/2014/main" id="{66D77DCA-F022-4D13-B118-89DE6535E468}"/>
              </a:ext>
            </a:extLst>
          </p:cNvPr>
          <p:cNvSpPr>
            <a:spLocks noGrp="1"/>
          </p:cNvSpPr>
          <p:nvPr>
            <p:ph type="sldNum" sz="quarter" idx="12"/>
          </p:nvPr>
        </p:nvSpPr>
        <p:spPr>
          <a:xfrm>
            <a:off x="9303738" y="6459060"/>
            <a:ext cx="2743200" cy="365125"/>
          </a:xfrm>
        </p:spPr>
        <p:txBody>
          <a:bodyPr/>
          <a:lstStyle/>
          <a:p>
            <a:fld id="{39DD141F-36CD-480F-8808-1746AB82D168}" type="slidenum">
              <a:rPr lang="en-US" smtClean="0"/>
              <a:t>25</a:t>
            </a:fld>
            <a:endParaRPr lang="en-US"/>
          </a:p>
        </p:txBody>
      </p:sp>
      <p:graphicFrame>
        <p:nvGraphicFramePr>
          <p:cNvPr id="5" name="Chart 4">
            <a:extLst>
              <a:ext uri="{FF2B5EF4-FFF2-40B4-BE49-F238E27FC236}">
                <a16:creationId xmlns:a16="http://schemas.microsoft.com/office/drawing/2014/main" id="{6DB9DA08-8F5F-4C7C-8CFF-B48DA9A225E3}"/>
              </a:ext>
            </a:extLst>
          </p:cNvPr>
          <p:cNvGraphicFramePr>
            <a:graphicFrameLocks/>
          </p:cNvGraphicFramePr>
          <p:nvPr>
            <p:extLst>
              <p:ext uri="{D42A27DB-BD31-4B8C-83A1-F6EECF244321}">
                <p14:modId xmlns:p14="http://schemas.microsoft.com/office/powerpoint/2010/main" val="4294878478"/>
              </p:ext>
            </p:extLst>
          </p:nvPr>
        </p:nvGraphicFramePr>
        <p:xfrm>
          <a:off x="4298735" y="137160"/>
          <a:ext cx="3657600" cy="32918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F1E9FAA-9375-47AF-A652-7464C5C1F3E4}"/>
              </a:ext>
            </a:extLst>
          </p:cNvPr>
          <p:cNvGraphicFramePr>
            <a:graphicFrameLocks/>
          </p:cNvGraphicFramePr>
          <p:nvPr>
            <p:extLst>
              <p:ext uri="{D42A27DB-BD31-4B8C-83A1-F6EECF244321}">
                <p14:modId xmlns:p14="http://schemas.microsoft.com/office/powerpoint/2010/main" val="441586310"/>
              </p:ext>
            </p:extLst>
          </p:nvPr>
        </p:nvGraphicFramePr>
        <p:xfrm>
          <a:off x="7925327" y="50060"/>
          <a:ext cx="3657600" cy="329184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a:extLst>
              <a:ext uri="{FF2B5EF4-FFF2-40B4-BE49-F238E27FC236}">
                <a16:creationId xmlns:a16="http://schemas.microsoft.com/office/drawing/2014/main" id="{F0F19CEE-D092-4047-A53B-DD8C96EEC28C}"/>
              </a:ext>
            </a:extLst>
          </p:cNvPr>
          <p:cNvGraphicFramePr>
            <a:graphicFrameLocks/>
          </p:cNvGraphicFramePr>
          <p:nvPr>
            <p:extLst>
              <p:ext uri="{D42A27DB-BD31-4B8C-83A1-F6EECF244321}">
                <p14:modId xmlns:p14="http://schemas.microsoft.com/office/powerpoint/2010/main" val="3466423657"/>
              </p:ext>
            </p:extLst>
          </p:nvPr>
        </p:nvGraphicFramePr>
        <p:xfrm>
          <a:off x="4298735" y="3532345"/>
          <a:ext cx="3657600" cy="3291840"/>
        </p:xfrm>
        <a:graphic>
          <a:graphicData uri="http://schemas.openxmlformats.org/drawingml/2006/chart">
            <c:chart xmlns:c="http://schemas.openxmlformats.org/drawingml/2006/chart" xmlns:r="http://schemas.openxmlformats.org/officeDocument/2006/relationships" r:id="rId5"/>
          </a:graphicData>
        </a:graphic>
      </p:graphicFrame>
      <p:sp>
        <p:nvSpPr>
          <p:cNvPr id="9" name="Content Placeholder 2">
            <a:extLst>
              <a:ext uri="{FF2B5EF4-FFF2-40B4-BE49-F238E27FC236}">
                <a16:creationId xmlns:a16="http://schemas.microsoft.com/office/drawing/2014/main" id="{F2D52758-EE92-42B2-BF9F-EF71B1C3B843}"/>
              </a:ext>
            </a:extLst>
          </p:cNvPr>
          <p:cNvSpPr>
            <a:spLocks noGrp="1"/>
          </p:cNvSpPr>
          <p:nvPr>
            <p:ph idx="1"/>
          </p:nvPr>
        </p:nvSpPr>
        <p:spPr>
          <a:xfrm>
            <a:off x="838200" y="1468201"/>
            <a:ext cx="3689662" cy="5024674"/>
          </a:xfrm>
          <a:ln>
            <a:solidFill>
              <a:schemeClr val="tx1"/>
            </a:solidFill>
          </a:ln>
        </p:spPr>
        <p:txBody>
          <a:bodyPr>
            <a:normAutofit fontScale="92500"/>
          </a:bodyPr>
          <a:lstStyle/>
          <a:p>
            <a:r>
              <a:rPr lang="en-US" sz="3200" dirty="0"/>
              <a:t>77% practice either of the practice promoted</a:t>
            </a:r>
          </a:p>
          <a:p>
            <a:r>
              <a:rPr lang="en-US" sz="3200" dirty="0"/>
              <a:t>94% rainfed farmers</a:t>
            </a:r>
          </a:p>
          <a:p>
            <a:r>
              <a:rPr lang="en-US" sz="3200" dirty="0"/>
              <a:t>66% cultivate only once a year</a:t>
            </a:r>
          </a:p>
          <a:p>
            <a:r>
              <a:rPr lang="en-US" sz="3200" dirty="0"/>
              <a:t>Almost all the farmers have cattle. 86% have poultry and 63% have goats</a:t>
            </a:r>
          </a:p>
        </p:txBody>
      </p:sp>
    </p:spTree>
    <p:extLst>
      <p:ext uri="{BB962C8B-B14F-4D97-AF65-F5344CB8AC3E}">
        <p14:creationId xmlns:p14="http://schemas.microsoft.com/office/powerpoint/2010/main" val="2264714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3809-B596-42B9-961B-DA2CC263E541}"/>
              </a:ext>
            </a:extLst>
          </p:cNvPr>
          <p:cNvSpPr>
            <a:spLocks noGrp="1"/>
          </p:cNvSpPr>
          <p:nvPr>
            <p:ph type="title"/>
          </p:nvPr>
        </p:nvSpPr>
        <p:spPr>
          <a:xfrm>
            <a:off x="838200" y="-122836"/>
            <a:ext cx="10515600" cy="1325563"/>
          </a:xfrm>
        </p:spPr>
        <p:txBody>
          <a:bodyPr/>
          <a:lstStyle/>
          <a:p>
            <a:r>
              <a:rPr lang="en-US" dirty="0"/>
              <a:t>Motivation and barriers to adopt SFP</a:t>
            </a:r>
          </a:p>
        </p:txBody>
      </p:sp>
      <p:sp>
        <p:nvSpPr>
          <p:cNvPr id="3" name="Content Placeholder 2">
            <a:extLst>
              <a:ext uri="{FF2B5EF4-FFF2-40B4-BE49-F238E27FC236}">
                <a16:creationId xmlns:a16="http://schemas.microsoft.com/office/drawing/2014/main" id="{45B2E35F-6B9A-4258-A906-AB4BC5267128}"/>
              </a:ext>
            </a:extLst>
          </p:cNvPr>
          <p:cNvSpPr>
            <a:spLocks noGrp="1"/>
          </p:cNvSpPr>
          <p:nvPr>
            <p:ph idx="1"/>
          </p:nvPr>
        </p:nvSpPr>
        <p:spPr>
          <a:xfrm>
            <a:off x="838200" y="1089630"/>
            <a:ext cx="10515600" cy="1203960"/>
          </a:xfrm>
        </p:spPr>
        <p:txBody>
          <a:bodyPr>
            <a:normAutofit fontScale="77500" lnSpcReduction="20000"/>
          </a:bodyPr>
          <a:lstStyle/>
          <a:p>
            <a:r>
              <a:rPr lang="en-US" dirty="0"/>
              <a:t>Maintaining better soil health was the major motivation for Koraput farmers while it was higher yield in </a:t>
            </a:r>
            <a:r>
              <a:rPr lang="en-US" dirty="0" err="1"/>
              <a:t>Kandhamal</a:t>
            </a:r>
            <a:r>
              <a:rPr lang="en-US" dirty="0"/>
              <a:t> farmers</a:t>
            </a:r>
          </a:p>
          <a:p>
            <a:r>
              <a:rPr lang="en-US" dirty="0"/>
              <a:t>Difficulty in access to organic inputs and lack of knowledge  are the top two challenges in organic farming</a:t>
            </a:r>
          </a:p>
        </p:txBody>
      </p:sp>
      <p:sp>
        <p:nvSpPr>
          <p:cNvPr id="4" name="Slide Number Placeholder 3">
            <a:extLst>
              <a:ext uri="{FF2B5EF4-FFF2-40B4-BE49-F238E27FC236}">
                <a16:creationId xmlns:a16="http://schemas.microsoft.com/office/drawing/2014/main" id="{E12F8987-09CD-4CBC-AD6C-6FB039A39C4E}"/>
              </a:ext>
            </a:extLst>
          </p:cNvPr>
          <p:cNvSpPr>
            <a:spLocks noGrp="1"/>
          </p:cNvSpPr>
          <p:nvPr>
            <p:ph type="sldNum" sz="quarter" idx="12"/>
          </p:nvPr>
        </p:nvSpPr>
        <p:spPr/>
        <p:txBody>
          <a:bodyPr/>
          <a:lstStyle/>
          <a:p>
            <a:fld id="{39DD141F-36CD-480F-8808-1746AB82D168}" type="slidenum">
              <a:rPr lang="en-US" smtClean="0"/>
              <a:t>26</a:t>
            </a:fld>
            <a:endParaRPr lang="en-US"/>
          </a:p>
        </p:txBody>
      </p:sp>
      <p:graphicFrame>
        <p:nvGraphicFramePr>
          <p:cNvPr id="5" name="Chart 4">
            <a:extLst>
              <a:ext uri="{FF2B5EF4-FFF2-40B4-BE49-F238E27FC236}">
                <a16:creationId xmlns:a16="http://schemas.microsoft.com/office/drawing/2014/main" id="{A1BA5CEC-E269-4292-8365-6E645E5701C5}"/>
              </a:ext>
            </a:extLst>
          </p:cNvPr>
          <p:cNvGraphicFramePr>
            <a:graphicFrameLocks/>
          </p:cNvGraphicFramePr>
          <p:nvPr>
            <p:extLst>
              <p:ext uri="{D42A27DB-BD31-4B8C-83A1-F6EECF244321}">
                <p14:modId xmlns:p14="http://schemas.microsoft.com/office/powerpoint/2010/main" val="4180173037"/>
              </p:ext>
            </p:extLst>
          </p:nvPr>
        </p:nvGraphicFramePr>
        <p:xfrm>
          <a:off x="110245" y="2439035"/>
          <a:ext cx="5506783" cy="42219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FD3DEDB-E5DD-4CB3-8566-0D34802D5E54}"/>
              </a:ext>
            </a:extLst>
          </p:cNvPr>
          <p:cNvGraphicFramePr>
            <a:graphicFrameLocks/>
          </p:cNvGraphicFramePr>
          <p:nvPr>
            <p:extLst>
              <p:ext uri="{D42A27DB-BD31-4B8C-83A1-F6EECF244321}">
                <p14:modId xmlns:p14="http://schemas.microsoft.com/office/powerpoint/2010/main" val="3061058256"/>
              </p:ext>
            </p:extLst>
          </p:nvPr>
        </p:nvGraphicFramePr>
        <p:xfrm>
          <a:off x="5434219" y="2374339"/>
          <a:ext cx="6647536"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D887FD24-342E-49BB-A828-5C4E7DC14E40}"/>
              </a:ext>
            </a:extLst>
          </p:cNvPr>
          <p:cNvSpPr txBox="1"/>
          <p:nvPr/>
        </p:nvSpPr>
        <p:spPr>
          <a:xfrm>
            <a:off x="421577" y="6517849"/>
            <a:ext cx="9591103" cy="584775"/>
          </a:xfrm>
          <a:prstGeom prst="rect">
            <a:avLst/>
          </a:prstGeom>
          <a:noFill/>
        </p:spPr>
        <p:txBody>
          <a:bodyPr wrap="square" rtlCol="0">
            <a:spAutoFit/>
          </a:bodyPr>
          <a:lstStyle/>
          <a:p>
            <a:r>
              <a:rPr lang="en-US" sz="1600" dirty="0"/>
              <a:t>#19 farmers responded on motivation and about 24 on an average responded on barriers</a:t>
            </a:r>
          </a:p>
          <a:p>
            <a:endParaRPr lang="en-US" sz="1600" dirty="0"/>
          </a:p>
        </p:txBody>
      </p:sp>
    </p:spTree>
    <p:extLst>
      <p:ext uri="{BB962C8B-B14F-4D97-AF65-F5344CB8AC3E}">
        <p14:creationId xmlns:p14="http://schemas.microsoft.com/office/powerpoint/2010/main" val="3479668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0BA136-4DDF-4104-96EC-15CC9DD5BD59}"/>
              </a:ext>
            </a:extLst>
          </p:cNvPr>
          <p:cNvSpPr/>
          <p:nvPr/>
        </p:nvSpPr>
        <p:spPr>
          <a:xfrm>
            <a:off x="8732518" y="3611881"/>
            <a:ext cx="3109453" cy="2378144"/>
          </a:xfrm>
          <a:prstGeom prst="rect">
            <a:avLst/>
          </a:prstGeom>
          <a:gradFill flip="none" rotWithShape="1">
            <a:gsLst>
              <a:gs pos="45000">
                <a:schemeClr val="accent4"/>
              </a:gs>
              <a:gs pos="5000">
                <a:srgbClr val="FF3300"/>
              </a:gs>
              <a:gs pos="100000">
                <a:schemeClr val="accent1">
                  <a:lumMod val="45000"/>
                  <a:lumOff val="55000"/>
                </a:schemeClr>
              </a:gs>
              <a:gs pos="100000">
                <a:schemeClr val="accent6"/>
              </a:gs>
              <a:gs pos="99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BA2A21-FA72-4512-8404-53BAC8C0FF5D}"/>
              </a:ext>
            </a:extLst>
          </p:cNvPr>
          <p:cNvSpPr>
            <a:spLocks noGrp="1"/>
          </p:cNvSpPr>
          <p:nvPr>
            <p:ph type="title"/>
          </p:nvPr>
        </p:nvSpPr>
        <p:spPr>
          <a:xfrm>
            <a:off x="838200" y="-106144"/>
            <a:ext cx="10515600" cy="1325563"/>
          </a:xfrm>
        </p:spPr>
        <p:txBody>
          <a:bodyPr/>
          <a:lstStyle/>
          <a:p>
            <a:r>
              <a:rPr lang="en-US" dirty="0"/>
              <a:t>Experience with sustainable practice</a:t>
            </a:r>
          </a:p>
        </p:txBody>
      </p:sp>
      <p:sp>
        <p:nvSpPr>
          <p:cNvPr id="4" name="Slide Number Placeholder 3">
            <a:extLst>
              <a:ext uri="{FF2B5EF4-FFF2-40B4-BE49-F238E27FC236}">
                <a16:creationId xmlns:a16="http://schemas.microsoft.com/office/drawing/2014/main" id="{9E54ACB6-F21D-43AF-95C0-59F6881AA309}"/>
              </a:ext>
            </a:extLst>
          </p:cNvPr>
          <p:cNvSpPr>
            <a:spLocks noGrp="1"/>
          </p:cNvSpPr>
          <p:nvPr>
            <p:ph type="sldNum" sz="quarter" idx="12"/>
          </p:nvPr>
        </p:nvSpPr>
        <p:spPr>
          <a:xfrm>
            <a:off x="9372601" y="6538912"/>
            <a:ext cx="2743200" cy="365125"/>
          </a:xfrm>
        </p:spPr>
        <p:txBody>
          <a:bodyPr/>
          <a:lstStyle/>
          <a:p>
            <a:fld id="{39DD141F-36CD-480F-8808-1746AB82D168}" type="slidenum">
              <a:rPr lang="en-US" smtClean="0"/>
              <a:t>27</a:t>
            </a:fld>
            <a:endParaRPr lang="en-US" dirty="0"/>
          </a:p>
        </p:txBody>
      </p:sp>
      <p:graphicFrame>
        <p:nvGraphicFramePr>
          <p:cNvPr id="5" name="Chart 4">
            <a:extLst>
              <a:ext uri="{FF2B5EF4-FFF2-40B4-BE49-F238E27FC236}">
                <a16:creationId xmlns:a16="http://schemas.microsoft.com/office/drawing/2014/main" id="{F3DC9EC0-C42F-4CE1-8140-2204961AD56A}"/>
              </a:ext>
            </a:extLst>
          </p:cNvPr>
          <p:cNvGraphicFramePr>
            <a:graphicFrameLocks/>
          </p:cNvGraphicFramePr>
          <p:nvPr>
            <p:extLst>
              <p:ext uri="{D42A27DB-BD31-4B8C-83A1-F6EECF244321}">
                <p14:modId xmlns:p14="http://schemas.microsoft.com/office/powerpoint/2010/main" val="3010968839"/>
              </p:ext>
            </p:extLst>
          </p:nvPr>
        </p:nvGraphicFramePr>
        <p:xfrm>
          <a:off x="332816" y="1883236"/>
          <a:ext cx="6569429" cy="4882843"/>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a:extLst>
              <a:ext uri="{FF2B5EF4-FFF2-40B4-BE49-F238E27FC236}">
                <a16:creationId xmlns:a16="http://schemas.microsoft.com/office/drawing/2014/main" id="{19525B54-5DDC-4B65-8AAA-A3E0BDE808F3}"/>
              </a:ext>
            </a:extLst>
          </p:cNvPr>
          <p:cNvSpPr/>
          <p:nvPr/>
        </p:nvSpPr>
        <p:spPr>
          <a:xfrm flipH="1">
            <a:off x="8732517" y="2454059"/>
            <a:ext cx="3109453" cy="1157822"/>
          </a:xfrm>
          <a:prstGeom prst="rect">
            <a:avLst/>
          </a:prstGeom>
          <a:gradFill flip="none" rotWithShape="1">
            <a:gsLst>
              <a:gs pos="50000">
                <a:schemeClr val="accent4"/>
              </a:gs>
              <a:gs pos="5000">
                <a:srgbClr val="FF3300"/>
              </a:gs>
              <a:gs pos="100000">
                <a:schemeClr val="accent1">
                  <a:lumMod val="45000"/>
                  <a:lumOff val="55000"/>
                </a:schemeClr>
              </a:gs>
              <a:gs pos="100000">
                <a:schemeClr val="accent6"/>
              </a:gs>
              <a:gs pos="99000">
                <a:schemeClr val="accent6">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CA15AD1F-AE11-491B-B0C2-1A7618164566}"/>
              </a:ext>
            </a:extLst>
          </p:cNvPr>
          <p:cNvSpPr>
            <a:spLocks noGrp="1"/>
          </p:cNvSpPr>
          <p:nvPr>
            <p:ph idx="1"/>
          </p:nvPr>
        </p:nvSpPr>
        <p:spPr>
          <a:xfrm>
            <a:off x="838200" y="952668"/>
            <a:ext cx="10515600" cy="1157822"/>
          </a:xfrm>
        </p:spPr>
        <p:txBody>
          <a:bodyPr>
            <a:normAutofit fontScale="55000" lnSpcReduction="20000"/>
          </a:bodyPr>
          <a:lstStyle/>
          <a:p>
            <a:r>
              <a:rPr lang="en-US" dirty="0"/>
              <a:t>While cost of cultivation has decreased marginally, drudgery has increased marginally</a:t>
            </a:r>
          </a:p>
          <a:p>
            <a:r>
              <a:rPr lang="en-US" dirty="0"/>
              <a:t>Yield and income has increased significantly</a:t>
            </a:r>
          </a:p>
          <a:p>
            <a:r>
              <a:rPr lang="en-US" dirty="0"/>
              <a:t>Number of crops cultivated, saleable produces and </a:t>
            </a:r>
            <a:r>
              <a:rPr lang="en-US" dirty="0" err="1"/>
              <a:t>labour</a:t>
            </a:r>
            <a:r>
              <a:rPr lang="en-US" dirty="0"/>
              <a:t> requirement has increased marginally</a:t>
            </a:r>
          </a:p>
          <a:p>
            <a:r>
              <a:rPr lang="en-US" dirty="0"/>
              <a:t>No premium price received for the organic farm produce</a:t>
            </a:r>
          </a:p>
        </p:txBody>
      </p:sp>
      <p:graphicFrame>
        <p:nvGraphicFramePr>
          <p:cNvPr id="12" name="Chart 11">
            <a:extLst>
              <a:ext uri="{FF2B5EF4-FFF2-40B4-BE49-F238E27FC236}">
                <a16:creationId xmlns:a16="http://schemas.microsoft.com/office/drawing/2014/main" id="{0AD01DC0-38B3-4209-9D89-EF0BC2A0F8FF}"/>
              </a:ext>
            </a:extLst>
          </p:cNvPr>
          <p:cNvGraphicFramePr>
            <a:graphicFrameLocks/>
          </p:cNvGraphicFramePr>
          <p:nvPr>
            <p:extLst>
              <p:ext uri="{D42A27DB-BD31-4B8C-83A1-F6EECF244321}">
                <p14:modId xmlns:p14="http://schemas.microsoft.com/office/powerpoint/2010/main" val="3873483158"/>
              </p:ext>
            </p:extLst>
          </p:nvPr>
        </p:nvGraphicFramePr>
        <p:xfrm>
          <a:off x="6802976" y="1968311"/>
          <a:ext cx="5056208" cy="48828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33571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CD96F-A199-4936-BB54-7F9BE6A00A22}"/>
              </a:ext>
            </a:extLst>
          </p:cNvPr>
          <p:cNvSpPr>
            <a:spLocks noGrp="1"/>
          </p:cNvSpPr>
          <p:nvPr>
            <p:ph type="title"/>
          </p:nvPr>
        </p:nvSpPr>
        <p:spPr>
          <a:xfrm>
            <a:off x="838200" y="-45641"/>
            <a:ext cx="10515600" cy="1325563"/>
          </a:xfrm>
        </p:spPr>
        <p:txBody>
          <a:bodyPr/>
          <a:lstStyle/>
          <a:p>
            <a:r>
              <a:rPr lang="en-US" dirty="0"/>
              <a:t>Training and adoption</a:t>
            </a:r>
          </a:p>
        </p:txBody>
      </p:sp>
      <p:sp>
        <p:nvSpPr>
          <p:cNvPr id="4" name="Slide Number Placeholder 3">
            <a:extLst>
              <a:ext uri="{FF2B5EF4-FFF2-40B4-BE49-F238E27FC236}">
                <a16:creationId xmlns:a16="http://schemas.microsoft.com/office/drawing/2014/main" id="{9B7BD4B8-2E18-4D71-9304-B68F4B81EDF8}"/>
              </a:ext>
            </a:extLst>
          </p:cNvPr>
          <p:cNvSpPr>
            <a:spLocks noGrp="1"/>
          </p:cNvSpPr>
          <p:nvPr>
            <p:ph type="sldNum" sz="quarter" idx="12"/>
          </p:nvPr>
        </p:nvSpPr>
        <p:spPr/>
        <p:txBody>
          <a:bodyPr/>
          <a:lstStyle/>
          <a:p>
            <a:fld id="{39DD141F-36CD-480F-8808-1746AB82D168}" type="slidenum">
              <a:rPr lang="en-US" smtClean="0"/>
              <a:t>28</a:t>
            </a:fld>
            <a:endParaRPr lang="en-US"/>
          </a:p>
        </p:txBody>
      </p:sp>
      <p:graphicFrame>
        <p:nvGraphicFramePr>
          <p:cNvPr id="5" name="Chart 4">
            <a:extLst>
              <a:ext uri="{FF2B5EF4-FFF2-40B4-BE49-F238E27FC236}">
                <a16:creationId xmlns:a16="http://schemas.microsoft.com/office/drawing/2014/main" id="{F658F46A-5691-4680-A099-0892BF39D7B2}"/>
              </a:ext>
            </a:extLst>
          </p:cNvPr>
          <p:cNvGraphicFramePr>
            <a:graphicFrameLocks/>
          </p:cNvGraphicFramePr>
          <p:nvPr>
            <p:extLst>
              <p:ext uri="{D42A27DB-BD31-4B8C-83A1-F6EECF244321}">
                <p14:modId xmlns:p14="http://schemas.microsoft.com/office/powerpoint/2010/main" val="1004635178"/>
              </p:ext>
            </p:extLst>
          </p:nvPr>
        </p:nvGraphicFramePr>
        <p:xfrm>
          <a:off x="114719" y="2008187"/>
          <a:ext cx="7280867" cy="48958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F35AF9FC-08C4-4394-8296-B18A4C3390E1}"/>
              </a:ext>
            </a:extLst>
          </p:cNvPr>
          <p:cNvGraphicFramePr>
            <a:graphicFrameLocks/>
          </p:cNvGraphicFramePr>
          <p:nvPr>
            <p:extLst>
              <p:ext uri="{D42A27DB-BD31-4B8C-83A1-F6EECF244321}">
                <p14:modId xmlns:p14="http://schemas.microsoft.com/office/powerpoint/2010/main" val="3463586347"/>
              </p:ext>
            </p:extLst>
          </p:nvPr>
        </p:nvGraphicFramePr>
        <p:xfrm>
          <a:off x="7277413" y="2242344"/>
          <a:ext cx="4585607" cy="4296568"/>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AD7151E3-06D8-4D2E-B2B5-8BFD30D0BC0E}"/>
              </a:ext>
            </a:extLst>
          </p:cNvPr>
          <p:cNvSpPr>
            <a:spLocks noGrp="1"/>
          </p:cNvSpPr>
          <p:nvPr>
            <p:ph idx="1"/>
          </p:nvPr>
        </p:nvSpPr>
        <p:spPr>
          <a:xfrm>
            <a:off x="838200" y="1014761"/>
            <a:ext cx="11024820" cy="1227583"/>
          </a:xfrm>
        </p:spPr>
        <p:txBody>
          <a:bodyPr>
            <a:normAutofit fontScale="92500" lnSpcReduction="10000"/>
          </a:bodyPr>
          <a:lstStyle/>
          <a:p>
            <a:r>
              <a:rPr lang="en-US" dirty="0"/>
              <a:t>Training on composting and transplantation has been very high but training on organic formulations has been very low</a:t>
            </a:r>
          </a:p>
          <a:p>
            <a:r>
              <a:rPr lang="en-US" dirty="0"/>
              <a:t>Adoption rate has been very good for almost all the practices</a:t>
            </a:r>
          </a:p>
        </p:txBody>
      </p:sp>
    </p:spTree>
    <p:extLst>
      <p:ext uri="{BB962C8B-B14F-4D97-AF65-F5344CB8AC3E}">
        <p14:creationId xmlns:p14="http://schemas.microsoft.com/office/powerpoint/2010/main" val="3932660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6C9F2-7BE1-4B0F-BD86-ED0E998523DB}"/>
              </a:ext>
            </a:extLst>
          </p:cNvPr>
          <p:cNvSpPr>
            <a:spLocks noGrp="1"/>
          </p:cNvSpPr>
          <p:nvPr>
            <p:ph type="title"/>
          </p:nvPr>
        </p:nvSpPr>
        <p:spPr>
          <a:xfrm>
            <a:off x="838200" y="-76200"/>
            <a:ext cx="10515600" cy="1325563"/>
          </a:xfrm>
        </p:spPr>
        <p:txBody>
          <a:bodyPr/>
          <a:lstStyle/>
          <a:p>
            <a:r>
              <a:rPr lang="en-US" dirty="0"/>
              <a:t>Women </a:t>
            </a:r>
            <a:r>
              <a:rPr lang="en-US" dirty="0" err="1"/>
              <a:t>labour</a:t>
            </a:r>
            <a:r>
              <a:rPr lang="en-US" dirty="0"/>
              <a:t> and drudgery</a:t>
            </a:r>
          </a:p>
        </p:txBody>
      </p:sp>
      <p:sp>
        <p:nvSpPr>
          <p:cNvPr id="4" name="Slide Number Placeholder 3">
            <a:extLst>
              <a:ext uri="{FF2B5EF4-FFF2-40B4-BE49-F238E27FC236}">
                <a16:creationId xmlns:a16="http://schemas.microsoft.com/office/drawing/2014/main" id="{B74725D6-51BB-4C2D-B614-AA4D7EA495DC}"/>
              </a:ext>
            </a:extLst>
          </p:cNvPr>
          <p:cNvSpPr>
            <a:spLocks noGrp="1"/>
          </p:cNvSpPr>
          <p:nvPr>
            <p:ph type="sldNum" sz="quarter" idx="12"/>
          </p:nvPr>
        </p:nvSpPr>
        <p:spPr/>
        <p:txBody>
          <a:bodyPr/>
          <a:lstStyle/>
          <a:p>
            <a:fld id="{39DD141F-36CD-480F-8808-1746AB82D168}" type="slidenum">
              <a:rPr lang="en-US" smtClean="0"/>
              <a:t>29</a:t>
            </a:fld>
            <a:endParaRPr lang="en-US"/>
          </a:p>
        </p:txBody>
      </p:sp>
      <p:graphicFrame>
        <p:nvGraphicFramePr>
          <p:cNvPr id="5" name="Chart 4">
            <a:extLst>
              <a:ext uri="{FF2B5EF4-FFF2-40B4-BE49-F238E27FC236}">
                <a16:creationId xmlns:a16="http://schemas.microsoft.com/office/drawing/2014/main" id="{44357B59-29BB-42A5-A753-FB892CB81B5A}"/>
              </a:ext>
            </a:extLst>
          </p:cNvPr>
          <p:cNvGraphicFramePr>
            <a:graphicFrameLocks/>
          </p:cNvGraphicFramePr>
          <p:nvPr>
            <p:extLst>
              <p:ext uri="{D42A27DB-BD31-4B8C-83A1-F6EECF244321}">
                <p14:modId xmlns:p14="http://schemas.microsoft.com/office/powerpoint/2010/main" val="1743917609"/>
              </p:ext>
            </p:extLst>
          </p:nvPr>
        </p:nvGraphicFramePr>
        <p:xfrm>
          <a:off x="838200" y="2138707"/>
          <a:ext cx="6547338" cy="47192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973F2DDC-8397-4677-BA29-2D64202FA164}"/>
              </a:ext>
            </a:extLst>
          </p:cNvPr>
          <p:cNvGraphicFramePr>
            <a:graphicFrameLocks/>
          </p:cNvGraphicFramePr>
          <p:nvPr>
            <p:extLst>
              <p:ext uri="{D42A27DB-BD31-4B8C-83A1-F6EECF244321}">
                <p14:modId xmlns:p14="http://schemas.microsoft.com/office/powerpoint/2010/main" val="58448652"/>
              </p:ext>
            </p:extLst>
          </p:nvPr>
        </p:nvGraphicFramePr>
        <p:xfrm>
          <a:off x="7194619" y="2276851"/>
          <a:ext cx="4602145" cy="4305587"/>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2">
            <a:extLst>
              <a:ext uri="{FF2B5EF4-FFF2-40B4-BE49-F238E27FC236}">
                <a16:creationId xmlns:a16="http://schemas.microsoft.com/office/drawing/2014/main" id="{2B2E64FD-C1D2-46C0-9DAF-4B2C2D55E512}"/>
              </a:ext>
            </a:extLst>
          </p:cNvPr>
          <p:cNvSpPr>
            <a:spLocks noGrp="1"/>
          </p:cNvSpPr>
          <p:nvPr>
            <p:ph idx="1"/>
          </p:nvPr>
        </p:nvSpPr>
        <p:spPr>
          <a:xfrm>
            <a:off x="838200" y="1079002"/>
            <a:ext cx="10515600" cy="1058812"/>
          </a:xfrm>
        </p:spPr>
        <p:txBody>
          <a:bodyPr>
            <a:normAutofit fontScale="77500" lnSpcReduction="20000"/>
          </a:bodyPr>
          <a:lstStyle/>
          <a:p>
            <a:r>
              <a:rPr lang="en-US" dirty="0"/>
              <a:t>Both men and women farmers acknowledge that women contributes to majority of the </a:t>
            </a:r>
            <a:r>
              <a:rPr lang="en-US" dirty="0" err="1"/>
              <a:t>labour</a:t>
            </a:r>
            <a:r>
              <a:rPr lang="en-US" dirty="0"/>
              <a:t> involved in farming</a:t>
            </a:r>
          </a:p>
          <a:p>
            <a:r>
              <a:rPr lang="en-US" dirty="0"/>
              <a:t>Women contribute the maximum in the top four operation involving higher drudgery</a:t>
            </a:r>
          </a:p>
        </p:txBody>
      </p:sp>
    </p:spTree>
    <p:extLst>
      <p:ext uri="{BB962C8B-B14F-4D97-AF65-F5344CB8AC3E}">
        <p14:creationId xmlns:p14="http://schemas.microsoft.com/office/powerpoint/2010/main" val="840807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E0597-E376-4EAC-9C44-A0AE0CEDC45C}"/>
              </a:ext>
            </a:extLst>
          </p:cNvPr>
          <p:cNvSpPr>
            <a:spLocks noGrp="1"/>
          </p:cNvSpPr>
          <p:nvPr>
            <p:ph type="title"/>
          </p:nvPr>
        </p:nvSpPr>
        <p:spPr/>
        <p:txBody>
          <a:bodyPr>
            <a:normAutofit/>
          </a:bodyPr>
          <a:lstStyle/>
          <a:p>
            <a:pPr algn="just"/>
            <a:r>
              <a:rPr lang="en-US" sz="6000" b="1" dirty="0"/>
              <a:t>Our approach</a:t>
            </a:r>
          </a:p>
        </p:txBody>
      </p:sp>
      <p:sp>
        <p:nvSpPr>
          <p:cNvPr id="11" name="Content Placeholder 2">
            <a:extLst>
              <a:ext uri="{FF2B5EF4-FFF2-40B4-BE49-F238E27FC236}">
                <a16:creationId xmlns:a16="http://schemas.microsoft.com/office/drawing/2014/main" id="{7A58103C-F767-4D89-8854-E685281B2818}"/>
              </a:ext>
            </a:extLst>
          </p:cNvPr>
          <p:cNvSpPr txBox="1">
            <a:spLocks/>
          </p:cNvSpPr>
          <p:nvPr/>
        </p:nvSpPr>
        <p:spPr>
          <a:xfrm>
            <a:off x="838200" y="1690687"/>
            <a:ext cx="10302240" cy="45250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8925" indent="-288925"/>
            <a:r>
              <a:rPr lang="en-US" dirty="0"/>
              <a:t>Three components in Scale-up</a:t>
            </a:r>
          </a:p>
          <a:p>
            <a:pPr marL="746125" lvl="1" indent="-288925"/>
            <a:r>
              <a:rPr lang="en-US" dirty="0"/>
              <a:t>Technology</a:t>
            </a:r>
          </a:p>
          <a:p>
            <a:pPr marL="746125" lvl="1" indent="-288925"/>
            <a:r>
              <a:rPr lang="en-US" dirty="0"/>
              <a:t>Intervention</a:t>
            </a:r>
          </a:p>
          <a:p>
            <a:pPr marL="746125" lvl="1" indent="-288925"/>
            <a:r>
              <a:rPr lang="en-US" dirty="0"/>
              <a:t>Farmers’ reception</a:t>
            </a:r>
          </a:p>
          <a:p>
            <a:pPr marL="457200" lvl="1" indent="0">
              <a:buNone/>
            </a:pPr>
            <a:endParaRPr lang="en-US" dirty="0"/>
          </a:p>
          <a:p>
            <a:pPr marL="288925" indent="-288925"/>
            <a:r>
              <a:rPr lang="en-US" dirty="0"/>
              <a:t>A short survey of 40 stakeholders</a:t>
            </a:r>
          </a:p>
          <a:p>
            <a:pPr marL="746125" lvl="1" indent="-288925"/>
            <a:r>
              <a:rPr lang="en-US" dirty="0"/>
              <a:t>Top: Farmers’ adoption related constraints</a:t>
            </a:r>
          </a:p>
          <a:p>
            <a:pPr marL="746125" lvl="1" indent="-288925"/>
            <a:r>
              <a:rPr lang="en-US" dirty="0"/>
              <a:t>Technology – Higher </a:t>
            </a:r>
            <a:r>
              <a:rPr lang="en-US" dirty="0" err="1"/>
              <a:t>labour</a:t>
            </a:r>
            <a:r>
              <a:rPr lang="en-US" dirty="0"/>
              <a:t> requirement</a:t>
            </a:r>
          </a:p>
          <a:p>
            <a:pPr marL="746125" lvl="1" indent="-288925"/>
            <a:r>
              <a:rPr lang="en-US" dirty="0"/>
              <a:t>Intervention – I/P subsidies, market/premium price &amp; capacity</a:t>
            </a:r>
          </a:p>
          <a:p>
            <a:pPr marL="746125" lvl="1" indent="-288925"/>
            <a:r>
              <a:rPr lang="en-US" dirty="0"/>
              <a:t>Farmer – Low income</a:t>
            </a:r>
          </a:p>
          <a:p>
            <a:pPr marL="746125" lvl="1" indent="-288925"/>
            <a:endParaRPr lang="en-US" dirty="0"/>
          </a:p>
        </p:txBody>
      </p:sp>
      <p:sp>
        <p:nvSpPr>
          <p:cNvPr id="12" name="Slide Number Placeholder 11">
            <a:extLst>
              <a:ext uri="{FF2B5EF4-FFF2-40B4-BE49-F238E27FC236}">
                <a16:creationId xmlns:a16="http://schemas.microsoft.com/office/drawing/2014/main" id="{34EFAF1B-E5DB-49BA-BFF2-C12AE8FC760B}"/>
              </a:ext>
            </a:extLst>
          </p:cNvPr>
          <p:cNvSpPr>
            <a:spLocks noGrp="1"/>
          </p:cNvSpPr>
          <p:nvPr>
            <p:ph type="sldNum" sz="quarter" idx="12"/>
          </p:nvPr>
        </p:nvSpPr>
        <p:spPr/>
        <p:txBody>
          <a:bodyPr/>
          <a:lstStyle/>
          <a:p>
            <a:fld id="{39DD141F-36CD-480F-8808-1746AB82D168}" type="slidenum">
              <a:rPr lang="en-US" smtClean="0"/>
              <a:t>3</a:t>
            </a:fld>
            <a:endParaRPr lang="en-US"/>
          </a:p>
        </p:txBody>
      </p:sp>
      <p:graphicFrame>
        <p:nvGraphicFramePr>
          <p:cNvPr id="10" name="Content Placeholder 7">
            <a:extLst>
              <a:ext uri="{FF2B5EF4-FFF2-40B4-BE49-F238E27FC236}">
                <a16:creationId xmlns:a16="http://schemas.microsoft.com/office/drawing/2014/main" id="{8E74DDBF-23ED-40AA-8606-281EA7C81162}"/>
              </a:ext>
            </a:extLst>
          </p:cNvPr>
          <p:cNvGraphicFramePr>
            <a:graphicFrameLocks noGrp="1"/>
          </p:cNvGraphicFramePr>
          <p:nvPr>
            <p:ph idx="1"/>
            <p:extLst>
              <p:ext uri="{D42A27DB-BD31-4B8C-83A1-F6EECF244321}">
                <p14:modId xmlns:p14="http://schemas.microsoft.com/office/powerpoint/2010/main" val="1265960197"/>
              </p:ext>
            </p:extLst>
          </p:nvPr>
        </p:nvGraphicFramePr>
        <p:xfrm>
          <a:off x="6675119" y="609917"/>
          <a:ext cx="5273041" cy="455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1524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140A4-C28E-4B79-82A1-421C8CDDFD07}"/>
              </a:ext>
            </a:extLst>
          </p:cNvPr>
          <p:cNvSpPr>
            <a:spLocks noGrp="1"/>
          </p:cNvSpPr>
          <p:nvPr>
            <p:ph type="title"/>
          </p:nvPr>
        </p:nvSpPr>
        <p:spPr>
          <a:xfrm>
            <a:off x="838200" y="-49981"/>
            <a:ext cx="10515600" cy="1325563"/>
          </a:xfrm>
        </p:spPr>
        <p:txBody>
          <a:bodyPr/>
          <a:lstStyle/>
          <a:p>
            <a:r>
              <a:rPr lang="en-US" dirty="0"/>
              <a:t>Experience with respect to each practice</a:t>
            </a:r>
          </a:p>
        </p:txBody>
      </p:sp>
      <p:graphicFrame>
        <p:nvGraphicFramePr>
          <p:cNvPr id="5" name="Content Placeholder 4">
            <a:extLst>
              <a:ext uri="{FF2B5EF4-FFF2-40B4-BE49-F238E27FC236}">
                <a16:creationId xmlns:a16="http://schemas.microsoft.com/office/drawing/2014/main" id="{A95C0483-586B-44E4-982E-7799A538CAF1}"/>
              </a:ext>
            </a:extLst>
          </p:cNvPr>
          <p:cNvGraphicFramePr>
            <a:graphicFrameLocks noGrp="1"/>
          </p:cNvGraphicFramePr>
          <p:nvPr>
            <p:ph idx="1"/>
            <p:extLst>
              <p:ext uri="{D42A27DB-BD31-4B8C-83A1-F6EECF244321}">
                <p14:modId xmlns:p14="http://schemas.microsoft.com/office/powerpoint/2010/main" val="3435019378"/>
              </p:ext>
            </p:extLst>
          </p:nvPr>
        </p:nvGraphicFramePr>
        <p:xfrm>
          <a:off x="552658" y="3148999"/>
          <a:ext cx="11086684" cy="3343876"/>
        </p:xfrm>
        <a:graphic>
          <a:graphicData uri="http://schemas.openxmlformats.org/drawingml/2006/table">
            <a:tbl>
              <a:tblPr/>
              <a:tblGrid>
                <a:gridCol w="1553308">
                  <a:extLst>
                    <a:ext uri="{9D8B030D-6E8A-4147-A177-3AD203B41FA5}">
                      <a16:colId xmlns:a16="http://schemas.microsoft.com/office/drawing/2014/main" val="1858848140"/>
                    </a:ext>
                  </a:extLst>
                </a:gridCol>
                <a:gridCol w="1059264">
                  <a:extLst>
                    <a:ext uri="{9D8B030D-6E8A-4147-A177-3AD203B41FA5}">
                      <a16:colId xmlns:a16="http://schemas.microsoft.com/office/drawing/2014/main" val="3432641739"/>
                    </a:ext>
                  </a:extLst>
                </a:gridCol>
                <a:gridCol w="1059264">
                  <a:extLst>
                    <a:ext uri="{9D8B030D-6E8A-4147-A177-3AD203B41FA5}">
                      <a16:colId xmlns:a16="http://schemas.microsoft.com/office/drawing/2014/main" val="1245433333"/>
                    </a:ext>
                  </a:extLst>
                </a:gridCol>
                <a:gridCol w="1059264">
                  <a:extLst>
                    <a:ext uri="{9D8B030D-6E8A-4147-A177-3AD203B41FA5}">
                      <a16:colId xmlns:a16="http://schemas.microsoft.com/office/drawing/2014/main" val="3332413724"/>
                    </a:ext>
                  </a:extLst>
                </a:gridCol>
                <a:gridCol w="1059264">
                  <a:extLst>
                    <a:ext uri="{9D8B030D-6E8A-4147-A177-3AD203B41FA5}">
                      <a16:colId xmlns:a16="http://schemas.microsoft.com/office/drawing/2014/main" val="905983662"/>
                    </a:ext>
                  </a:extLst>
                </a:gridCol>
                <a:gridCol w="1059264">
                  <a:extLst>
                    <a:ext uri="{9D8B030D-6E8A-4147-A177-3AD203B41FA5}">
                      <a16:colId xmlns:a16="http://schemas.microsoft.com/office/drawing/2014/main" val="2974640245"/>
                    </a:ext>
                  </a:extLst>
                </a:gridCol>
                <a:gridCol w="1059264">
                  <a:extLst>
                    <a:ext uri="{9D8B030D-6E8A-4147-A177-3AD203B41FA5}">
                      <a16:colId xmlns:a16="http://schemas.microsoft.com/office/drawing/2014/main" val="1392701556"/>
                    </a:ext>
                  </a:extLst>
                </a:gridCol>
                <a:gridCol w="1059264">
                  <a:extLst>
                    <a:ext uri="{9D8B030D-6E8A-4147-A177-3AD203B41FA5}">
                      <a16:colId xmlns:a16="http://schemas.microsoft.com/office/drawing/2014/main" val="4032630093"/>
                    </a:ext>
                  </a:extLst>
                </a:gridCol>
                <a:gridCol w="1059264">
                  <a:extLst>
                    <a:ext uri="{9D8B030D-6E8A-4147-A177-3AD203B41FA5}">
                      <a16:colId xmlns:a16="http://schemas.microsoft.com/office/drawing/2014/main" val="4009462533"/>
                    </a:ext>
                  </a:extLst>
                </a:gridCol>
                <a:gridCol w="1059264">
                  <a:extLst>
                    <a:ext uri="{9D8B030D-6E8A-4147-A177-3AD203B41FA5}">
                      <a16:colId xmlns:a16="http://schemas.microsoft.com/office/drawing/2014/main" val="3527676203"/>
                    </a:ext>
                  </a:extLst>
                </a:gridCol>
              </a:tblGrid>
              <a:tr h="200229">
                <a:tc>
                  <a:txBody>
                    <a:bodyPr/>
                    <a:lstStyle/>
                    <a:p>
                      <a:pPr algn="l" fontAlgn="b"/>
                      <a:r>
                        <a:rPr lang="en-US" sz="1600" b="1" i="0" u="none" strike="noStrike" dirty="0">
                          <a:solidFill>
                            <a:srgbClr val="000000"/>
                          </a:solidFill>
                          <a:effectLst/>
                          <a:latin typeface="Calibri" panose="020F0502020204030204" pitchFamily="34" charset="0"/>
                        </a:rPr>
                        <a:t>Parameters\ Practice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Cost of cultivation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#crops cultivated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Labour requirement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Crop yield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#saleable produces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Drudgery</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Net farm income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Price realization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Calibri" panose="020F0502020204030204" pitchFamily="34" charset="0"/>
                        </a:rPr>
                        <a:t>Crop duration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5567498"/>
                  </a:ext>
                </a:extLst>
              </a:tr>
              <a:tr h="373515">
                <a:tc>
                  <a:txBody>
                    <a:bodyPr/>
                    <a:lstStyle/>
                    <a:p>
                      <a:pPr algn="l" fontAlgn="b"/>
                      <a:r>
                        <a:rPr lang="en-US" sz="1600" b="1" i="0" u="none" strike="noStrike">
                          <a:solidFill>
                            <a:srgbClr val="000000"/>
                          </a:solidFill>
                          <a:effectLst/>
                          <a:latin typeface="Calibri" panose="020F0502020204030204" pitchFamily="34" charset="0"/>
                        </a:rPr>
                        <a:t>Jivamrut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0.28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7CD7E"/>
                    </a:solidFill>
                  </a:tcPr>
                </a:tc>
                <a:tc>
                  <a:txBody>
                    <a:bodyPr/>
                    <a:lstStyle/>
                    <a:p>
                      <a:pPr algn="r" fontAlgn="b"/>
                      <a:r>
                        <a:rPr lang="en-US" sz="1600" b="0" i="0" u="none" strike="noStrike">
                          <a:solidFill>
                            <a:srgbClr val="000000"/>
                          </a:solidFill>
                          <a:effectLst/>
                          <a:latin typeface="Calibri" panose="020F0502020204030204" pitchFamily="34" charset="0"/>
                        </a:rPr>
                        <a:t>0.64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7E082"/>
                    </a:solidFill>
                  </a:tcPr>
                </a:tc>
                <a:tc>
                  <a:txBody>
                    <a:bodyPr/>
                    <a:lstStyle/>
                    <a:p>
                      <a:pPr algn="r" fontAlgn="b"/>
                      <a:r>
                        <a:rPr lang="en-US" sz="1600" b="0" i="0" u="none" strike="noStrike">
                          <a:solidFill>
                            <a:srgbClr val="000000"/>
                          </a:solidFill>
                          <a:effectLst/>
                          <a:latin typeface="Calibri" panose="020F0502020204030204" pitchFamily="34" charset="0"/>
                        </a:rPr>
                        <a:t>0.68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0.83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980"/>
                    </a:solidFill>
                  </a:tcPr>
                </a:tc>
                <a:tc>
                  <a:txBody>
                    <a:bodyPr/>
                    <a:lstStyle/>
                    <a:p>
                      <a:pPr algn="r" fontAlgn="b"/>
                      <a:r>
                        <a:rPr lang="en-US" sz="1600" b="0" i="0" u="none" strike="noStrike">
                          <a:solidFill>
                            <a:srgbClr val="000000"/>
                          </a:solidFill>
                          <a:effectLst/>
                          <a:latin typeface="Calibri" panose="020F0502020204030204" pitchFamily="34" charset="0"/>
                        </a:rPr>
                        <a:t>0.64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483"/>
                    </a:solidFill>
                  </a:tcPr>
                </a:tc>
                <a:tc>
                  <a:txBody>
                    <a:bodyPr/>
                    <a:lstStyle/>
                    <a:p>
                      <a:pPr algn="r" fontAlgn="b"/>
                      <a:r>
                        <a:rPr lang="en-US" sz="1600" b="0" i="0" u="none" strike="noStrike">
                          <a:solidFill>
                            <a:srgbClr val="000000"/>
                          </a:solidFill>
                          <a:effectLst/>
                          <a:latin typeface="Calibri" panose="020F0502020204030204" pitchFamily="34" charset="0"/>
                        </a:rPr>
                        <a:t>0.53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E7E"/>
                    </a:solidFill>
                  </a:tcPr>
                </a:tc>
                <a:tc>
                  <a:txBody>
                    <a:bodyPr/>
                    <a:lstStyle/>
                    <a:p>
                      <a:pPr algn="r" fontAlgn="b"/>
                      <a:r>
                        <a:rPr lang="en-US" sz="1600" b="0" i="0" u="none" strike="noStrike">
                          <a:solidFill>
                            <a:srgbClr val="000000"/>
                          </a:solidFill>
                          <a:effectLst/>
                          <a:latin typeface="Calibri" panose="020F0502020204030204" pitchFamily="34" charset="0"/>
                        </a:rPr>
                        <a:t>0.75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BCA7E"/>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3837473315"/>
                  </a:ext>
                </a:extLst>
              </a:tr>
              <a:tr h="373515">
                <a:tc>
                  <a:txBody>
                    <a:bodyPr/>
                    <a:lstStyle/>
                    <a:p>
                      <a:pPr algn="l" fontAlgn="b"/>
                      <a:r>
                        <a:rPr lang="en-US" sz="1600" b="1" i="0" u="none" strike="noStrike">
                          <a:solidFill>
                            <a:srgbClr val="000000"/>
                          </a:solidFill>
                          <a:effectLst/>
                          <a:latin typeface="Calibri" panose="020F0502020204030204" pitchFamily="34" charset="0"/>
                        </a:rPr>
                        <a:t>Biopesticides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0.21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0.65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677"/>
                    </a:solidFill>
                  </a:tcPr>
                </a:tc>
                <a:tc>
                  <a:txBody>
                    <a:bodyPr/>
                    <a:lstStyle/>
                    <a:p>
                      <a:pPr algn="r" fontAlgn="b"/>
                      <a:r>
                        <a:rPr lang="en-US" sz="1600" b="0" i="0" u="none" strike="noStrike">
                          <a:solidFill>
                            <a:srgbClr val="000000"/>
                          </a:solidFill>
                          <a:effectLst/>
                          <a:latin typeface="Calibri" panose="020F0502020204030204" pitchFamily="34" charset="0"/>
                        </a:rPr>
                        <a:t>0.83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980"/>
                    </a:solidFill>
                  </a:tcPr>
                </a:tc>
                <a:tc>
                  <a:txBody>
                    <a:bodyPr/>
                    <a:lstStyle/>
                    <a:p>
                      <a:pPr algn="r" fontAlgn="b"/>
                      <a:r>
                        <a:rPr lang="en-US" sz="1600" b="0" i="0" u="none" strike="noStrike">
                          <a:solidFill>
                            <a:srgbClr val="000000"/>
                          </a:solidFill>
                          <a:effectLst/>
                          <a:latin typeface="Calibri" panose="020F0502020204030204" pitchFamily="34" charset="0"/>
                        </a:rPr>
                        <a:t>0.73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EC57C"/>
                    </a:solidFill>
                  </a:tcPr>
                </a:tc>
                <a:tc>
                  <a:txBody>
                    <a:bodyPr/>
                    <a:lstStyle/>
                    <a:p>
                      <a:pPr algn="r" fontAlgn="b"/>
                      <a:r>
                        <a:rPr lang="en-US" sz="1600" b="0" i="0" u="none" strike="noStrike">
                          <a:solidFill>
                            <a:srgbClr val="000000"/>
                          </a:solidFill>
                          <a:effectLst/>
                          <a:latin typeface="Calibri" panose="020F0502020204030204" pitchFamily="34" charset="0"/>
                        </a:rPr>
                        <a:t>0.77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3580098652"/>
                  </a:ext>
                </a:extLst>
              </a:tr>
              <a:tr h="373515">
                <a:tc>
                  <a:txBody>
                    <a:bodyPr/>
                    <a:lstStyle/>
                    <a:p>
                      <a:pPr algn="l" fontAlgn="b"/>
                      <a:r>
                        <a:rPr lang="en-US" sz="1600" b="1" i="0" u="none" strike="noStrike">
                          <a:solidFill>
                            <a:srgbClr val="000000"/>
                          </a:solidFill>
                          <a:effectLst/>
                          <a:latin typeface="Calibri" panose="020F0502020204030204" pitchFamily="34" charset="0"/>
                        </a:rPr>
                        <a:t>Handikath</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0.29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DCE7E"/>
                    </a:solidFill>
                  </a:tcPr>
                </a:tc>
                <a:tc>
                  <a:txBody>
                    <a:bodyPr/>
                    <a:lstStyle/>
                    <a:p>
                      <a:pPr algn="r" fontAlgn="b"/>
                      <a:r>
                        <a:rPr lang="en-US" sz="1600" b="0" i="0" u="none" strike="noStrike">
                          <a:solidFill>
                            <a:srgbClr val="000000"/>
                          </a:solidFill>
                          <a:effectLst/>
                          <a:latin typeface="Calibri" panose="020F0502020204030204" pitchFamily="34" charset="0"/>
                        </a:rPr>
                        <a:t>0.64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DB81"/>
                    </a:solidFill>
                  </a:tcPr>
                </a:tc>
                <a:tc>
                  <a:txBody>
                    <a:bodyPr/>
                    <a:lstStyle/>
                    <a:p>
                      <a:pPr algn="r" fontAlgn="b"/>
                      <a:r>
                        <a:rPr lang="en-US" sz="1600" b="0" i="0" u="none" strike="noStrike">
                          <a:solidFill>
                            <a:srgbClr val="000000"/>
                          </a:solidFill>
                          <a:effectLst/>
                          <a:latin typeface="Calibri" panose="020F0502020204030204" pitchFamily="34" charset="0"/>
                        </a:rPr>
                        <a:t>0.63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C81"/>
                    </a:solidFill>
                  </a:tcPr>
                </a:tc>
                <a:tc>
                  <a:txBody>
                    <a:bodyPr/>
                    <a:lstStyle/>
                    <a:p>
                      <a:pPr algn="r" fontAlgn="b"/>
                      <a:r>
                        <a:rPr lang="en-US" sz="1600" b="0" i="0" u="none" strike="noStrike">
                          <a:solidFill>
                            <a:srgbClr val="000000"/>
                          </a:solidFill>
                          <a:effectLst/>
                          <a:latin typeface="Calibri" panose="020F0502020204030204" pitchFamily="34" charset="0"/>
                        </a:rPr>
                        <a:t>0.82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C97D"/>
                    </a:solidFill>
                  </a:tcPr>
                </a:tc>
                <a:tc>
                  <a:txBody>
                    <a:bodyPr/>
                    <a:lstStyle/>
                    <a:p>
                      <a:pPr algn="r" fontAlgn="b"/>
                      <a:r>
                        <a:rPr lang="en-US" sz="1600" b="0" i="0" u="none" strike="noStrike">
                          <a:solidFill>
                            <a:srgbClr val="000000"/>
                          </a:solidFill>
                          <a:effectLst/>
                          <a:latin typeface="Calibri" panose="020F0502020204030204" pitchFamily="34" charset="0"/>
                        </a:rPr>
                        <a:t>0.67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D981"/>
                    </a:solidFill>
                  </a:tcPr>
                </a:tc>
                <a:tc>
                  <a:txBody>
                    <a:bodyPr/>
                    <a:lstStyle/>
                    <a:p>
                      <a:pPr algn="r" fontAlgn="b"/>
                      <a:r>
                        <a:rPr lang="en-US" sz="1600" b="0" i="0" u="none" strike="noStrike">
                          <a:solidFill>
                            <a:srgbClr val="000000"/>
                          </a:solidFill>
                          <a:effectLst/>
                          <a:latin typeface="Calibri" panose="020F0502020204030204" pitchFamily="34" charset="0"/>
                        </a:rPr>
                        <a:t>0.52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0.71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0DE82"/>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3567290037"/>
                  </a:ext>
                </a:extLst>
              </a:tr>
              <a:tr h="373515">
                <a:tc>
                  <a:txBody>
                    <a:bodyPr/>
                    <a:lstStyle/>
                    <a:p>
                      <a:pPr algn="l" fontAlgn="b"/>
                      <a:r>
                        <a:rPr lang="en-US" sz="1600" b="1" i="0" u="none" strike="noStrike">
                          <a:solidFill>
                            <a:srgbClr val="000000"/>
                          </a:solidFill>
                          <a:effectLst/>
                          <a:latin typeface="Calibri" panose="020F0502020204030204" pitchFamily="34" charset="0"/>
                        </a:rPr>
                        <a:t>Vermicompost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1E282"/>
                    </a:solidFill>
                  </a:tcPr>
                </a:tc>
                <a:tc>
                  <a:txBody>
                    <a:bodyPr/>
                    <a:lstStyle/>
                    <a:p>
                      <a:pPr algn="r" fontAlgn="b"/>
                      <a:r>
                        <a:rPr lang="en-US" sz="1600" b="0" i="0" u="none" strike="noStrike">
                          <a:solidFill>
                            <a:srgbClr val="000000"/>
                          </a:solidFill>
                          <a:effectLst/>
                          <a:latin typeface="Calibri" panose="020F0502020204030204" pitchFamily="34" charset="0"/>
                        </a:rPr>
                        <a:t>0.54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0.75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0.57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7A6E"/>
                    </a:solidFill>
                  </a:tcPr>
                </a:tc>
                <a:tc>
                  <a:txBody>
                    <a:bodyPr/>
                    <a:lstStyle/>
                    <a:p>
                      <a:pPr algn="r" fontAlgn="b"/>
                      <a:r>
                        <a:rPr lang="en-US" sz="1600" b="0" i="0" u="none" strike="noStrike">
                          <a:solidFill>
                            <a:srgbClr val="000000"/>
                          </a:solidFill>
                          <a:effectLst/>
                          <a:latin typeface="Calibri" panose="020F0502020204030204" pitchFamily="34" charset="0"/>
                        </a:rPr>
                        <a:t>0.54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7DA80"/>
                    </a:solidFill>
                  </a:tcPr>
                </a:tc>
                <a:tc>
                  <a:txBody>
                    <a:bodyPr/>
                    <a:lstStyle/>
                    <a:p>
                      <a:pPr algn="r" fontAlgn="b"/>
                      <a:r>
                        <a:rPr lang="en-US" sz="1600" b="0" i="0" u="none" strike="noStrike">
                          <a:solidFill>
                            <a:srgbClr val="000000"/>
                          </a:solidFill>
                          <a:effectLst/>
                          <a:latin typeface="Calibri" panose="020F0502020204030204" pitchFamily="34" charset="0"/>
                        </a:rPr>
                        <a:t>0.61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3431256422"/>
                  </a:ext>
                </a:extLst>
              </a:tr>
              <a:tr h="285237">
                <a:tc>
                  <a:txBody>
                    <a:bodyPr/>
                    <a:lstStyle/>
                    <a:p>
                      <a:pPr algn="l" fontAlgn="b"/>
                      <a:r>
                        <a:rPr lang="en-US" sz="1600" b="1" i="0" u="none" strike="noStrike">
                          <a:solidFill>
                            <a:srgbClr val="000000"/>
                          </a:solidFill>
                          <a:effectLst/>
                          <a:latin typeface="Calibri" panose="020F0502020204030204" pitchFamily="34" charset="0"/>
                        </a:rPr>
                        <a:t>Intercultivation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0.55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0.62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980"/>
                    </a:solidFill>
                  </a:tcPr>
                </a:tc>
                <a:tc>
                  <a:txBody>
                    <a:bodyPr/>
                    <a:lstStyle/>
                    <a:p>
                      <a:pPr algn="r" fontAlgn="b"/>
                      <a:r>
                        <a:rPr lang="en-US" sz="1600" b="0" i="0" u="none" strike="noStrike">
                          <a:solidFill>
                            <a:srgbClr val="000000"/>
                          </a:solidFill>
                          <a:effectLst/>
                          <a:latin typeface="Calibri" panose="020F0502020204030204" pitchFamily="34" charset="0"/>
                        </a:rPr>
                        <a:t>0.55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4C77C"/>
                    </a:solidFill>
                  </a:tcPr>
                </a:tc>
                <a:tc>
                  <a:txBody>
                    <a:bodyPr/>
                    <a:lstStyle/>
                    <a:p>
                      <a:pPr algn="r" fontAlgn="b"/>
                      <a:r>
                        <a:rPr lang="en-US" sz="1600" b="0" i="0" u="none" strike="noStrike">
                          <a:solidFill>
                            <a:srgbClr val="000000"/>
                          </a:solidFill>
                          <a:effectLst/>
                          <a:latin typeface="Calibri" panose="020F0502020204030204" pitchFamily="34" charset="0"/>
                        </a:rPr>
                        <a:t>0.86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3E383"/>
                    </a:solidFill>
                  </a:tcPr>
                </a:tc>
                <a:tc>
                  <a:txBody>
                    <a:bodyPr/>
                    <a:lstStyle/>
                    <a:p>
                      <a:pPr algn="r" fontAlgn="b"/>
                      <a:r>
                        <a:rPr lang="en-US" sz="1600" b="0" i="0" u="none" strike="noStrike">
                          <a:solidFill>
                            <a:srgbClr val="000000"/>
                          </a:solidFill>
                          <a:effectLst/>
                          <a:latin typeface="Calibri" panose="020F0502020204030204" pitchFamily="34" charset="0"/>
                        </a:rPr>
                        <a:t>0.56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0.61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7C6F"/>
                    </a:solidFill>
                  </a:tcPr>
                </a:tc>
                <a:tc>
                  <a:txBody>
                    <a:bodyPr/>
                    <a:lstStyle/>
                    <a:p>
                      <a:pPr algn="r" fontAlgn="b"/>
                      <a:r>
                        <a:rPr lang="en-US" sz="1600" b="0" i="0" u="none" strike="noStrike">
                          <a:solidFill>
                            <a:srgbClr val="000000"/>
                          </a:solidFill>
                          <a:effectLst/>
                          <a:latin typeface="Calibri" panose="020F0502020204030204" pitchFamily="34" charset="0"/>
                        </a:rPr>
                        <a:t>0.63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9473"/>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2706918906"/>
                  </a:ext>
                </a:extLst>
              </a:tr>
              <a:tr h="373515">
                <a:tc>
                  <a:txBody>
                    <a:bodyPr/>
                    <a:lstStyle/>
                    <a:p>
                      <a:pPr algn="l" fontAlgn="b"/>
                      <a:r>
                        <a:rPr lang="en-US" sz="1600" b="1" i="0" u="none" strike="noStrike">
                          <a:solidFill>
                            <a:srgbClr val="000000"/>
                          </a:solidFill>
                          <a:effectLst/>
                          <a:latin typeface="Calibri" panose="020F0502020204030204" pitchFamily="34" charset="0"/>
                        </a:rPr>
                        <a:t>SMI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0.49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276"/>
                    </a:solidFill>
                  </a:tcPr>
                </a:tc>
                <a:tc>
                  <a:txBody>
                    <a:bodyPr/>
                    <a:lstStyle/>
                    <a:p>
                      <a:pPr algn="r" fontAlgn="b"/>
                      <a:r>
                        <a:rPr lang="en-US" sz="1600" b="0" i="0" u="none" strike="noStrike">
                          <a:solidFill>
                            <a:srgbClr val="000000"/>
                          </a:solidFill>
                          <a:effectLst/>
                          <a:latin typeface="Calibri" panose="020F0502020204030204" pitchFamily="34" charset="0"/>
                        </a:rPr>
                        <a:t>0.64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FD981"/>
                    </a:solidFill>
                  </a:tcPr>
                </a:tc>
                <a:tc>
                  <a:txBody>
                    <a:bodyPr/>
                    <a:lstStyle/>
                    <a:p>
                      <a:pPr algn="r" fontAlgn="b"/>
                      <a:r>
                        <a:rPr lang="en-US" sz="1600" b="0" i="0" u="none" strike="noStrike">
                          <a:solidFill>
                            <a:srgbClr val="000000"/>
                          </a:solidFill>
                          <a:effectLst/>
                          <a:latin typeface="Calibri" panose="020F0502020204030204" pitchFamily="34" charset="0"/>
                        </a:rPr>
                        <a:t>0.63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E7F"/>
                    </a:solidFill>
                  </a:tcPr>
                </a:tc>
                <a:tc>
                  <a:txBody>
                    <a:bodyPr/>
                    <a:lstStyle/>
                    <a:p>
                      <a:pPr algn="r" fontAlgn="b"/>
                      <a:r>
                        <a:rPr lang="en-US" sz="1600" b="0" i="0" u="none" strike="noStrike">
                          <a:solidFill>
                            <a:srgbClr val="000000"/>
                          </a:solidFill>
                          <a:effectLst/>
                          <a:latin typeface="Calibri" panose="020F0502020204030204" pitchFamily="34" charset="0"/>
                        </a:rPr>
                        <a:t>0.92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a:solidFill>
                            <a:srgbClr val="000000"/>
                          </a:solidFill>
                          <a:effectLst/>
                          <a:latin typeface="Calibri" panose="020F0502020204030204" pitchFamily="34" charset="0"/>
                        </a:rPr>
                        <a:t>0.64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583"/>
                    </a:solidFill>
                  </a:tcPr>
                </a:tc>
                <a:tc>
                  <a:txBody>
                    <a:bodyPr/>
                    <a:lstStyle/>
                    <a:p>
                      <a:pPr algn="r" fontAlgn="b"/>
                      <a:r>
                        <a:rPr lang="en-US" sz="1600" b="0" i="0" u="none" strike="noStrike">
                          <a:solidFill>
                            <a:srgbClr val="000000"/>
                          </a:solidFill>
                          <a:effectLst/>
                          <a:latin typeface="Calibri" panose="020F0502020204030204" pitchFamily="34" charset="0"/>
                        </a:rPr>
                        <a:t>0.62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600" b="0" i="0" u="none" strike="noStrike">
                          <a:solidFill>
                            <a:srgbClr val="000000"/>
                          </a:solidFill>
                          <a:effectLst/>
                          <a:latin typeface="Calibri" panose="020F0502020204030204" pitchFamily="34" charset="0"/>
                        </a:rPr>
                        <a:t>0.71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BE182"/>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E082"/>
                    </a:solidFill>
                  </a:tcPr>
                </a:tc>
                <a:extLst>
                  <a:ext uri="{0D108BD9-81ED-4DB2-BD59-A6C34878D82A}">
                    <a16:rowId xmlns:a16="http://schemas.microsoft.com/office/drawing/2014/main" val="1913026311"/>
                  </a:ext>
                </a:extLst>
              </a:tr>
              <a:tr h="329869">
                <a:tc>
                  <a:txBody>
                    <a:bodyPr/>
                    <a:lstStyle/>
                    <a:p>
                      <a:pPr algn="l" fontAlgn="b"/>
                      <a:r>
                        <a:rPr lang="en-US" sz="1600" b="1" i="0" u="none" strike="noStrike">
                          <a:solidFill>
                            <a:srgbClr val="000000"/>
                          </a:solidFill>
                          <a:effectLst/>
                          <a:latin typeface="Calibri" panose="020F0502020204030204" pitchFamily="34" charset="0"/>
                        </a:rPr>
                        <a:t>Transplantation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0.48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978"/>
                    </a:solidFill>
                  </a:tcPr>
                </a:tc>
                <a:tc>
                  <a:txBody>
                    <a:bodyPr/>
                    <a:lstStyle/>
                    <a:p>
                      <a:pPr algn="r" fontAlgn="b"/>
                      <a:r>
                        <a:rPr lang="en-US" sz="1600" b="0" i="0" u="none" strike="noStrike">
                          <a:solidFill>
                            <a:srgbClr val="000000"/>
                          </a:solidFill>
                          <a:effectLst/>
                          <a:latin typeface="Calibri" panose="020F0502020204030204" pitchFamily="34" charset="0"/>
                        </a:rPr>
                        <a:t>0.62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D81"/>
                    </a:solidFill>
                  </a:tcPr>
                </a:tc>
                <a:tc>
                  <a:txBody>
                    <a:bodyPr/>
                    <a:lstStyle/>
                    <a:p>
                      <a:pPr algn="r" fontAlgn="b"/>
                      <a:r>
                        <a:rPr lang="en-US" sz="1600" b="0" i="0" u="none" strike="noStrike">
                          <a:solidFill>
                            <a:srgbClr val="000000"/>
                          </a:solidFill>
                          <a:effectLst/>
                          <a:latin typeface="Calibri" panose="020F0502020204030204" pitchFamily="34" charset="0"/>
                        </a:rPr>
                        <a:t>0.61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E783"/>
                    </a:solidFill>
                  </a:tcPr>
                </a:tc>
                <a:tc>
                  <a:txBody>
                    <a:bodyPr/>
                    <a:lstStyle/>
                    <a:p>
                      <a:pPr algn="r" fontAlgn="b"/>
                      <a:r>
                        <a:rPr lang="en-US" sz="1600" b="0" i="0" u="none" strike="noStrike">
                          <a:solidFill>
                            <a:srgbClr val="000000"/>
                          </a:solidFill>
                          <a:effectLst/>
                          <a:latin typeface="Calibri" panose="020F0502020204030204" pitchFamily="34" charset="0"/>
                        </a:rPr>
                        <a:t>0.89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8CE7F"/>
                    </a:solidFill>
                  </a:tcPr>
                </a:tc>
                <a:tc>
                  <a:txBody>
                    <a:bodyPr/>
                    <a:lstStyle/>
                    <a:p>
                      <a:pPr algn="r" fontAlgn="b"/>
                      <a:r>
                        <a:rPr lang="en-US" sz="1600" b="0" i="0" u="none" strike="noStrike">
                          <a:solidFill>
                            <a:srgbClr val="000000"/>
                          </a:solidFill>
                          <a:effectLst/>
                          <a:latin typeface="Calibri" panose="020F0502020204030204" pitchFamily="34" charset="0"/>
                        </a:rPr>
                        <a:t>0.61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CF7E"/>
                    </a:solidFill>
                  </a:tcPr>
                </a:tc>
                <a:tc>
                  <a:txBody>
                    <a:bodyPr/>
                    <a:lstStyle/>
                    <a:p>
                      <a:pPr algn="r" fontAlgn="b"/>
                      <a:r>
                        <a:rPr lang="en-US" sz="1600" b="0" i="0" u="none" strike="noStrike">
                          <a:solidFill>
                            <a:srgbClr val="000000"/>
                          </a:solidFill>
                          <a:effectLst/>
                          <a:latin typeface="Calibri" panose="020F0502020204030204" pitchFamily="34" charset="0"/>
                        </a:rPr>
                        <a:t>0.59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A176"/>
                    </a:solidFill>
                  </a:tcPr>
                </a:tc>
                <a:tc>
                  <a:txBody>
                    <a:bodyPr/>
                    <a:lstStyle/>
                    <a:p>
                      <a:pPr algn="r" fontAlgn="b"/>
                      <a:r>
                        <a:rPr lang="en-US" sz="1600" b="0" i="0" u="none" strike="noStrike">
                          <a:solidFill>
                            <a:srgbClr val="000000"/>
                          </a:solidFill>
                          <a:effectLst/>
                          <a:latin typeface="Calibri" panose="020F0502020204030204" pitchFamily="34" charset="0"/>
                        </a:rPr>
                        <a:t>0.67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CD7E"/>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E182"/>
                    </a:solidFill>
                  </a:tcPr>
                </a:tc>
                <a:extLst>
                  <a:ext uri="{0D108BD9-81ED-4DB2-BD59-A6C34878D82A}">
                    <a16:rowId xmlns:a16="http://schemas.microsoft.com/office/drawing/2014/main" val="115993615"/>
                  </a:ext>
                </a:extLst>
              </a:tr>
              <a:tr h="373515">
                <a:tc>
                  <a:txBody>
                    <a:bodyPr/>
                    <a:lstStyle/>
                    <a:p>
                      <a:pPr algn="l" fontAlgn="b"/>
                      <a:r>
                        <a:rPr lang="en-US" sz="1600" b="1" i="0" u="none" strike="noStrike" dirty="0">
                          <a:solidFill>
                            <a:srgbClr val="000000"/>
                          </a:solidFill>
                          <a:effectLst/>
                          <a:latin typeface="Calibri" panose="020F0502020204030204" pitchFamily="34" charset="0"/>
                        </a:rPr>
                        <a:t>Compost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0.45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C67D"/>
                    </a:solidFill>
                  </a:tcPr>
                </a:tc>
                <a:tc>
                  <a:txBody>
                    <a:bodyPr/>
                    <a:lstStyle/>
                    <a:p>
                      <a:pPr algn="r" fontAlgn="b"/>
                      <a:r>
                        <a:rPr lang="en-US" sz="1600" b="0" i="0" u="none" strike="noStrike" dirty="0">
                          <a:solidFill>
                            <a:srgbClr val="000000"/>
                          </a:solidFill>
                          <a:effectLst/>
                          <a:latin typeface="Calibri" panose="020F0502020204030204" pitchFamily="34" charset="0"/>
                        </a:rPr>
                        <a:t>0.57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9774"/>
                    </a:solidFill>
                  </a:tcPr>
                </a:tc>
                <a:tc>
                  <a:txBody>
                    <a:bodyPr/>
                    <a:lstStyle/>
                    <a:p>
                      <a:pPr algn="r" fontAlgn="b"/>
                      <a:r>
                        <a:rPr lang="en-US" sz="1600" b="0" i="0" u="none" strike="noStrike">
                          <a:solidFill>
                            <a:srgbClr val="000000"/>
                          </a:solidFill>
                          <a:effectLst/>
                          <a:latin typeface="Calibri" panose="020F0502020204030204" pitchFamily="34" charset="0"/>
                        </a:rPr>
                        <a:t>0.60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E182"/>
                    </a:solidFill>
                  </a:tcPr>
                </a:tc>
                <a:tc>
                  <a:txBody>
                    <a:bodyPr/>
                    <a:lstStyle/>
                    <a:p>
                      <a:pPr algn="r" fontAlgn="b"/>
                      <a:r>
                        <a:rPr lang="en-US" sz="1600" b="0" i="0" u="none" strike="noStrike">
                          <a:solidFill>
                            <a:srgbClr val="000000"/>
                          </a:solidFill>
                          <a:effectLst/>
                          <a:latin typeface="Calibri" panose="020F0502020204030204" pitchFamily="34" charset="0"/>
                        </a:rPr>
                        <a:t>0.87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DD82"/>
                    </a:solidFill>
                  </a:tcPr>
                </a:tc>
                <a:tc>
                  <a:txBody>
                    <a:bodyPr/>
                    <a:lstStyle/>
                    <a:p>
                      <a:pPr algn="r" fontAlgn="b"/>
                      <a:r>
                        <a:rPr lang="en-US" sz="1600" b="0" i="0" u="none" strike="noStrike">
                          <a:solidFill>
                            <a:srgbClr val="000000"/>
                          </a:solidFill>
                          <a:effectLst/>
                          <a:latin typeface="Calibri" panose="020F0502020204030204" pitchFamily="34" charset="0"/>
                        </a:rPr>
                        <a:t>0.57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766D"/>
                    </a:solidFill>
                  </a:tcPr>
                </a:tc>
                <a:tc>
                  <a:txBody>
                    <a:bodyPr/>
                    <a:lstStyle/>
                    <a:p>
                      <a:pPr algn="r" fontAlgn="b"/>
                      <a:r>
                        <a:rPr lang="en-US" sz="1600" b="0" i="0" u="none" strike="noStrike">
                          <a:solidFill>
                            <a:srgbClr val="000000"/>
                          </a:solidFill>
                          <a:effectLst/>
                          <a:latin typeface="Calibri" panose="020F0502020204030204" pitchFamily="34" charset="0"/>
                        </a:rPr>
                        <a:t>0.56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A81"/>
                    </a:solidFill>
                  </a:tcPr>
                </a:tc>
                <a:tc>
                  <a:txBody>
                    <a:bodyPr/>
                    <a:lstStyle/>
                    <a:p>
                      <a:pPr algn="r" fontAlgn="b"/>
                      <a:r>
                        <a:rPr lang="en-US" sz="1600" b="0" i="0" u="none" strike="noStrike">
                          <a:solidFill>
                            <a:srgbClr val="000000"/>
                          </a:solidFill>
                          <a:effectLst/>
                          <a:latin typeface="Calibri" panose="020F0502020204030204" pitchFamily="34" charset="0"/>
                        </a:rPr>
                        <a:t>0.66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BF7B"/>
                    </a:solidFill>
                  </a:tcPr>
                </a:tc>
                <a:tc>
                  <a:txBody>
                    <a:bodyPr/>
                    <a:lstStyle/>
                    <a:p>
                      <a:pPr algn="r" fontAlgn="b"/>
                      <a:r>
                        <a:rPr lang="en-US" sz="16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600" b="0" i="0" u="none" strike="noStrike" dirty="0">
                          <a:solidFill>
                            <a:srgbClr val="000000"/>
                          </a:solidFill>
                          <a:effectLst/>
                          <a:latin typeface="Calibri" panose="020F0502020204030204" pitchFamily="34" charset="0"/>
                        </a:rPr>
                        <a:t>0.52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E984"/>
                    </a:solidFill>
                  </a:tcPr>
                </a:tc>
                <a:extLst>
                  <a:ext uri="{0D108BD9-81ED-4DB2-BD59-A6C34878D82A}">
                    <a16:rowId xmlns:a16="http://schemas.microsoft.com/office/drawing/2014/main" val="1521056294"/>
                  </a:ext>
                </a:extLst>
              </a:tr>
            </a:tbl>
          </a:graphicData>
        </a:graphic>
      </p:graphicFrame>
      <p:sp>
        <p:nvSpPr>
          <p:cNvPr id="4" name="Slide Number Placeholder 3">
            <a:extLst>
              <a:ext uri="{FF2B5EF4-FFF2-40B4-BE49-F238E27FC236}">
                <a16:creationId xmlns:a16="http://schemas.microsoft.com/office/drawing/2014/main" id="{358B7306-1665-4F80-BF32-0B2C2A57262A}"/>
              </a:ext>
            </a:extLst>
          </p:cNvPr>
          <p:cNvSpPr>
            <a:spLocks noGrp="1"/>
          </p:cNvSpPr>
          <p:nvPr>
            <p:ph type="sldNum" sz="quarter" idx="12"/>
          </p:nvPr>
        </p:nvSpPr>
        <p:spPr/>
        <p:txBody>
          <a:bodyPr/>
          <a:lstStyle/>
          <a:p>
            <a:fld id="{39DD141F-36CD-480F-8808-1746AB82D168}" type="slidenum">
              <a:rPr lang="en-US" smtClean="0"/>
              <a:t>30</a:t>
            </a:fld>
            <a:endParaRPr lang="en-US"/>
          </a:p>
        </p:txBody>
      </p:sp>
      <p:sp>
        <p:nvSpPr>
          <p:cNvPr id="6" name="Content Placeholder 2">
            <a:extLst>
              <a:ext uri="{FF2B5EF4-FFF2-40B4-BE49-F238E27FC236}">
                <a16:creationId xmlns:a16="http://schemas.microsoft.com/office/drawing/2014/main" id="{C3D6C1DB-55A5-4EC5-87B9-A21EE22994A5}"/>
              </a:ext>
            </a:extLst>
          </p:cNvPr>
          <p:cNvSpPr txBox="1">
            <a:spLocks/>
          </p:cNvSpPr>
          <p:nvPr/>
        </p:nvSpPr>
        <p:spPr>
          <a:xfrm>
            <a:off x="466061" y="1138776"/>
            <a:ext cx="11086684" cy="190389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100" dirty="0"/>
              <a:t>Each row represents the experience of farmers practicing particular formulation or methods</a:t>
            </a:r>
          </a:p>
          <a:p>
            <a:r>
              <a:rPr lang="en-US" sz="3100" dirty="0"/>
              <a:t>Clear difference between the farmers using organic formulation and those who don’t</a:t>
            </a:r>
          </a:p>
          <a:p>
            <a:pPr lvl="1">
              <a:spcBef>
                <a:spcPts val="1200"/>
              </a:spcBef>
            </a:pPr>
            <a:r>
              <a:rPr lang="en-US" sz="2600" dirty="0"/>
              <a:t>Cost of cultivation is significantly less and crop yield marginally lesser for those using organic formulations</a:t>
            </a:r>
          </a:p>
          <a:p>
            <a:pPr lvl="1"/>
            <a:r>
              <a:rPr lang="en-US" sz="2600" dirty="0"/>
              <a:t>However number of crops cultivated, number of saleable produce and net income are higher</a:t>
            </a:r>
          </a:p>
        </p:txBody>
      </p:sp>
    </p:spTree>
    <p:extLst>
      <p:ext uri="{BB962C8B-B14F-4D97-AF65-F5344CB8AC3E}">
        <p14:creationId xmlns:p14="http://schemas.microsoft.com/office/powerpoint/2010/main" val="3495623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A49D2-FC04-48C6-9DBE-5EE573B2424E}"/>
              </a:ext>
            </a:extLst>
          </p:cNvPr>
          <p:cNvSpPr>
            <a:spLocks noGrp="1"/>
          </p:cNvSpPr>
          <p:nvPr>
            <p:ph type="title"/>
          </p:nvPr>
        </p:nvSpPr>
        <p:spPr>
          <a:xfrm>
            <a:off x="838199" y="-69692"/>
            <a:ext cx="10515600" cy="1325563"/>
          </a:xfrm>
        </p:spPr>
        <p:txBody>
          <a:bodyPr/>
          <a:lstStyle/>
          <a:p>
            <a:r>
              <a:rPr lang="en-US" dirty="0"/>
              <a:t>Challenges/barriers </a:t>
            </a:r>
            <a:r>
              <a:rPr lang="en-US" dirty="0" err="1"/>
              <a:t>wrt</a:t>
            </a:r>
            <a:r>
              <a:rPr lang="en-US" dirty="0"/>
              <a:t>. each practices</a:t>
            </a:r>
          </a:p>
        </p:txBody>
      </p:sp>
      <p:graphicFrame>
        <p:nvGraphicFramePr>
          <p:cNvPr id="6" name="Content Placeholder 5">
            <a:extLst>
              <a:ext uri="{FF2B5EF4-FFF2-40B4-BE49-F238E27FC236}">
                <a16:creationId xmlns:a16="http://schemas.microsoft.com/office/drawing/2014/main" id="{6A6E5651-CBF7-4A74-A717-D565DE3BC162}"/>
              </a:ext>
            </a:extLst>
          </p:cNvPr>
          <p:cNvGraphicFramePr>
            <a:graphicFrameLocks noGrp="1"/>
          </p:cNvGraphicFramePr>
          <p:nvPr>
            <p:ph idx="1"/>
            <p:extLst>
              <p:ext uri="{D42A27DB-BD31-4B8C-83A1-F6EECF244321}">
                <p14:modId xmlns:p14="http://schemas.microsoft.com/office/powerpoint/2010/main" val="3203106208"/>
              </p:ext>
            </p:extLst>
          </p:nvPr>
        </p:nvGraphicFramePr>
        <p:xfrm>
          <a:off x="539258" y="3062841"/>
          <a:ext cx="11113483" cy="3293509"/>
        </p:xfrm>
        <a:graphic>
          <a:graphicData uri="http://schemas.openxmlformats.org/drawingml/2006/table">
            <a:tbl>
              <a:tblPr/>
              <a:tblGrid>
                <a:gridCol w="1457011">
                  <a:extLst>
                    <a:ext uri="{9D8B030D-6E8A-4147-A177-3AD203B41FA5}">
                      <a16:colId xmlns:a16="http://schemas.microsoft.com/office/drawing/2014/main" val="349597134"/>
                    </a:ext>
                  </a:extLst>
                </a:gridCol>
                <a:gridCol w="804706">
                  <a:extLst>
                    <a:ext uri="{9D8B030D-6E8A-4147-A177-3AD203B41FA5}">
                      <a16:colId xmlns:a16="http://schemas.microsoft.com/office/drawing/2014/main" val="3663231050"/>
                    </a:ext>
                  </a:extLst>
                </a:gridCol>
                <a:gridCol w="804706">
                  <a:extLst>
                    <a:ext uri="{9D8B030D-6E8A-4147-A177-3AD203B41FA5}">
                      <a16:colId xmlns:a16="http://schemas.microsoft.com/office/drawing/2014/main" val="3085431236"/>
                    </a:ext>
                  </a:extLst>
                </a:gridCol>
                <a:gridCol w="804706">
                  <a:extLst>
                    <a:ext uri="{9D8B030D-6E8A-4147-A177-3AD203B41FA5}">
                      <a16:colId xmlns:a16="http://schemas.microsoft.com/office/drawing/2014/main" val="3008507576"/>
                    </a:ext>
                  </a:extLst>
                </a:gridCol>
                <a:gridCol w="804706">
                  <a:extLst>
                    <a:ext uri="{9D8B030D-6E8A-4147-A177-3AD203B41FA5}">
                      <a16:colId xmlns:a16="http://schemas.microsoft.com/office/drawing/2014/main" val="260758325"/>
                    </a:ext>
                  </a:extLst>
                </a:gridCol>
                <a:gridCol w="804706">
                  <a:extLst>
                    <a:ext uri="{9D8B030D-6E8A-4147-A177-3AD203B41FA5}">
                      <a16:colId xmlns:a16="http://schemas.microsoft.com/office/drawing/2014/main" val="536090028"/>
                    </a:ext>
                  </a:extLst>
                </a:gridCol>
                <a:gridCol w="804706">
                  <a:extLst>
                    <a:ext uri="{9D8B030D-6E8A-4147-A177-3AD203B41FA5}">
                      <a16:colId xmlns:a16="http://schemas.microsoft.com/office/drawing/2014/main" val="406138489"/>
                    </a:ext>
                  </a:extLst>
                </a:gridCol>
                <a:gridCol w="804706">
                  <a:extLst>
                    <a:ext uri="{9D8B030D-6E8A-4147-A177-3AD203B41FA5}">
                      <a16:colId xmlns:a16="http://schemas.microsoft.com/office/drawing/2014/main" val="3977334009"/>
                    </a:ext>
                  </a:extLst>
                </a:gridCol>
                <a:gridCol w="804706">
                  <a:extLst>
                    <a:ext uri="{9D8B030D-6E8A-4147-A177-3AD203B41FA5}">
                      <a16:colId xmlns:a16="http://schemas.microsoft.com/office/drawing/2014/main" val="3291386501"/>
                    </a:ext>
                  </a:extLst>
                </a:gridCol>
                <a:gridCol w="804706">
                  <a:extLst>
                    <a:ext uri="{9D8B030D-6E8A-4147-A177-3AD203B41FA5}">
                      <a16:colId xmlns:a16="http://schemas.microsoft.com/office/drawing/2014/main" val="289505328"/>
                    </a:ext>
                  </a:extLst>
                </a:gridCol>
                <a:gridCol w="804706">
                  <a:extLst>
                    <a:ext uri="{9D8B030D-6E8A-4147-A177-3AD203B41FA5}">
                      <a16:colId xmlns:a16="http://schemas.microsoft.com/office/drawing/2014/main" val="2486764783"/>
                    </a:ext>
                  </a:extLst>
                </a:gridCol>
                <a:gridCol w="804706">
                  <a:extLst>
                    <a:ext uri="{9D8B030D-6E8A-4147-A177-3AD203B41FA5}">
                      <a16:colId xmlns:a16="http://schemas.microsoft.com/office/drawing/2014/main" val="3127894631"/>
                    </a:ext>
                  </a:extLst>
                </a:gridCol>
                <a:gridCol w="804706">
                  <a:extLst>
                    <a:ext uri="{9D8B030D-6E8A-4147-A177-3AD203B41FA5}">
                      <a16:colId xmlns:a16="http://schemas.microsoft.com/office/drawing/2014/main" val="3604029536"/>
                    </a:ext>
                  </a:extLst>
                </a:gridCol>
              </a:tblGrid>
              <a:tr h="1051339">
                <a:tc>
                  <a:txBody>
                    <a:bodyPr/>
                    <a:lstStyle/>
                    <a:p>
                      <a:pPr algn="l" fontAlgn="b"/>
                      <a:r>
                        <a:rPr lang="en-US" sz="1400" b="1" i="0" u="none" strike="noStrike" dirty="0">
                          <a:solidFill>
                            <a:srgbClr val="000000"/>
                          </a:solidFill>
                          <a:effectLst/>
                          <a:latin typeface="Calibri" panose="020F0502020204030204" pitchFamily="34" charset="0"/>
                        </a:rPr>
                        <a:t>Challenges\ Practice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Low yield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Pest and disease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Weed management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Access to organic inputs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Lack of knowledge</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No premium market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Labor availability</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Drudgery</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Difficulty in livestock management in OF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Lack of institutional support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Irrigation constraints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Fragmented land</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3553815"/>
                  </a:ext>
                </a:extLst>
              </a:tr>
              <a:tr h="288477">
                <a:tc>
                  <a:txBody>
                    <a:bodyPr/>
                    <a:lstStyle/>
                    <a:p>
                      <a:pPr algn="l" fontAlgn="b"/>
                      <a:r>
                        <a:rPr lang="en-US" sz="1400" b="1" i="0" u="none" strike="noStrike" dirty="0" err="1">
                          <a:solidFill>
                            <a:srgbClr val="000000"/>
                          </a:solidFill>
                          <a:effectLst/>
                          <a:latin typeface="Calibri" panose="020F0502020204030204" pitchFamily="34" charset="0"/>
                        </a:rPr>
                        <a:t>Jivamrut</a:t>
                      </a:r>
                      <a:endParaRPr lang="en-US" sz="14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dirty="0">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0.75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377"/>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A076"/>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8DF81"/>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DC57C"/>
                    </a:solidFill>
                  </a:tcPr>
                </a:tc>
                <a:extLst>
                  <a:ext uri="{0D108BD9-81ED-4DB2-BD59-A6C34878D82A}">
                    <a16:rowId xmlns:a16="http://schemas.microsoft.com/office/drawing/2014/main" val="2260356785"/>
                  </a:ext>
                </a:extLst>
              </a:tr>
              <a:tr h="288477">
                <a:tc>
                  <a:txBody>
                    <a:bodyPr/>
                    <a:lstStyle/>
                    <a:p>
                      <a:pPr algn="l" fontAlgn="b"/>
                      <a:r>
                        <a:rPr lang="en-US" sz="1400" b="1" i="0" u="none" strike="noStrike">
                          <a:solidFill>
                            <a:srgbClr val="000000"/>
                          </a:solidFill>
                          <a:effectLst/>
                          <a:latin typeface="Calibri" panose="020F0502020204030204" pitchFamily="34" charset="0"/>
                        </a:rPr>
                        <a:t>Biopesticides</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dirty="0">
                          <a:solidFill>
                            <a:srgbClr val="000000"/>
                          </a:solidFill>
                          <a:effectLst/>
                          <a:latin typeface="Calibri" panose="020F0502020204030204" pitchFamily="34" charset="0"/>
                        </a:rPr>
                        <a:t>0.29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8D72"/>
                    </a:solidFill>
                  </a:tcPr>
                </a:tc>
                <a:tc>
                  <a:txBody>
                    <a:bodyPr/>
                    <a:lstStyle/>
                    <a:p>
                      <a:pPr algn="r" fontAlgn="b"/>
                      <a:r>
                        <a:rPr lang="en-US" sz="1400" b="0" i="0" u="none" strike="noStrike">
                          <a:solidFill>
                            <a:srgbClr val="000000"/>
                          </a:solidFill>
                          <a:effectLst/>
                          <a:latin typeface="Calibri" panose="020F0502020204030204" pitchFamily="34" charset="0"/>
                        </a:rPr>
                        <a:t>0.67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97E"/>
                    </a:solidFill>
                  </a:tcPr>
                </a:tc>
                <a:tc>
                  <a:txBody>
                    <a:bodyPr/>
                    <a:lstStyle/>
                    <a:p>
                      <a:pPr algn="r" fontAlgn="b"/>
                      <a:r>
                        <a:rPr lang="en-US" sz="1400" b="0" i="0" u="none" strike="noStrike">
                          <a:solidFill>
                            <a:srgbClr val="000000"/>
                          </a:solidFill>
                          <a:effectLst/>
                          <a:latin typeface="Calibri" panose="020F0502020204030204" pitchFamily="34" charset="0"/>
                        </a:rPr>
                        <a:t>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8D27F"/>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BE7C"/>
                    </a:solidFill>
                  </a:tcPr>
                </a:tc>
                <a:tc>
                  <a:txBody>
                    <a:bodyPr/>
                    <a:lstStyle/>
                    <a:p>
                      <a:pPr algn="r" fontAlgn="b"/>
                      <a:r>
                        <a:rPr lang="en-US" sz="1400" b="0" i="0" u="none" strike="noStrike">
                          <a:solidFill>
                            <a:srgbClr val="000000"/>
                          </a:solidFill>
                          <a:effectLst/>
                          <a:latin typeface="Calibri" panose="020F0502020204030204" pitchFamily="34" charset="0"/>
                        </a:rPr>
                        <a:t>0.44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0.25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0.56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494793301"/>
                  </a:ext>
                </a:extLst>
              </a:tr>
              <a:tr h="288477">
                <a:tc>
                  <a:txBody>
                    <a:bodyPr/>
                    <a:lstStyle/>
                    <a:p>
                      <a:pPr algn="l" fontAlgn="b"/>
                      <a:r>
                        <a:rPr lang="en-US" sz="1400" b="1" i="0" u="none" strike="noStrike">
                          <a:solidFill>
                            <a:srgbClr val="000000"/>
                          </a:solidFill>
                          <a:effectLst/>
                          <a:latin typeface="Calibri" panose="020F0502020204030204" pitchFamily="34" charset="0"/>
                        </a:rPr>
                        <a:t>Handikath</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0.73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8370"/>
                    </a:solidFill>
                  </a:tcPr>
                </a:tc>
                <a:tc>
                  <a:txBody>
                    <a:bodyPr/>
                    <a:lstStyle/>
                    <a:p>
                      <a:pPr algn="r" fontAlgn="b"/>
                      <a:r>
                        <a:rPr lang="en-US" sz="1400" b="0" i="0" u="none" strike="noStrike">
                          <a:solidFill>
                            <a:srgbClr val="000000"/>
                          </a:solidFill>
                          <a:effectLst/>
                          <a:latin typeface="Calibri" panose="020F0502020204030204" pitchFamily="34" charset="0"/>
                        </a:rPr>
                        <a:t>0.09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E7E"/>
                    </a:solidFill>
                  </a:tcPr>
                </a:tc>
                <a:tc>
                  <a:txBody>
                    <a:bodyPr/>
                    <a:lstStyle/>
                    <a:p>
                      <a:pPr algn="r" fontAlgn="b"/>
                      <a:r>
                        <a:rPr lang="en-US" sz="1400" b="0" i="0" u="none" strike="noStrike">
                          <a:solidFill>
                            <a:srgbClr val="000000"/>
                          </a:solidFill>
                          <a:effectLst/>
                          <a:latin typeface="Calibri" panose="020F0502020204030204" pitchFamily="34" charset="0"/>
                        </a:rPr>
                        <a:t>0.13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DE582"/>
                    </a:solidFill>
                  </a:tcPr>
                </a:tc>
                <a:tc>
                  <a:txBody>
                    <a:bodyPr/>
                    <a:lstStyle/>
                    <a:p>
                      <a:pPr algn="r" fontAlgn="b"/>
                      <a:r>
                        <a:rPr lang="en-US" sz="1400" b="0" i="0" u="none" strike="noStrike">
                          <a:solidFill>
                            <a:srgbClr val="000000"/>
                          </a:solidFill>
                          <a:effectLst/>
                          <a:latin typeface="Calibri" panose="020F0502020204030204" pitchFamily="34" charset="0"/>
                        </a:rPr>
                        <a:t>0.36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978"/>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0.45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577"/>
                    </a:solidFill>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1049893148"/>
                  </a:ext>
                </a:extLst>
              </a:tr>
              <a:tr h="288477">
                <a:tc>
                  <a:txBody>
                    <a:bodyPr/>
                    <a:lstStyle/>
                    <a:p>
                      <a:pPr algn="l" fontAlgn="b"/>
                      <a:r>
                        <a:rPr lang="en-US" sz="1400" b="1" i="0" u="none" strike="noStrike">
                          <a:solidFill>
                            <a:srgbClr val="000000"/>
                          </a:solidFill>
                          <a:effectLst/>
                          <a:latin typeface="Calibri" panose="020F0502020204030204" pitchFamily="34" charset="0"/>
                        </a:rPr>
                        <a:t>Vermicompost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784"/>
                    </a:solidFill>
                  </a:tcPr>
                </a:tc>
                <a:tc>
                  <a:txBody>
                    <a:bodyPr/>
                    <a:lstStyle/>
                    <a:p>
                      <a:pPr algn="r" fontAlgn="b"/>
                      <a:r>
                        <a:rPr lang="en-US" sz="1400" b="0" i="0" u="none" strike="noStrike">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C87D"/>
                    </a:solidFill>
                  </a:tcPr>
                </a:tc>
                <a:tc>
                  <a:txBody>
                    <a:bodyPr/>
                    <a:lstStyle/>
                    <a:p>
                      <a:pPr algn="r" fontAlgn="b"/>
                      <a:r>
                        <a:rPr lang="en-US" sz="1400" b="0" i="0" u="none" strike="noStrike" dirty="0">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DC81"/>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C67C"/>
                    </a:solidFill>
                  </a:tcPr>
                </a:tc>
                <a:tc>
                  <a:txBody>
                    <a:bodyPr/>
                    <a:lstStyle/>
                    <a:p>
                      <a:pPr algn="r" fontAlgn="b"/>
                      <a:r>
                        <a:rPr lang="en-US" sz="1400" b="0" i="0" u="none" strike="noStrike">
                          <a:solidFill>
                            <a:srgbClr val="000000"/>
                          </a:solidFill>
                          <a:effectLst/>
                          <a:latin typeface="Calibri" panose="020F0502020204030204" pitchFamily="34" charset="0"/>
                        </a:rPr>
                        <a:t>0.25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482"/>
                    </a:solidFill>
                  </a:tcPr>
                </a:tc>
                <a:extLst>
                  <a:ext uri="{0D108BD9-81ED-4DB2-BD59-A6C34878D82A}">
                    <a16:rowId xmlns:a16="http://schemas.microsoft.com/office/drawing/2014/main" val="620537329"/>
                  </a:ext>
                </a:extLst>
              </a:tr>
              <a:tr h="237729">
                <a:tc>
                  <a:txBody>
                    <a:bodyPr/>
                    <a:lstStyle/>
                    <a:p>
                      <a:pPr algn="l" fontAlgn="b"/>
                      <a:r>
                        <a:rPr lang="en-US" sz="1400" b="1" i="0" u="none" strike="noStrike" dirty="0" err="1">
                          <a:solidFill>
                            <a:srgbClr val="000000"/>
                          </a:solidFill>
                          <a:effectLst/>
                          <a:latin typeface="Calibri" panose="020F0502020204030204" pitchFamily="34" charset="0"/>
                        </a:rPr>
                        <a:t>Intercultivation</a:t>
                      </a:r>
                      <a:endParaRPr lang="en-US" sz="1400" b="1" i="0" u="none" strike="noStrike" dirty="0">
                        <a:solidFill>
                          <a:srgbClr val="000000"/>
                        </a:solidFill>
                        <a:effectLst/>
                        <a:latin typeface="Calibri" panose="020F050202020403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0.25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8571"/>
                    </a:solidFill>
                  </a:tcPr>
                </a:tc>
                <a:tc>
                  <a:txBody>
                    <a:bodyPr/>
                    <a:lstStyle/>
                    <a:p>
                      <a:pPr algn="r" fontAlgn="b"/>
                      <a:r>
                        <a:rPr lang="en-US" sz="1400" b="0" i="0" u="none" strike="noStrike">
                          <a:solidFill>
                            <a:srgbClr val="000000"/>
                          </a:solidFill>
                          <a:effectLst/>
                          <a:latin typeface="Calibri" panose="020F0502020204030204" pitchFamily="34" charset="0"/>
                        </a:rPr>
                        <a:t>0.15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E783"/>
                    </a:solidFill>
                  </a:tcPr>
                </a:tc>
                <a:tc>
                  <a:txBody>
                    <a:bodyPr/>
                    <a:lstStyle/>
                    <a:p>
                      <a:pPr algn="r" fontAlgn="b"/>
                      <a:r>
                        <a:rPr lang="en-US" sz="1400" b="0" i="0" u="none" strike="noStrike">
                          <a:solidFill>
                            <a:srgbClr val="000000"/>
                          </a:solidFill>
                          <a:effectLst/>
                          <a:latin typeface="Calibri" panose="020F0502020204030204" pitchFamily="34" charset="0"/>
                        </a:rPr>
                        <a:t>0.46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0.38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8972"/>
                    </a:solidFill>
                  </a:tcPr>
                </a:tc>
                <a:tc>
                  <a:txBody>
                    <a:bodyPr/>
                    <a:lstStyle/>
                    <a:p>
                      <a:pPr algn="r" fontAlgn="b"/>
                      <a:r>
                        <a:rPr lang="en-US" sz="1400" b="0" i="0" u="none" strike="noStrike">
                          <a:solidFill>
                            <a:srgbClr val="000000"/>
                          </a:solidFill>
                          <a:effectLst/>
                          <a:latin typeface="Calibri" panose="020F0502020204030204" pitchFamily="34" charset="0"/>
                        </a:rPr>
                        <a:t>0.14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CD7F"/>
                    </a:solidFill>
                  </a:tcPr>
                </a:tc>
                <a:tc>
                  <a:txBody>
                    <a:bodyPr/>
                    <a:lstStyle/>
                    <a:p>
                      <a:pPr algn="r" fontAlgn="b"/>
                      <a:r>
                        <a:rPr lang="en-US" sz="1400" b="0" i="0" u="none" strike="noStrike">
                          <a:solidFill>
                            <a:srgbClr val="000000"/>
                          </a:solidFill>
                          <a:effectLst/>
                          <a:latin typeface="Calibri" panose="020F0502020204030204" pitchFamily="34" charset="0"/>
                        </a:rPr>
                        <a:t>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BE7C"/>
                    </a:solidFill>
                  </a:tcPr>
                </a:tc>
                <a:tc>
                  <a:txBody>
                    <a:bodyPr/>
                    <a:lstStyle/>
                    <a:p>
                      <a:pPr algn="r" fontAlgn="b"/>
                      <a:r>
                        <a:rPr lang="en-US" sz="1400" b="0" i="0" u="none" strike="noStrike">
                          <a:solidFill>
                            <a:srgbClr val="000000"/>
                          </a:solidFill>
                          <a:effectLst/>
                          <a:latin typeface="Calibri" panose="020F0502020204030204" pitchFamily="34" charset="0"/>
                        </a:rPr>
                        <a:t>0.18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D980"/>
                    </a:solidFill>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extLst>
                  <a:ext uri="{0D108BD9-81ED-4DB2-BD59-A6C34878D82A}">
                    <a16:rowId xmlns:a16="http://schemas.microsoft.com/office/drawing/2014/main" val="2568470744"/>
                  </a:ext>
                </a:extLst>
              </a:tr>
              <a:tr h="288477">
                <a:tc>
                  <a:txBody>
                    <a:bodyPr/>
                    <a:lstStyle/>
                    <a:p>
                      <a:pPr algn="l" fontAlgn="b"/>
                      <a:r>
                        <a:rPr lang="en-US" sz="1400" b="1" i="0" u="none" strike="noStrike" dirty="0">
                          <a:solidFill>
                            <a:srgbClr val="000000"/>
                          </a:solidFill>
                          <a:effectLst/>
                          <a:latin typeface="Calibri" panose="020F0502020204030204" pitchFamily="34" charset="0"/>
                        </a:rPr>
                        <a:t>SMI</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B77A"/>
                    </a:solidFill>
                  </a:tcPr>
                </a:tc>
                <a:tc>
                  <a:txBody>
                    <a:bodyPr/>
                    <a:lstStyle/>
                    <a:p>
                      <a:pPr algn="r" fontAlgn="b"/>
                      <a:r>
                        <a:rPr lang="en-US" sz="1400" b="0" i="0" u="none" strike="noStrike">
                          <a:solidFill>
                            <a:srgbClr val="000000"/>
                          </a:solidFill>
                          <a:effectLst/>
                          <a:latin typeface="Calibri" panose="020F0502020204030204" pitchFamily="34" charset="0"/>
                        </a:rPr>
                        <a:t>0.18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B47A"/>
                    </a:solidFill>
                  </a:tcPr>
                </a:tc>
                <a:tc>
                  <a:txBody>
                    <a:bodyPr/>
                    <a:lstStyle/>
                    <a:p>
                      <a:pPr algn="r" fontAlgn="b"/>
                      <a:r>
                        <a:rPr lang="en-US" sz="1400" b="0" i="0" u="none" strike="noStrike">
                          <a:solidFill>
                            <a:srgbClr val="000000"/>
                          </a:solidFill>
                          <a:effectLst/>
                          <a:latin typeface="Calibri" panose="020F0502020204030204" pitchFamily="34" charset="0"/>
                        </a:rPr>
                        <a:t>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ACE7E"/>
                    </a:solidFill>
                  </a:tcPr>
                </a:tc>
                <a:tc>
                  <a:txBody>
                    <a:bodyPr/>
                    <a:lstStyle/>
                    <a:p>
                      <a:pPr algn="r" fontAlgn="b"/>
                      <a:r>
                        <a:rPr lang="en-US" sz="1400" b="0" i="0" u="none" strike="noStrike">
                          <a:solidFill>
                            <a:srgbClr val="000000"/>
                          </a:solidFill>
                          <a:effectLst/>
                          <a:latin typeface="Calibri" panose="020F0502020204030204" pitchFamily="34" charset="0"/>
                        </a:rPr>
                        <a:t>0.61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4E382"/>
                    </a:solidFill>
                  </a:tcPr>
                </a:tc>
                <a:tc>
                  <a:txBody>
                    <a:bodyPr/>
                    <a:lstStyle/>
                    <a:p>
                      <a:pPr algn="r" fontAlgn="b"/>
                      <a:r>
                        <a:rPr lang="en-US" sz="1400" b="0" i="0" u="none" strike="noStrike">
                          <a:solidFill>
                            <a:srgbClr val="000000"/>
                          </a:solidFill>
                          <a:effectLst/>
                          <a:latin typeface="Calibri" panose="020F0502020204030204" pitchFamily="34" charset="0"/>
                        </a:rPr>
                        <a:t>0.40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7E6F"/>
                    </a:solidFill>
                  </a:tcPr>
                </a:tc>
                <a:tc>
                  <a:txBody>
                    <a:bodyPr/>
                    <a:lstStyle/>
                    <a:p>
                      <a:pPr algn="r" fontAlgn="b"/>
                      <a:r>
                        <a:rPr lang="en-US" sz="1400" b="0" i="0" u="none" strike="noStrike">
                          <a:solidFill>
                            <a:srgbClr val="000000"/>
                          </a:solidFill>
                          <a:effectLst/>
                          <a:latin typeface="Calibri" panose="020F0502020204030204" pitchFamily="34" charset="0"/>
                        </a:rPr>
                        <a:t>0.09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DE81"/>
                    </a:solidFill>
                  </a:tcPr>
                </a:tc>
                <a:tc>
                  <a:txBody>
                    <a:bodyPr/>
                    <a:lstStyle/>
                    <a:p>
                      <a:pPr algn="r" fontAlgn="b"/>
                      <a:r>
                        <a:rPr lang="en-US" sz="1400" b="0" i="0" u="none" strike="noStrike">
                          <a:solidFill>
                            <a:srgbClr val="000000"/>
                          </a:solidFill>
                          <a:effectLst/>
                          <a:latin typeface="Calibri" panose="020F0502020204030204" pitchFamily="34" charset="0"/>
                        </a:rPr>
                        <a:t>0.07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9574"/>
                    </a:solidFill>
                  </a:tcPr>
                </a:tc>
                <a:tc>
                  <a:txBody>
                    <a:bodyPr/>
                    <a:lstStyle/>
                    <a:p>
                      <a:pPr algn="r" fontAlgn="b"/>
                      <a:r>
                        <a:rPr lang="en-US" sz="1400" b="0" i="0" u="none" strike="noStrike">
                          <a:solidFill>
                            <a:srgbClr val="000000"/>
                          </a:solidFill>
                          <a:effectLst/>
                          <a:latin typeface="Calibri" panose="020F0502020204030204" pitchFamily="34" charset="0"/>
                        </a:rPr>
                        <a:t>0.13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DB80"/>
                    </a:solidFill>
                  </a:tcPr>
                </a:tc>
                <a:tc>
                  <a:txBody>
                    <a:bodyPr/>
                    <a:lstStyle/>
                    <a:p>
                      <a:pPr algn="r" fontAlgn="b"/>
                      <a:r>
                        <a:rPr lang="en-US" sz="1400" b="0" i="0" u="none" strike="noStrike">
                          <a:solidFill>
                            <a:srgbClr val="000000"/>
                          </a:solidFill>
                          <a:effectLst/>
                          <a:latin typeface="Calibri" panose="020F0502020204030204" pitchFamily="34" charset="0"/>
                        </a:rPr>
                        <a:t>0.28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0.39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17F"/>
                    </a:solidFill>
                  </a:tcPr>
                </a:tc>
                <a:extLst>
                  <a:ext uri="{0D108BD9-81ED-4DB2-BD59-A6C34878D82A}">
                    <a16:rowId xmlns:a16="http://schemas.microsoft.com/office/drawing/2014/main" val="1628252869"/>
                  </a:ext>
                </a:extLst>
              </a:tr>
              <a:tr h="273579">
                <a:tc>
                  <a:txBody>
                    <a:bodyPr/>
                    <a:lstStyle/>
                    <a:p>
                      <a:pPr algn="l" fontAlgn="b"/>
                      <a:r>
                        <a:rPr lang="en-US" sz="1400" b="1" i="0" u="none" strike="noStrike" dirty="0">
                          <a:solidFill>
                            <a:srgbClr val="000000"/>
                          </a:solidFill>
                          <a:effectLst/>
                          <a:latin typeface="Calibri" panose="020F0502020204030204" pitchFamily="34" charset="0"/>
                        </a:rPr>
                        <a:t>Transplantation</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0.14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9774"/>
                    </a:solidFill>
                  </a:tcPr>
                </a:tc>
                <a:tc>
                  <a:txBody>
                    <a:bodyPr/>
                    <a:lstStyle/>
                    <a:p>
                      <a:pPr algn="r" fontAlgn="b"/>
                      <a:r>
                        <a:rPr lang="en-US" sz="1400" b="0" i="0" u="none" strike="noStrike">
                          <a:solidFill>
                            <a:srgbClr val="000000"/>
                          </a:solidFill>
                          <a:effectLst/>
                          <a:latin typeface="Calibri" panose="020F0502020204030204" pitchFamily="34" charset="0"/>
                        </a:rPr>
                        <a:t>0.23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9474"/>
                    </a:solidFill>
                  </a:tcPr>
                </a:tc>
                <a:tc>
                  <a:txBody>
                    <a:bodyPr/>
                    <a:lstStyle/>
                    <a:p>
                      <a:pPr algn="r" fontAlgn="b"/>
                      <a:r>
                        <a:rPr lang="en-US" sz="1400" b="0" i="0" u="none" strike="noStrike">
                          <a:solidFill>
                            <a:srgbClr val="000000"/>
                          </a:solidFill>
                          <a:effectLst/>
                          <a:latin typeface="Calibri" panose="020F0502020204030204" pitchFamily="34" charset="0"/>
                        </a:rPr>
                        <a:t>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CB7D"/>
                    </a:solidFill>
                  </a:tcPr>
                </a:tc>
                <a:tc>
                  <a:txBody>
                    <a:bodyPr/>
                    <a:lstStyle/>
                    <a:p>
                      <a:pPr algn="r" fontAlgn="b"/>
                      <a:r>
                        <a:rPr lang="en-US" sz="1400" b="0" i="0" u="none" strike="noStrike">
                          <a:solidFill>
                            <a:srgbClr val="000000"/>
                          </a:solidFill>
                          <a:effectLst/>
                          <a:latin typeface="Calibri" panose="020F0502020204030204" pitchFamily="34" charset="0"/>
                        </a:rPr>
                        <a:t>0.68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B77A"/>
                    </a:solidFill>
                  </a:tcPr>
                </a:tc>
                <a:tc>
                  <a:txBody>
                    <a:bodyPr/>
                    <a:lstStyle/>
                    <a:p>
                      <a:pPr algn="r" fontAlgn="b"/>
                      <a:r>
                        <a:rPr lang="en-US" sz="1400" b="0" i="0" u="none" strike="noStrike">
                          <a:solidFill>
                            <a:srgbClr val="000000"/>
                          </a:solidFill>
                          <a:effectLst/>
                          <a:latin typeface="Calibri" panose="020F0502020204030204" pitchFamily="34" charset="0"/>
                        </a:rPr>
                        <a:t>0.43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0.09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DE81"/>
                    </a:solidFill>
                  </a:tcPr>
                </a:tc>
                <a:tc>
                  <a:txBody>
                    <a:bodyPr/>
                    <a:lstStyle/>
                    <a:p>
                      <a:pPr algn="r" fontAlgn="b"/>
                      <a:r>
                        <a:rPr lang="en-US" sz="1400" b="0" i="0" u="none" strike="noStrike">
                          <a:solidFill>
                            <a:srgbClr val="000000"/>
                          </a:solidFill>
                          <a:effectLst/>
                          <a:latin typeface="Calibri" panose="020F0502020204030204" pitchFamily="34" charset="0"/>
                        </a:rPr>
                        <a:t>0.07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B9574"/>
                    </a:solidFill>
                  </a:tcPr>
                </a:tc>
                <a:tc>
                  <a:txBody>
                    <a:bodyPr/>
                    <a:lstStyle/>
                    <a:p>
                      <a:pPr algn="r" fontAlgn="b"/>
                      <a:r>
                        <a:rPr lang="en-US" sz="1400" b="0" i="0" u="none" strike="noStrike">
                          <a:solidFill>
                            <a:srgbClr val="000000"/>
                          </a:solidFill>
                          <a:effectLst/>
                          <a:latin typeface="Calibri" panose="020F0502020204030204" pitchFamily="34" charset="0"/>
                        </a:rPr>
                        <a:t>0.18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5E883"/>
                    </a:solidFill>
                  </a:tcPr>
                </a:tc>
                <a:tc>
                  <a:txBody>
                    <a:bodyPr/>
                    <a:lstStyle/>
                    <a:p>
                      <a:pPr algn="r" fontAlgn="b"/>
                      <a:r>
                        <a:rPr lang="en-US" sz="1400" b="0" i="0" u="none" strike="noStrike" dirty="0">
                          <a:solidFill>
                            <a:srgbClr val="000000"/>
                          </a:solidFill>
                          <a:effectLst/>
                          <a:latin typeface="Calibri" panose="020F0502020204030204" pitchFamily="34" charset="0"/>
                        </a:rPr>
                        <a:t>0.28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0.35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082"/>
                    </a:solidFill>
                  </a:tcPr>
                </a:tc>
                <a:tc>
                  <a:txBody>
                    <a:bodyPr/>
                    <a:lstStyle/>
                    <a:p>
                      <a:pPr algn="r" fontAlgn="b"/>
                      <a:r>
                        <a:rPr lang="en-US" sz="1400" b="0" i="0" u="none" strike="noStrike">
                          <a:solidFill>
                            <a:srgbClr val="000000"/>
                          </a:solidFill>
                          <a:effectLst/>
                          <a:latin typeface="Calibri" panose="020F0502020204030204" pitchFamily="34" charset="0"/>
                        </a:rPr>
                        <a:t>0.43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777"/>
                    </a:solidFill>
                  </a:tcPr>
                </a:tc>
                <a:extLst>
                  <a:ext uri="{0D108BD9-81ED-4DB2-BD59-A6C34878D82A}">
                    <a16:rowId xmlns:a16="http://schemas.microsoft.com/office/drawing/2014/main" val="2362050387"/>
                  </a:ext>
                </a:extLst>
              </a:tr>
              <a:tr h="288477">
                <a:tc>
                  <a:txBody>
                    <a:bodyPr/>
                    <a:lstStyle/>
                    <a:p>
                      <a:pPr algn="l" fontAlgn="b"/>
                      <a:r>
                        <a:rPr lang="en-US" sz="1400" b="1" i="0" u="none" strike="noStrike" dirty="0">
                          <a:solidFill>
                            <a:srgbClr val="000000"/>
                          </a:solidFill>
                          <a:effectLst/>
                          <a:latin typeface="Calibri" panose="020F0502020204030204" pitchFamily="34" charset="0"/>
                        </a:rPr>
                        <a:t>Compost</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anose="020F0502020204030204" pitchFamily="34" charset="0"/>
                        </a:rPr>
                        <a:t>0.17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796E"/>
                    </a:solidFill>
                  </a:tcPr>
                </a:tc>
                <a:tc>
                  <a:txBody>
                    <a:bodyPr/>
                    <a:lstStyle/>
                    <a:p>
                      <a:pPr algn="r" fontAlgn="b"/>
                      <a:r>
                        <a:rPr lang="en-US" sz="1400" b="0" i="0" u="none" strike="noStrike" dirty="0">
                          <a:solidFill>
                            <a:srgbClr val="000000"/>
                          </a:solidFill>
                          <a:effectLst/>
                          <a:latin typeface="Calibri" panose="020F0502020204030204" pitchFamily="34" charset="0"/>
                        </a:rPr>
                        <a:t>0.29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tc>
                  <a:txBody>
                    <a:bodyPr/>
                    <a:lstStyle/>
                    <a:p>
                      <a:pPr algn="r" fontAlgn="b"/>
                      <a:r>
                        <a:rPr lang="en-US" sz="1400" b="0" i="0" u="none" strike="noStrike">
                          <a:solidFill>
                            <a:srgbClr val="000000"/>
                          </a:solidFill>
                          <a:effectLst/>
                          <a:latin typeface="Calibri" panose="020F0502020204030204" pitchFamily="34" charset="0"/>
                        </a:rPr>
                        <a:t>0.07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0.53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D07E"/>
                    </a:solidFill>
                  </a:tcPr>
                </a:tc>
                <a:tc>
                  <a:txBody>
                    <a:bodyPr/>
                    <a:lstStyle/>
                    <a:p>
                      <a:pPr algn="r" fontAlgn="b"/>
                      <a:r>
                        <a:rPr lang="en-US" sz="1400" b="0" i="0" u="none" strike="noStrike">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AF79"/>
                    </a:solidFill>
                  </a:tcPr>
                </a:tc>
                <a:tc>
                  <a:txBody>
                    <a:bodyPr/>
                    <a:lstStyle/>
                    <a:p>
                      <a:pPr algn="r" fontAlgn="b"/>
                      <a:r>
                        <a:rPr lang="en-US" sz="1400" b="0" i="0" u="none" strike="noStrike">
                          <a:solidFill>
                            <a:srgbClr val="000000"/>
                          </a:solidFill>
                          <a:effectLst/>
                          <a:latin typeface="Calibri" panose="020F0502020204030204" pitchFamily="34" charset="0"/>
                        </a:rPr>
                        <a:t>0.13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a:solidFill>
                            <a:srgbClr val="000000"/>
                          </a:solidFill>
                          <a:effectLst/>
                          <a:latin typeface="Calibri" panose="020F0502020204030204" pitchFamily="34" charset="0"/>
                        </a:rPr>
                        <a:t>0.00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3BE7B"/>
                    </a:solidFill>
                  </a:tcPr>
                </a:tc>
                <a:tc>
                  <a:txBody>
                    <a:bodyPr/>
                    <a:lstStyle/>
                    <a:p>
                      <a:pPr algn="r" fontAlgn="b"/>
                      <a:r>
                        <a:rPr lang="en-US" sz="1400" b="0" i="0" u="none" strike="noStrike">
                          <a:solidFill>
                            <a:srgbClr val="000000"/>
                          </a:solidFill>
                          <a:effectLst/>
                          <a:latin typeface="Calibri" panose="020F0502020204030204" pitchFamily="34" charset="0"/>
                        </a:rPr>
                        <a:t>0.21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A8871"/>
                    </a:solidFill>
                  </a:tcPr>
                </a:tc>
                <a:tc>
                  <a:txBody>
                    <a:bodyPr/>
                    <a:lstStyle/>
                    <a:p>
                      <a:pPr algn="r" fontAlgn="b"/>
                      <a:r>
                        <a:rPr lang="en-US" sz="1400" b="0" i="0" u="none" strike="noStrike">
                          <a:solidFill>
                            <a:srgbClr val="000000"/>
                          </a:solidFill>
                          <a:effectLst/>
                          <a:latin typeface="Calibri" panose="020F0502020204030204" pitchFamily="34" charset="0"/>
                        </a:rPr>
                        <a:t>0.23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D47F"/>
                    </a:solidFill>
                  </a:tcPr>
                </a:tc>
                <a:tc>
                  <a:txBody>
                    <a:bodyPr/>
                    <a:lstStyle/>
                    <a:p>
                      <a:pPr algn="r" fontAlgn="b"/>
                      <a:r>
                        <a:rPr lang="en-US" sz="1400" b="0" i="0" u="none" strike="noStrike" dirty="0">
                          <a:solidFill>
                            <a:srgbClr val="000000"/>
                          </a:solidFill>
                          <a:effectLst/>
                          <a:latin typeface="Calibri" panose="020F0502020204030204" pitchFamily="34" charset="0"/>
                        </a:rPr>
                        <a:t>0.13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D680"/>
                    </a:solidFill>
                  </a:tcPr>
                </a:tc>
                <a:tc>
                  <a:txBody>
                    <a:bodyPr/>
                    <a:lstStyle/>
                    <a:p>
                      <a:pPr algn="r" fontAlgn="b"/>
                      <a:r>
                        <a:rPr lang="en-US" sz="1400" b="0" i="0" u="none" strike="noStrike" dirty="0">
                          <a:solidFill>
                            <a:srgbClr val="000000"/>
                          </a:solidFill>
                          <a:effectLst/>
                          <a:latin typeface="Calibri" panose="020F0502020204030204" pitchFamily="34" charset="0"/>
                        </a:rPr>
                        <a:t>0.33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84"/>
                    </a:solidFill>
                  </a:tcPr>
                </a:tc>
                <a:tc>
                  <a:txBody>
                    <a:bodyPr/>
                    <a:lstStyle/>
                    <a:p>
                      <a:pPr algn="r" fontAlgn="b"/>
                      <a:r>
                        <a:rPr lang="en-US" sz="1400" b="0" i="0" u="none" strike="noStrike" dirty="0">
                          <a:solidFill>
                            <a:srgbClr val="000000"/>
                          </a:solidFill>
                          <a:effectLst/>
                          <a:latin typeface="Calibri" panose="020F0502020204030204" pitchFamily="34" charset="0"/>
                        </a:rPr>
                        <a:t>0.50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696B"/>
                    </a:solidFill>
                  </a:tcPr>
                </a:tc>
                <a:extLst>
                  <a:ext uri="{0D108BD9-81ED-4DB2-BD59-A6C34878D82A}">
                    <a16:rowId xmlns:a16="http://schemas.microsoft.com/office/drawing/2014/main" val="2181208017"/>
                  </a:ext>
                </a:extLst>
              </a:tr>
            </a:tbl>
          </a:graphicData>
        </a:graphic>
      </p:graphicFrame>
      <p:sp>
        <p:nvSpPr>
          <p:cNvPr id="4" name="Slide Number Placeholder 3">
            <a:extLst>
              <a:ext uri="{FF2B5EF4-FFF2-40B4-BE49-F238E27FC236}">
                <a16:creationId xmlns:a16="http://schemas.microsoft.com/office/drawing/2014/main" id="{FDD616BB-2FFC-4510-84C2-DFE8256B141E}"/>
              </a:ext>
            </a:extLst>
          </p:cNvPr>
          <p:cNvSpPr>
            <a:spLocks noGrp="1"/>
          </p:cNvSpPr>
          <p:nvPr>
            <p:ph type="sldNum" sz="quarter" idx="12"/>
          </p:nvPr>
        </p:nvSpPr>
        <p:spPr/>
        <p:txBody>
          <a:bodyPr/>
          <a:lstStyle/>
          <a:p>
            <a:fld id="{39DD141F-36CD-480F-8808-1746AB82D168}" type="slidenum">
              <a:rPr lang="en-US" smtClean="0"/>
              <a:t>31</a:t>
            </a:fld>
            <a:endParaRPr lang="en-US"/>
          </a:p>
        </p:txBody>
      </p:sp>
      <p:sp>
        <p:nvSpPr>
          <p:cNvPr id="5" name="Content Placeholder 2">
            <a:extLst>
              <a:ext uri="{FF2B5EF4-FFF2-40B4-BE49-F238E27FC236}">
                <a16:creationId xmlns:a16="http://schemas.microsoft.com/office/drawing/2014/main" id="{C6E8C401-6C06-4F35-9945-CAEA9B85F825}"/>
              </a:ext>
            </a:extLst>
          </p:cNvPr>
          <p:cNvSpPr txBox="1">
            <a:spLocks/>
          </p:cNvSpPr>
          <p:nvPr/>
        </p:nvSpPr>
        <p:spPr>
          <a:xfrm>
            <a:off x="539258" y="1117511"/>
            <a:ext cx="10814541" cy="194533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Each row represents the challenges/barriers for the farmers practicing particular formulation or methods</a:t>
            </a:r>
          </a:p>
          <a:p>
            <a:r>
              <a:rPr lang="en-US" sz="2400" dirty="0"/>
              <a:t>Clear difference between the farmers using organic formulation and those who don’t</a:t>
            </a:r>
          </a:p>
          <a:p>
            <a:pPr lvl="1">
              <a:spcBef>
                <a:spcPts val="1200"/>
              </a:spcBef>
            </a:pPr>
            <a:r>
              <a:rPr lang="en-US" sz="1700" dirty="0"/>
              <a:t>Crop yield, pest management, knowledge and </a:t>
            </a:r>
            <a:r>
              <a:rPr lang="en-US" sz="1700" dirty="0" err="1"/>
              <a:t>labour</a:t>
            </a:r>
            <a:r>
              <a:rPr lang="en-US" sz="1700" dirty="0"/>
              <a:t> are not the challenges for those who use organic formulations</a:t>
            </a:r>
          </a:p>
          <a:p>
            <a:pPr lvl="1"/>
            <a:r>
              <a:rPr lang="en-US" sz="1700" dirty="0"/>
              <a:t>However weed management, access to organic inputs, drudgery and livestock management are the key challenges for them</a:t>
            </a:r>
          </a:p>
        </p:txBody>
      </p:sp>
    </p:spTree>
    <p:extLst>
      <p:ext uri="{BB962C8B-B14F-4D97-AF65-F5344CB8AC3E}">
        <p14:creationId xmlns:p14="http://schemas.microsoft.com/office/powerpoint/2010/main" val="6869086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52FD-E4DA-4CE3-956C-075B5CA9FAF7}"/>
              </a:ext>
            </a:extLst>
          </p:cNvPr>
          <p:cNvSpPr>
            <a:spLocks noGrp="1"/>
          </p:cNvSpPr>
          <p:nvPr>
            <p:ph type="title"/>
          </p:nvPr>
        </p:nvSpPr>
        <p:spPr/>
        <p:txBody>
          <a:bodyPr/>
          <a:lstStyle/>
          <a:p>
            <a:r>
              <a:rPr lang="en-US" dirty="0"/>
              <a:t>Field observations</a:t>
            </a:r>
          </a:p>
        </p:txBody>
      </p:sp>
      <p:sp>
        <p:nvSpPr>
          <p:cNvPr id="3" name="Content Placeholder 2">
            <a:extLst>
              <a:ext uri="{FF2B5EF4-FFF2-40B4-BE49-F238E27FC236}">
                <a16:creationId xmlns:a16="http://schemas.microsoft.com/office/drawing/2014/main" id="{DCFA523B-4723-42A0-B02D-9183CB08BD50}"/>
              </a:ext>
            </a:extLst>
          </p:cNvPr>
          <p:cNvSpPr>
            <a:spLocks noGrp="1"/>
          </p:cNvSpPr>
          <p:nvPr>
            <p:ph idx="1"/>
          </p:nvPr>
        </p:nvSpPr>
        <p:spPr/>
        <p:txBody>
          <a:bodyPr>
            <a:normAutofit fontScale="92500" lnSpcReduction="10000"/>
          </a:bodyPr>
          <a:lstStyle/>
          <a:p>
            <a:r>
              <a:rPr lang="en-US" dirty="0"/>
              <a:t>Most of the farmers are by-default organic farmers and subsistence farmers with almost no link to market neither on input side nor on selling their farm produce</a:t>
            </a:r>
          </a:p>
          <a:p>
            <a:r>
              <a:rPr lang="en-US" dirty="0"/>
              <a:t>Since many farmers were practicing no-input farming, their yield has increased significantly after adopting organic farming practices</a:t>
            </a:r>
          </a:p>
          <a:p>
            <a:r>
              <a:rPr lang="en-US" dirty="0"/>
              <a:t>Farmers able to produce surplus but premium price for organic produce is rare</a:t>
            </a:r>
          </a:p>
          <a:p>
            <a:r>
              <a:rPr lang="en-US" dirty="0"/>
              <a:t>Intervention through women farmers with crop diversification has produced multiple benefit where promotion of organic vegetable production has increased the nutritional uptake of the family member, mobilization of women and scaling up of organic farming practices</a:t>
            </a:r>
          </a:p>
        </p:txBody>
      </p:sp>
      <p:sp>
        <p:nvSpPr>
          <p:cNvPr id="4" name="Slide Number Placeholder 3">
            <a:extLst>
              <a:ext uri="{FF2B5EF4-FFF2-40B4-BE49-F238E27FC236}">
                <a16:creationId xmlns:a16="http://schemas.microsoft.com/office/drawing/2014/main" id="{33DD9BFA-DD61-4447-A144-A3EA2D05D8FD}"/>
              </a:ext>
            </a:extLst>
          </p:cNvPr>
          <p:cNvSpPr>
            <a:spLocks noGrp="1"/>
          </p:cNvSpPr>
          <p:nvPr>
            <p:ph type="sldNum" sz="quarter" idx="12"/>
          </p:nvPr>
        </p:nvSpPr>
        <p:spPr/>
        <p:txBody>
          <a:bodyPr/>
          <a:lstStyle/>
          <a:p>
            <a:fld id="{39DD141F-36CD-480F-8808-1746AB82D168}" type="slidenum">
              <a:rPr lang="en-US" smtClean="0"/>
              <a:t>32</a:t>
            </a:fld>
            <a:endParaRPr lang="en-US"/>
          </a:p>
        </p:txBody>
      </p:sp>
    </p:spTree>
    <p:extLst>
      <p:ext uri="{BB962C8B-B14F-4D97-AF65-F5344CB8AC3E}">
        <p14:creationId xmlns:p14="http://schemas.microsoft.com/office/powerpoint/2010/main" val="3961601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52FD-E4DA-4CE3-956C-075B5CA9FAF7}"/>
              </a:ext>
            </a:extLst>
          </p:cNvPr>
          <p:cNvSpPr>
            <a:spLocks noGrp="1"/>
          </p:cNvSpPr>
          <p:nvPr>
            <p:ph type="title"/>
          </p:nvPr>
        </p:nvSpPr>
        <p:spPr/>
        <p:txBody>
          <a:bodyPr/>
          <a:lstStyle/>
          <a:p>
            <a:r>
              <a:rPr lang="en-US" dirty="0"/>
              <a:t>Field observations</a:t>
            </a:r>
          </a:p>
        </p:txBody>
      </p:sp>
      <p:sp>
        <p:nvSpPr>
          <p:cNvPr id="3" name="Content Placeholder 2">
            <a:extLst>
              <a:ext uri="{FF2B5EF4-FFF2-40B4-BE49-F238E27FC236}">
                <a16:creationId xmlns:a16="http://schemas.microsoft.com/office/drawing/2014/main" id="{DCFA523B-4723-42A0-B02D-9183CB08BD50}"/>
              </a:ext>
            </a:extLst>
          </p:cNvPr>
          <p:cNvSpPr>
            <a:spLocks noGrp="1"/>
          </p:cNvSpPr>
          <p:nvPr>
            <p:ph idx="1"/>
          </p:nvPr>
        </p:nvSpPr>
        <p:spPr/>
        <p:txBody>
          <a:bodyPr>
            <a:normAutofit/>
          </a:bodyPr>
          <a:lstStyle/>
          <a:p>
            <a:r>
              <a:rPr lang="en-US" dirty="0" err="1"/>
              <a:t>Labour</a:t>
            </a:r>
            <a:r>
              <a:rPr lang="en-US" dirty="0"/>
              <a:t> and drudgery are not considered to be the constraint in adopting organic farming practices </a:t>
            </a:r>
          </a:p>
          <a:p>
            <a:r>
              <a:rPr lang="en-US" dirty="0"/>
              <a:t>Irrigation was the major limiting factor and considered to be the critical issue</a:t>
            </a:r>
          </a:p>
          <a:p>
            <a:r>
              <a:rPr lang="en-US" dirty="0"/>
              <a:t>Lack of knowledge and capacity were among the top barriers</a:t>
            </a:r>
          </a:p>
          <a:p>
            <a:r>
              <a:rPr lang="en-US" dirty="0"/>
              <a:t>Though majority of them had livestock, access to organic inputs was a constraint as they graze in forest and difficult to collect the dungs</a:t>
            </a:r>
          </a:p>
        </p:txBody>
      </p:sp>
      <p:sp>
        <p:nvSpPr>
          <p:cNvPr id="4" name="Slide Number Placeholder 3">
            <a:extLst>
              <a:ext uri="{FF2B5EF4-FFF2-40B4-BE49-F238E27FC236}">
                <a16:creationId xmlns:a16="http://schemas.microsoft.com/office/drawing/2014/main" id="{33DD9BFA-DD61-4447-A144-A3EA2D05D8FD}"/>
              </a:ext>
            </a:extLst>
          </p:cNvPr>
          <p:cNvSpPr>
            <a:spLocks noGrp="1"/>
          </p:cNvSpPr>
          <p:nvPr>
            <p:ph type="sldNum" sz="quarter" idx="12"/>
          </p:nvPr>
        </p:nvSpPr>
        <p:spPr/>
        <p:txBody>
          <a:bodyPr/>
          <a:lstStyle/>
          <a:p>
            <a:fld id="{39DD141F-36CD-480F-8808-1746AB82D168}" type="slidenum">
              <a:rPr lang="en-US" smtClean="0"/>
              <a:t>33</a:t>
            </a:fld>
            <a:endParaRPr lang="en-US"/>
          </a:p>
        </p:txBody>
      </p:sp>
    </p:spTree>
    <p:extLst>
      <p:ext uri="{BB962C8B-B14F-4D97-AF65-F5344CB8AC3E}">
        <p14:creationId xmlns:p14="http://schemas.microsoft.com/office/powerpoint/2010/main" val="2618172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074F7E-098C-4434-A46D-FBED1E14B16E}"/>
              </a:ext>
            </a:extLst>
          </p:cNvPr>
          <p:cNvSpPr>
            <a:spLocks noGrp="1"/>
          </p:cNvSpPr>
          <p:nvPr>
            <p:ph type="title"/>
          </p:nvPr>
        </p:nvSpPr>
        <p:spPr/>
        <p:txBody>
          <a:bodyPr/>
          <a:lstStyle/>
          <a:p>
            <a:r>
              <a:rPr lang="en-US" dirty="0"/>
              <a:t>Thank you!</a:t>
            </a:r>
          </a:p>
        </p:txBody>
      </p:sp>
      <p:sp>
        <p:nvSpPr>
          <p:cNvPr id="4" name="Slide Number Placeholder 3">
            <a:extLst>
              <a:ext uri="{FF2B5EF4-FFF2-40B4-BE49-F238E27FC236}">
                <a16:creationId xmlns:a16="http://schemas.microsoft.com/office/drawing/2014/main" id="{37D77F9C-EB79-4F6F-AE54-30BAD44FD0D1}"/>
              </a:ext>
            </a:extLst>
          </p:cNvPr>
          <p:cNvSpPr>
            <a:spLocks noGrp="1"/>
          </p:cNvSpPr>
          <p:nvPr>
            <p:ph type="sldNum" sz="quarter" idx="12"/>
          </p:nvPr>
        </p:nvSpPr>
        <p:spPr/>
        <p:txBody>
          <a:bodyPr/>
          <a:lstStyle/>
          <a:p>
            <a:fld id="{39DD141F-36CD-480F-8808-1746AB82D168}" type="slidenum">
              <a:rPr lang="en-US" smtClean="0"/>
              <a:t>34</a:t>
            </a:fld>
            <a:endParaRPr lang="en-US"/>
          </a:p>
        </p:txBody>
      </p:sp>
      <p:sp>
        <p:nvSpPr>
          <p:cNvPr id="3" name="Text Placeholder 2">
            <a:extLst>
              <a:ext uri="{FF2B5EF4-FFF2-40B4-BE49-F238E27FC236}">
                <a16:creationId xmlns:a16="http://schemas.microsoft.com/office/drawing/2014/main" id="{DB96BA47-E7A2-4F88-A712-5B00E1305CA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7936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8880-852B-481E-9960-8EBF2404D5C1}"/>
              </a:ext>
            </a:extLst>
          </p:cNvPr>
          <p:cNvSpPr>
            <a:spLocks noGrp="1"/>
          </p:cNvSpPr>
          <p:nvPr>
            <p:ph type="title"/>
          </p:nvPr>
        </p:nvSpPr>
        <p:spPr>
          <a:xfrm>
            <a:off x="868674" y="69215"/>
            <a:ext cx="10515600" cy="1325563"/>
          </a:xfrm>
        </p:spPr>
        <p:txBody>
          <a:bodyPr/>
          <a:lstStyle/>
          <a:p>
            <a:r>
              <a:rPr lang="en-US" dirty="0"/>
              <a:t>Primary surveys of 50-60 farmers</a:t>
            </a:r>
          </a:p>
        </p:txBody>
      </p:sp>
      <p:sp>
        <p:nvSpPr>
          <p:cNvPr id="4" name="Slide Number Placeholder 3">
            <a:extLst>
              <a:ext uri="{FF2B5EF4-FFF2-40B4-BE49-F238E27FC236}">
                <a16:creationId xmlns:a16="http://schemas.microsoft.com/office/drawing/2014/main" id="{3A30A96A-795C-4A2F-9D4D-C7C5F8C69E36}"/>
              </a:ext>
            </a:extLst>
          </p:cNvPr>
          <p:cNvSpPr>
            <a:spLocks noGrp="1"/>
          </p:cNvSpPr>
          <p:nvPr>
            <p:ph type="sldNum" sz="quarter" idx="12"/>
          </p:nvPr>
        </p:nvSpPr>
        <p:spPr/>
        <p:txBody>
          <a:bodyPr/>
          <a:lstStyle/>
          <a:p>
            <a:fld id="{39DD141F-36CD-480F-8808-1746AB82D168}" type="slidenum">
              <a:rPr lang="en-US" smtClean="0"/>
              <a:t>4</a:t>
            </a:fld>
            <a:endParaRPr lang="en-US"/>
          </a:p>
        </p:txBody>
      </p:sp>
      <p:graphicFrame>
        <p:nvGraphicFramePr>
          <p:cNvPr id="7" name="Table 7">
            <a:extLst>
              <a:ext uri="{FF2B5EF4-FFF2-40B4-BE49-F238E27FC236}">
                <a16:creationId xmlns:a16="http://schemas.microsoft.com/office/drawing/2014/main" id="{BF5E2366-3050-4ADF-AFD5-301ABCBC53F5}"/>
              </a:ext>
            </a:extLst>
          </p:cNvPr>
          <p:cNvGraphicFramePr>
            <a:graphicFrameLocks noGrp="1"/>
          </p:cNvGraphicFramePr>
          <p:nvPr>
            <p:ph idx="1"/>
            <p:extLst>
              <p:ext uri="{D42A27DB-BD31-4B8C-83A1-F6EECF244321}">
                <p14:modId xmlns:p14="http://schemas.microsoft.com/office/powerpoint/2010/main" val="3637372036"/>
              </p:ext>
            </p:extLst>
          </p:nvPr>
        </p:nvGraphicFramePr>
        <p:xfrm>
          <a:off x="838200" y="1825625"/>
          <a:ext cx="10515597" cy="4754880"/>
        </p:xfrm>
        <a:graphic>
          <a:graphicData uri="http://schemas.openxmlformats.org/drawingml/2006/table">
            <a:tbl>
              <a:tblPr firstRow="1" bandRow="1">
                <a:tableStyleId>{5C22544A-7EE6-4342-B048-85BDC9FD1C3A}</a:tableStyleId>
              </a:tblPr>
              <a:tblGrid>
                <a:gridCol w="807720">
                  <a:extLst>
                    <a:ext uri="{9D8B030D-6E8A-4147-A177-3AD203B41FA5}">
                      <a16:colId xmlns:a16="http://schemas.microsoft.com/office/drawing/2014/main" val="2011855064"/>
                    </a:ext>
                  </a:extLst>
                </a:gridCol>
                <a:gridCol w="2286000">
                  <a:extLst>
                    <a:ext uri="{9D8B030D-6E8A-4147-A177-3AD203B41FA5}">
                      <a16:colId xmlns:a16="http://schemas.microsoft.com/office/drawing/2014/main" val="3304561590"/>
                    </a:ext>
                  </a:extLst>
                </a:gridCol>
                <a:gridCol w="7421877">
                  <a:extLst>
                    <a:ext uri="{9D8B030D-6E8A-4147-A177-3AD203B41FA5}">
                      <a16:colId xmlns:a16="http://schemas.microsoft.com/office/drawing/2014/main" val="168783234"/>
                    </a:ext>
                  </a:extLst>
                </a:gridCol>
              </a:tblGrid>
              <a:tr h="370840">
                <a:tc>
                  <a:txBody>
                    <a:bodyPr/>
                    <a:lstStyle/>
                    <a:p>
                      <a:r>
                        <a:rPr lang="en-US" sz="2000" dirty="0"/>
                        <a:t>S No</a:t>
                      </a:r>
                    </a:p>
                  </a:txBody>
                  <a:tcPr/>
                </a:tc>
                <a:tc>
                  <a:txBody>
                    <a:bodyPr/>
                    <a:lstStyle/>
                    <a:p>
                      <a:r>
                        <a:rPr lang="en-US" sz="2000" dirty="0"/>
                        <a:t>State</a:t>
                      </a:r>
                    </a:p>
                  </a:txBody>
                  <a:tcPr/>
                </a:tc>
                <a:tc>
                  <a:txBody>
                    <a:bodyPr/>
                    <a:lstStyle/>
                    <a:p>
                      <a:r>
                        <a:rPr lang="en-US" sz="2000" dirty="0"/>
                        <a:t>Supporting organization</a:t>
                      </a:r>
                    </a:p>
                  </a:txBody>
                  <a:tcPr/>
                </a:tc>
                <a:extLst>
                  <a:ext uri="{0D108BD9-81ED-4DB2-BD59-A6C34878D82A}">
                    <a16:rowId xmlns:a16="http://schemas.microsoft.com/office/drawing/2014/main" val="2909032355"/>
                  </a:ext>
                </a:extLst>
              </a:tr>
              <a:tr h="370840">
                <a:tc>
                  <a:txBody>
                    <a:bodyPr/>
                    <a:lstStyle/>
                    <a:p>
                      <a:r>
                        <a:rPr lang="en-US" sz="2000" dirty="0"/>
                        <a:t>1</a:t>
                      </a:r>
                    </a:p>
                  </a:txBody>
                  <a:tcPr/>
                </a:tc>
                <a:tc>
                  <a:txBody>
                    <a:bodyPr/>
                    <a:lstStyle/>
                    <a:p>
                      <a:r>
                        <a:rPr lang="en-US" sz="2000" dirty="0"/>
                        <a:t>Odisha</a:t>
                      </a:r>
                    </a:p>
                  </a:txBody>
                  <a:tcPr/>
                </a:tc>
                <a:tc>
                  <a:txBody>
                    <a:bodyPr/>
                    <a:lstStyle/>
                    <a:p>
                      <a:r>
                        <a:rPr lang="en-US" sz="2000" dirty="0"/>
                        <a:t>NCDS, NIRMAN &amp; MSSRF</a:t>
                      </a:r>
                    </a:p>
                  </a:txBody>
                  <a:tcPr/>
                </a:tc>
                <a:extLst>
                  <a:ext uri="{0D108BD9-81ED-4DB2-BD59-A6C34878D82A}">
                    <a16:rowId xmlns:a16="http://schemas.microsoft.com/office/drawing/2014/main" val="2589346110"/>
                  </a:ext>
                </a:extLst>
              </a:tr>
              <a:tr h="370840">
                <a:tc>
                  <a:txBody>
                    <a:bodyPr/>
                    <a:lstStyle/>
                    <a:p>
                      <a:r>
                        <a:rPr lang="en-US" sz="2000" dirty="0"/>
                        <a:t>2</a:t>
                      </a:r>
                    </a:p>
                  </a:txBody>
                  <a:tcPr/>
                </a:tc>
                <a:tc>
                  <a:txBody>
                    <a:bodyPr/>
                    <a:lstStyle/>
                    <a:p>
                      <a:r>
                        <a:rPr lang="en-US" sz="2000" dirty="0"/>
                        <a:t>Maharashtra</a:t>
                      </a:r>
                    </a:p>
                  </a:txBody>
                  <a:tcPr/>
                </a:tc>
                <a:tc>
                  <a:txBody>
                    <a:bodyPr/>
                    <a:lstStyle/>
                    <a:p>
                      <a:r>
                        <a:rPr lang="en-US" sz="2000" dirty="0" err="1"/>
                        <a:t>Inora</a:t>
                      </a:r>
                      <a:endParaRPr lang="en-US" sz="2000" dirty="0"/>
                    </a:p>
                  </a:txBody>
                  <a:tcPr/>
                </a:tc>
                <a:extLst>
                  <a:ext uri="{0D108BD9-81ED-4DB2-BD59-A6C34878D82A}">
                    <a16:rowId xmlns:a16="http://schemas.microsoft.com/office/drawing/2014/main" val="2369321817"/>
                  </a:ext>
                </a:extLst>
              </a:tr>
              <a:tr h="370840">
                <a:tc>
                  <a:txBody>
                    <a:bodyPr/>
                    <a:lstStyle/>
                    <a:p>
                      <a:r>
                        <a:rPr lang="en-US" sz="2000" dirty="0"/>
                        <a:t>3</a:t>
                      </a:r>
                    </a:p>
                  </a:txBody>
                  <a:tcPr/>
                </a:tc>
                <a:tc>
                  <a:txBody>
                    <a:bodyPr/>
                    <a:lstStyle/>
                    <a:p>
                      <a:r>
                        <a:rPr lang="en-US" sz="2000" dirty="0"/>
                        <a:t>Jharkhand</a:t>
                      </a:r>
                    </a:p>
                  </a:txBody>
                  <a:tcPr/>
                </a:tc>
                <a:tc>
                  <a:txBody>
                    <a:bodyPr/>
                    <a:lstStyle/>
                    <a:p>
                      <a:r>
                        <a:rPr lang="en-US" sz="2000" dirty="0"/>
                        <a:t>Centre for World Solidarity</a:t>
                      </a:r>
                    </a:p>
                  </a:txBody>
                  <a:tcPr/>
                </a:tc>
                <a:extLst>
                  <a:ext uri="{0D108BD9-81ED-4DB2-BD59-A6C34878D82A}">
                    <a16:rowId xmlns:a16="http://schemas.microsoft.com/office/drawing/2014/main" val="469285136"/>
                  </a:ext>
                </a:extLst>
              </a:tr>
              <a:tr h="370840">
                <a:tc>
                  <a:txBody>
                    <a:bodyPr/>
                    <a:lstStyle/>
                    <a:p>
                      <a:r>
                        <a:rPr lang="en-US" sz="2000" dirty="0"/>
                        <a:t>4</a:t>
                      </a:r>
                    </a:p>
                  </a:txBody>
                  <a:tcPr/>
                </a:tc>
                <a:tc>
                  <a:txBody>
                    <a:bodyPr/>
                    <a:lstStyle/>
                    <a:p>
                      <a:r>
                        <a:rPr lang="en-US" sz="2000" dirty="0"/>
                        <a:t>Tamil Nadu</a:t>
                      </a:r>
                    </a:p>
                  </a:txBody>
                  <a:tcPr/>
                </a:tc>
                <a:tc>
                  <a:txBody>
                    <a:bodyPr/>
                    <a:lstStyle/>
                    <a:p>
                      <a:r>
                        <a:rPr lang="en-US" sz="2000" dirty="0" err="1"/>
                        <a:t>Sirkazhi</a:t>
                      </a:r>
                      <a:r>
                        <a:rPr lang="en-US" sz="2000" dirty="0"/>
                        <a:t> Organic Farmers Association</a:t>
                      </a:r>
                    </a:p>
                  </a:txBody>
                  <a:tcPr/>
                </a:tc>
                <a:extLst>
                  <a:ext uri="{0D108BD9-81ED-4DB2-BD59-A6C34878D82A}">
                    <a16:rowId xmlns:a16="http://schemas.microsoft.com/office/drawing/2014/main" val="1665750454"/>
                  </a:ext>
                </a:extLst>
              </a:tr>
              <a:tr h="370840">
                <a:tc>
                  <a:txBody>
                    <a:bodyPr/>
                    <a:lstStyle/>
                    <a:p>
                      <a:r>
                        <a:rPr lang="en-US" sz="2000" dirty="0"/>
                        <a:t>5</a:t>
                      </a:r>
                    </a:p>
                  </a:txBody>
                  <a:tcPr/>
                </a:tc>
                <a:tc>
                  <a:txBody>
                    <a:bodyPr/>
                    <a:lstStyle/>
                    <a:p>
                      <a:r>
                        <a:rPr lang="en-US" sz="2000" dirty="0"/>
                        <a:t>Himachal Pradesh</a:t>
                      </a:r>
                    </a:p>
                  </a:txBody>
                  <a:tcPr/>
                </a:tc>
                <a:tc>
                  <a:txBody>
                    <a:bodyPr/>
                    <a:lstStyle/>
                    <a:p>
                      <a:r>
                        <a:rPr lang="en-US" sz="2000" dirty="0"/>
                        <a:t>Gram Disha Trust</a:t>
                      </a:r>
                    </a:p>
                  </a:txBody>
                  <a:tcPr/>
                </a:tc>
                <a:extLst>
                  <a:ext uri="{0D108BD9-81ED-4DB2-BD59-A6C34878D82A}">
                    <a16:rowId xmlns:a16="http://schemas.microsoft.com/office/drawing/2014/main" val="3105452953"/>
                  </a:ext>
                </a:extLst>
              </a:tr>
              <a:tr h="370840">
                <a:tc>
                  <a:txBody>
                    <a:bodyPr/>
                    <a:lstStyle/>
                    <a:p>
                      <a:r>
                        <a:rPr lang="en-US" sz="2000" dirty="0"/>
                        <a:t>6</a:t>
                      </a:r>
                    </a:p>
                  </a:txBody>
                  <a:tcPr/>
                </a:tc>
                <a:tc>
                  <a:txBody>
                    <a:bodyPr/>
                    <a:lstStyle/>
                    <a:p>
                      <a:r>
                        <a:rPr lang="en-US" sz="2000" dirty="0"/>
                        <a:t>Punjab</a:t>
                      </a:r>
                    </a:p>
                  </a:txBody>
                  <a:tcPr/>
                </a:tc>
                <a:tc>
                  <a:txBody>
                    <a:bodyPr/>
                    <a:lstStyle/>
                    <a:p>
                      <a:r>
                        <a:rPr lang="en-US" sz="2000" dirty="0" err="1"/>
                        <a:t>Kheti</a:t>
                      </a:r>
                      <a:r>
                        <a:rPr lang="en-US" sz="2000" dirty="0"/>
                        <a:t> </a:t>
                      </a:r>
                      <a:r>
                        <a:rPr lang="en-US" sz="2000" dirty="0" err="1"/>
                        <a:t>Virasat</a:t>
                      </a:r>
                      <a:r>
                        <a:rPr lang="en-US" sz="2000" dirty="0"/>
                        <a:t> Mission</a:t>
                      </a:r>
                    </a:p>
                  </a:txBody>
                  <a:tcPr/>
                </a:tc>
                <a:extLst>
                  <a:ext uri="{0D108BD9-81ED-4DB2-BD59-A6C34878D82A}">
                    <a16:rowId xmlns:a16="http://schemas.microsoft.com/office/drawing/2014/main" val="3767187401"/>
                  </a:ext>
                </a:extLst>
              </a:tr>
              <a:tr h="370840">
                <a:tc>
                  <a:txBody>
                    <a:bodyPr/>
                    <a:lstStyle/>
                    <a:p>
                      <a:r>
                        <a:rPr lang="en-US" sz="2000" dirty="0"/>
                        <a:t>7</a:t>
                      </a:r>
                    </a:p>
                  </a:txBody>
                  <a:tcPr/>
                </a:tc>
                <a:tc>
                  <a:txBody>
                    <a:bodyPr/>
                    <a:lstStyle/>
                    <a:p>
                      <a:r>
                        <a:rPr lang="en-US" sz="2000" dirty="0"/>
                        <a:t>Bihar</a:t>
                      </a:r>
                    </a:p>
                  </a:txBody>
                  <a:tcPr/>
                </a:tc>
                <a:tc>
                  <a:txBody>
                    <a:bodyPr/>
                    <a:lstStyle/>
                    <a:p>
                      <a:r>
                        <a:rPr lang="en-US" sz="2000" kern="1200" dirty="0" err="1">
                          <a:solidFill>
                            <a:schemeClr val="dk1"/>
                          </a:solidFill>
                          <a:effectLst/>
                          <a:latin typeface="+mn-lt"/>
                          <a:ea typeface="+mn-ea"/>
                          <a:cs typeface="+mn-cs"/>
                        </a:rPr>
                        <a:t>Sarve</a:t>
                      </a:r>
                      <a:r>
                        <a:rPr lang="en-US" sz="2000" kern="1200" dirty="0">
                          <a:solidFill>
                            <a:schemeClr val="dk1"/>
                          </a:solidFill>
                          <a:effectLst/>
                          <a:latin typeface="+mn-lt"/>
                          <a:ea typeface="+mn-ea"/>
                          <a:cs typeface="+mn-cs"/>
                        </a:rPr>
                        <a:t> </a:t>
                      </a:r>
                      <a:r>
                        <a:rPr lang="en-US" sz="2000" kern="1200" dirty="0" err="1">
                          <a:solidFill>
                            <a:schemeClr val="dk1"/>
                          </a:solidFill>
                          <a:effectLst/>
                          <a:latin typeface="+mn-lt"/>
                          <a:ea typeface="+mn-ea"/>
                          <a:cs typeface="+mn-cs"/>
                        </a:rPr>
                        <a:t>Seva</a:t>
                      </a:r>
                      <a:r>
                        <a:rPr lang="en-US" sz="2000" kern="1200" dirty="0">
                          <a:solidFill>
                            <a:schemeClr val="dk1"/>
                          </a:solidFill>
                          <a:effectLst/>
                          <a:latin typeface="+mn-lt"/>
                          <a:ea typeface="+mn-ea"/>
                          <a:cs typeface="+mn-cs"/>
                        </a:rPr>
                        <a:t> Samity </a:t>
                      </a:r>
                      <a:r>
                        <a:rPr lang="en-US" sz="2000" kern="1200" dirty="0" err="1">
                          <a:solidFill>
                            <a:schemeClr val="dk1"/>
                          </a:solidFill>
                          <a:effectLst/>
                          <a:latin typeface="+mn-lt"/>
                          <a:ea typeface="+mn-ea"/>
                          <a:cs typeface="+mn-cs"/>
                        </a:rPr>
                        <a:t>Santha</a:t>
                      </a:r>
                      <a:endParaRPr lang="en-US" sz="2400" dirty="0"/>
                    </a:p>
                  </a:txBody>
                  <a:tcPr/>
                </a:tc>
                <a:extLst>
                  <a:ext uri="{0D108BD9-81ED-4DB2-BD59-A6C34878D82A}">
                    <a16:rowId xmlns:a16="http://schemas.microsoft.com/office/drawing/2014/main" val="4245812176"/>
                  </a:ext>
                </a:extLst>
              </a:tr>
              <a:tr h="370840">
                <a:tc>
                  <a:txBody>
                    <a:bodyPr/>
                    <a:lstStyle/>
                    <a:p>
                      <a:r>
                        <a:rPr lang="en-US" sz="2000" dirty="0"/>
                        <a:t>8</a:t>
                      </a:r>
                    </a:p>
                  </a:txBody>
                  <a:tcPr/>
                </a:tc>
                <a:tc>
                  <a:txBody>
                    <a:bodyPr/>
                    <a:lstStyle/>
                    <a:p>
                      <a:r>
                        <a:rPr lang="en-US" sz="2000" dirty="0"/>
                        <a:t>Assam</a:t>
                      </a:r>
                      <a:endParaRPr lang="en-US" dirty="0"/>
                    </a:p>
                  </a:txBody>
                  <a:tcPr/>
                </a:tc>
                <a:tc>
                  <a:txBody>
                    <a:bodyPr/>
                    <a:lstStyle/>
                    <a:p>
                      <a:r>
                        <a:rPr lang="en-US" sz="2000" dirty="0"/>
                        <a:t>Diya Foundation</a:t>
                      </a:r>
                    </a:p>
                  </a:txBody>
                  <a:tcPr/>
                </a:tc>
                <a:extLst>
                  <a:ext uri="{0D108BD9-81ED-4DB2-BD59-A6C34878D82A}">
                    <a16:rowId xmlns:a16="http://schemas.microsoft.com/office/drawing/2014/main" val="2363176219"/>
                  </a:ext>
                </a:extLst>
              </a:tr>
              <a:tr h="370840">
                <a:tc>
                  <a:txBody>
                    <a:bodyPr/>
                    <a:lstStyle/>
                    <a:p>
                      <a:r>
                        <a:rPr lang="en-US" sz="2000" dirty="0"/>
                        <a:t>9</a:t>
                      </a:r>
                    </a:p>
                  </a:txBody>
                  <a:tcPr/>
                </a:tc>
                <a:tc>
                  <a:txBody>
                    <a:bodyPr/>
                    <a:lstStyle/>
                    <a:p>
                      <a:r>
                        <a:rPr lang="en-US" sz="2000" dirty="0"/>
                        <a:t>Gujarat</a:t>
                      </a:r>
                    </a:p>
                  </a:txBody>
                  <a:tcPr/>
                </a:tc>
                <a:tc>
                  <a:txBody>
                    <a:bodyPr/>
                    <a:lstStyle/>
                    <a:p>
                      <a:r>
                        <a:rPr lang="en-US" sz="2000" dirty="0"/>
                        <a:t>Coastal Salinity Prevention Cell</a:t>
                      </a:r>
                    </a:p>
                  </a:txBody>
                  <a:tcPr/>
                </a:tc>
                <a:extLst>
                  <a:ext uri="{0D108BD9-81ED-4DB2-BD59-A6C34878D82A}">
                    <a16:rowId xmlns:a16="http://schemas.microsoft.com/office/drawing/2014/main" val="3156503268"/>
                  </a:ext>
                </a:extLst>
              </a:tr>
              <a:tr h="370840">
                <a:tc>
                  <a:txBody>
                    <a:bodyPr/>
                    <a:lstStyle/>
                    <a:p>
                      <a:r>
                        <a:rPr lang="en-US" sz="2000" dirty="0"/>
                        <a:t>10</a:t>
                      </a:r>
                    </a:p>
                  </a:txBody>
                  <a:tcPr/>
                </a:tc>
                <a:tc>
                  <a:txBody>
                    <a:bodyPr/>
                    <a:lstStyle/>
                    <a:p>
                      <a:r>
                        <a:rPr lang="en-US" sz="2000" dirty="0"/>
                        <a:t>Andhra Pradesh</a:t>
                      </a:r>
                    </a:p>
                  </a:txBody>
                  <a:tcPr/>
                </a:tc>
                <a:tc>
                  <a:txBody>
                    <a:bodyPr/>
                    <a:lstStyle/>
                    <a:p>
                      <a:r>
                        <a:rPr lang="en-US" sz="2000" dirty="0"/>
                        <a:t>Independent researcher</a:t>
                      </a:r>
                    </a:p>
                  </a:txBody>
                  <a:tcPr/>
                </a:tc>
                <a:extLst>
                  <a:ext uri="{0D108BD9-81ED-4DB2-BD59-A6C34878D82A}">
                    <a16:rowId xmlns:a16="http://schemas.microsoft.com/office/drawing/2014/main" val="1997014386"/>
                  </a:ext>
                </a:extLst>
              </a:tr>
              <a:tr h="370840">
                <a:tc>
                  <a:txBody>
                    <a:bodyPr/>
                    <a:lstStyle/>
                    <a:p>
                      <a:r>
                        <a:rPr lang="en-US" sz="2000" dirty="0"/>
                        <a:t>11</a:t>
                      </a:r>
                    </a:p>
                  </a:txBody>
                  <a:tcPr/>
                </a:tc>
                <a:tc>
                  <a:txBody>
                    <a:bodyPr/>
                    <a:lstStyle/>
                    <a:p>
                      <a:r>
                        <a:rPr lang="en-US" sz="2000" dirty="0"/>
                        <a:t>Sikkim</a:t>
                      </a:r>
                    </a:p>
                  </a:txBody>
                  <a:tcPr/>
                </a:tc>
                <a:tc>
                  <a:txBody>
                    <a:bodyPr/>
                    <a:lstStyle/>
                    <a:p>
                      <a:r>
                        <a:rPr lang="en-US" sz="2000" dirty="0"/>
                        <a:t>Western District NGO Federation</a:t>
                      </a:r>
                    </a:p>
                  </a:txBody>
                  <a:tcPr/>
                </a:tc>
                <a:extLst>
                  <a:ext uri="{0D108BD9-81ED-4DB2-BD59-A6C34878D82A}">
                    <a16:rowId xmlns:a16="http://schemas.microsoft.com/office/drawing/2014/main" val="881780696"/>
                  </a:ext>
                </a:extLst>
              </a:tr>
            </a:tbl>
          </a:graphicData>
        </a:graphic>
      </p:graphicFrame>
      <p:sp>
        <p:nvSpPr>
          <p:cNvPr id="9" name="Content Placeholder 2">
            <a:extLst>
              <a:ext uri="{FF2B5EF4-FFF2-40B4-BE49-F238E27FC236}">
                <a16:creationId xmlns:a16="http://schemas.microsoft.com/office/drawing/2014/main" id="{60B953C0-EFAD-4BC6-82A2-6C392C09A4A3}"/>
              </a:ext>
            </a:extLst>
          </p:cNvPr>
          <p:cNvSpPr txBox="1">
            <a:spLocks/>
          </p:cNvSpPr>
          <p:nvPr/>
        </p:nvSpPr>
        <p:spPr>
          <a:xfrm>
            <a:off x="868674" y="1253331"/>
            <a:ext cx="10515600" cy="431324"/>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Three characteristics: </a:t>
            </a:r>
            <a:r>
              <a:rPr lang="en-US" dirty="0">
                <a:solidFill>
                  <a:srgbClr val="C00000"/>
                </a:solidFill>
              </a:rPr>
              <a:t>Motivation, experience &amp; Challenges</a:t>
            </a:r>
          </a:p>
          <a:p>
            <a:pPr lvl="1"/>
            <a:endParaRPr lang="en-US" dirty="0"/>
          </a:p>
        </p:txBody>
      </p:sp>
    </p:spTree>
    <p:extLst>
      <p:ext uri="{BB962C8B-B14F-4D97-AF65-F5344CB8AC3E}">
        <p14:creationId xmlns:p14="http://schemas.microsoft.com/office/powerpoint/2010/main" val="461042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8C68-8C28-4CC2-8CC7-5F97FB74CA24}"/>
              </a:ext>
            </a:extLst>
          </p:cNvPr>
          <p:cNvSpPr>
            <a:spLocks noGrp="1"/>
          </p:cNvSpPr>
          <p:nvPr>
            <p:ph type="title"/>
          </p:nvPr>
        </p:nvSpPr>
        <p:spPr>
          <a:xfrm>
            <a:off x="838200" y="29845"/>
            <a:ext cx="10515600" cy="1325563"/>
          </a:xfrm>
        </p:spPr>
        <p:txBody>
          <a:bodyPr/>
          <a:lstStyle/>
          <a:p>
            <a:r>
              <a:rPr lang="en-US" dirty="0"/>
              <a:t>Synthesis from multiple states</a:t>
            </a:r>
          </a:p>
        </p:txBody>
      </p:sp>
      <p:sp>
        <p:nvSpPr>
          <p:cNvPr id="3" name="Content Placeholder 2">
            <a:extLst>
              <a:ext uri="{FF2B5EF4-FFF2-40B4-BE49-F238E27FC236}">
                <a16:creationId xmlns:a16="http://schemas.microsoft.com/office/drawing/2014/main" id="{E0A900FA-09AA-42AE-84F5-F6F888D8819E}"/>
              </a:ext>
            </a:extLst>
          </p:cNvPr>
          <p:cNvSpPr>
            <a:spLocks noGrp="1"/>
          </p:cNvSpPr>
          <p:nvPr>
            <p:ph idx="1"/>
          </p:nvPr>
        </p:nvSpPr>
        <p:spPr>
          <a:xfrm>
            <a:off x="838200" y="1085293"/>
            <a:ext cx="10515600" cy="4351338"/>
          </a:xfrm>
        </p:spPr>
        <p:txBody>
          <a:bodyPr/>
          <a:lstStyle/>
          <a:p>
            <a:r>
              <a:rPr lang="en-US" dirty="0"/>
              <a:t>Motivation</a:t>
            </a:r>
          </a:p>
          <a:p>
            <a:pPr lvl="1"/>
            <a:r>
              <a:rPr lang="en-US" dirty="0"/>
              <a:t>Producer and consumer health: All states except Odisha and Jharkhand</a:t>
            </a:r>
          </a:p>
          <a:p>
            <a:pPr lvl="1"/>
            <a:r>
              <a:rPr lang="en-US" dirty="0"/>
              <a:t>Followed by soil health and self-reliance/reduce cost and risk</a:t>
            </a:r>
          </a:p>
          <a:p>
            <a:r>
              <a:rPr lang="en-US" dirty="0"/>
              <a:t>Experience</a:t>
            </a:r>
          </a:p>
          <a:p>
            <a:pPr lvl="1"/>
            <a:r>
              <a:rPr lang="en-US" dirty="0"/>
              <a:t>Largely positive or neutral</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CF8209F8-DF38-4168-84C1-B9C8B8368F89}"/>
              </a:ext>
            </a:extLst>
          </p:cNvPr>
          <p:cNvSpPr>
            <a:spLocks noGrp="1"/>
          </p:cNvSpPr>
          <p:nvPr>
            <p:ph type="sldNum" sz="quarter" idx="12"/>
          </p:nvPr>
        </p:nvSpPr>
        <p:spPr>
          <a:xfrm>
            <a:off x="8610600" y="6432550"/>
            <a:ext cx="2743200" cy="365125"/>
          </a:xfrm>
        </p:spPr>
        <p:txBody>
          <a:bodyPr/>
          <a:lstStyle/>
          <a:p>
            <a:fld id="{39DD141F-36CD-480F-8808-1746AB82D168}" type="slidenum">
              <a:rPr lang="en-US" smtClean="0"/>
              <a:t>5</a:t>
            </a:fld>
            <a:endParaRPr lang="en-US"/>
          </a:p>
        </p:txBody>
      </p:sp>
      <p:graphicFrame>
        <p:nvGraphicFramePr>
          <p:cNvPr id="6" name="Table 5">
            <a:extLst>
              <a:ext uri="{FF2B5EF4-FFF2-40B4-BE49-F238E27FC236}">
                <a16:creationId xmlns:a16="http://schemas.microsoft.com/office/drawing/2014/main" id="{31B14A05-593A-4C5A-89FD-E6927EEC9DCF}"/>
              </a:ext>
            </a:extLst>
          </p:cNvPr>
          <p:cNvGraphicFramePr>
            <a:graphicFrameLocks noGrp="1"/>
          </p:cNvGraphicFramePr>
          <p:nvPr>
            <p:extLst>
              <p:ext uri="{D42A27DB-BD31-4B8C-83A1-F6EECF244321}">
                <p14:modId xmlns:p14="http://schemas.microsoft.com/office/powerpoint/2010/main" val="3783654616"/>
              </p:ext>
            </p:extLst>
          </p:nvPr>
        </p:nvGraphicFramePr>
        <p:xfrm>
          <a:off x="396239" y="3277234"/>
          <a:ext cx="11468099" cy="3291840"/>
        </p:xfrm>
        <a:graphic>
          <a:graphicData uri="http://schemas.openxmlformats.org/drawingml/2006/table">
            <a:tbl>
              <a:tblPr/>
              <a:tblGrid>
                <a:gridCol w="1487403">
                  <a:extLst>
                    <a:ext uri="{9D8B030D-6E8A-4147-A177-3AD203B41FA5}">
                      <a16:colId xmlns:a16="http://schemas.microsoft.com/office/drawing/2014/main" val="2254693835"/>
                    </a:ext>
                  </a:extLst>
                </a:gridCol>
                <a:gridCol w="1247587">
                  <a:extLst>
                    <a:ext uri="{9D8B030D-6E8A-4147-A177-3AD203B41FA5}">
                      <a16:colId xmlns:a16="http://schemas.microsoft.com/office/drawing/2014/main" val="2180813580"/>
                    </a:ext>
                  </a:extLst>
                </a:gridCol>
                <a:gridCol w="1247587">
                  <a:extLst>
                    <a:ext uri="{9D8B030D-6E8A-4147-A177-3AD203B41FA5}">
                      <a16:colId xmlns:a16="http://schemas.microsoft.com/office/drawing/2014/main" val="3048293354"/>
                    </a:ext>
                  </a:extLst>
                </a:gridCol>
                <a:gridCol w="1247587">
                  <a:extLst>
                    <a:ext uri="{9D8B030D-6E8A-4147-A177-3AD203B41FA5}">
                      <a16:colId xmlns:a16="http://schemas.microsoft.com/office/drawing/2014/main" val="2558749006"/>
                    </a:ext>
                  </a:extLst>
                </a:gridCol>
                <a:gridCol w="1247587">
                  <a:extLst>
                    <a:ext uri="{9D8B030D-6E8A-4147-A177-3AD203B41FA5}">
                      <a16:colId xmlns:a16="http://schemas.microsoft.com/office/drawing/2014/main" val="3019070500"/>
                    </a:ext>
                  </a:extLst>
                </a:gridCol>
                <a:gridCol w="1247587">
                  <a:extLst>
                    <a:ext uri="{9D8B030D-6E8A-4147-A177-3AD203B41FA5}">
                      <a16:colId xmlns:a16="http://schemas.microsoft.com/office/drawing/2014/main" val="2566673426"/>
                    </a:ext>
                  </a:extLst>
                </a:gridCol>
                <a:gridCol w="1247587">
                  <a:extLst>
                    <a:ext uri="{9D8B030D-6E8A-4147-A177-3AD203B41FA5}">
                      <a16:colId xmlns:a16="http://schemas.microsoft.com/office/drawing/2014/main" val="3543943911"/>
                    </a:ext>
                  </a:extLst>
                </a:gridCol>
                <a:gridCol w="1247587">
                  <a:extLst>
                    <a:ext uri="{9D8B030D-6E8A-4147-A177-3AD203B41FA5}">
                      <a16:colId xmlns:a16="http://schemas.microsoft.com/office/drawing/2014/main" val="2084343455"/>
                    </a:ext>
                  </a:extLst>
                </a:gridCol>
                <a:gridCol w="1247587">
                  <a:extLst>
                    <a:ext uri="{9D8B030D-6E8A-4147-A177-3AD203B41FA5}">
                      <a16:colId xmlns:a16="http://schemas.microsoft.com/office/drawing/2014/main" val="3846578464"/>
                    </a:ext>
                  </a:extLst>
                </a:gridCol>
              </a:tblGrid>
              <a:tr h="536046">
                <a:tc>
                  <a:txBody>
                    <a:bodyPr/>
                    <a:lstStyle/>
                    <a:p>
                      <a:pPr algn="ctr" fontAlgn="b"/>
                      <a:endParaRPr lang="en-US" sz="1800" b="1" i="0" u="none" strike="noStrike" dirty="0">
                        <a:solidFill>
                          <a:srgbClr val="000000"/>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Cost of cultivation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err="1">
                          <a:solidFill>
                            <a:srgbClr val="000000"/>
                          </a:solidFill>
                          <a:effectLst/>
                          <a:latin typeface="Times New Roman" panose="02020603050405020304" pitchFamily="18" charset="0"/>
                        </a:rPr>
                        <a:t>Labour</a:t>
                      </a:r>
                      <a:r>
                        <a:rPr lang="en-US" sz="1800" b="1" i="0" u="none" strike="noStrike" dirty="0">
                          <a:solidFill>
                            <a:srgbClr val="000000"/>
                          </a:solidFill>
                          <a:effectLst/>
                          <a:latin typeface="Times New Roman" panose="02020603050405020304" pitchFamily="18" charset="0"/>
                        </a:rPr>
                        <a:t> requirement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Drudgery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Crop yield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a:solidFill>
                            <a:srgbClr val="000000"/>
                          </a:solidFill>
                          <a:effectLst/>
                          <a:latin typeface="Times New Roman" panose="02020603050405020304" pitchFamily="18" charset="0"/>
                        </a:rPr>
                        <a:t>Net farm income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crops cultivated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 Salable produce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i="0" u="none" strike="noStrike" dirty="0">
                          <a:solidFill>
                            <a:srgbClr val="000000"/>
                          </a:solidFill>
                          <a:effectLst/>
                          <a:latin typeface="Times New Roman" panose="02020603050405020304" pitchFamily="18" charset="0"/>
                        </a:rPr>
                        <a:t>Price received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6377056"/>
                  </a:ext>
                </a:extLst>
              </a:tr>
              <a:tr h="595606">
                <a:tc>
                  <a:txBody>
                    <a:bodyPr/>
                    <a:lstStyle/>
                    <a:p>
                      <a:pPr algn="ctr" fontAlgn="b"/>
                      <a:r>
                        <a:rPr lang="en-US" sz="2000" b="1" i="0" u="none" strike="noStrike" dirty="0">
                          <a:solidFill>
                            <a:srgbClr val="000000"/>
                          </a:solidFill>
                          <a:effectLst/>
                          <a:latin typeface="Calibri" panose="020F0502020204030204" pitchFamily="34" charset="0"/>
                        </a:rPr>
                        <a:t>Significant decrease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a:solidFill>
                            <a:srgbClr val="000000"/>
                          </a:solidFill>
                          <a:effectLst/>
                          <a:latin typeface="Calibri" panose="020F050202020403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1" i="0" u="none" strike="noStrike">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1" i="0" u="none" strike="noStrike">
                          <a:solidFill>
                            <a:srgbClr val="000000"/>
                          </a:solidFill>
                          <a:effectLst/>
                          <a:latin typeface="Calibri" panose="020F050202020403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45635964"/>
                  </a:ext>
                </a:extLst>
              </a:tr>
              <a:tr h="595606">
                <a:tc>
                  <a:txBody>
                    <a:bodyPr/>
                    <a:lstStyle/>
                    <a:p>
                      <a:pPr algn="ctr" fontAlgn="b"/>
                      <a:r>
                        <a:rPr lang="en-US" sz="2000" b="0" i="0" u="none" strike="noStrike">
                          <a:solidFill>
                            <a:srgbClr val="000000"/>
                          </a:solidFill>
                          <a:effectLst/>
                          <a:latin typeface="Calibri" panose="020F0502020204030204" pitchFamily="34" charset="0"/>
                        </a:rPr>
                        <a:t>Marginal decrease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22%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extLst>
                  <a:ext uri="{0D108BD9-81ED-4DB2-BD59-A6C34878D82A}">
                    <a16:rowId xmlns:a16="http://schemas.microsoft.com/office/drawing/2014/main" val="584519734"/>
                  </a:ext>
                </a:extLst>
              </a:tr>
              <a:tr h="297803">
                <a:tc>
                  <a:txBody>
                    <a:bodyPr/>
                    <a:lstStyle/>
                    <a:p>
                      <a:pPr algn="ctr" fontAlgn="b"/>
                      <a:r>
                        <a:rPr lang="en-US" sz="2000" b="0" i="0" u="none" strike="noStrike">
                          <a:solidFill>
                            <a:srgbClr val="000000"/>
                          </a:solidFill>
                          <a:effectLst/>
                          <a:latin typeface="Calibri" panose="020F0502020204030204" pitchFamily="34" charset="0"/>
                        </a:rPr>
                        <a:t>No change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31%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54%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5396574"/>
                  </a:ext>
                </a:extLst>
              </a:tr>
              <a:tr h="595606">
                <a:tc>
                  <a:txBody>
                    <a:bodyPr/>
                    <a:lstStyle/>
                    <a:p>
                      <a:pPr algn="ctr" fontAlgn="b"/>
                      <a:r>
                        <a:rPr lang="en-US" sz="2000" b="0" i="0" u="none" strike="noStrike">
                          <a:solidFill>
                            <a:srgbClr val="000000"/>
                          </a:solidFill>
                          <a:effectLst/>
                          <a:latin typeface="Calibri" panose="020F0502020204030204" pitchFamily="34" charset="0"/>
                        </a:rPr>
                        <a:t>Marginal increase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28%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36%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4B084"/>
                    </a:solidFill>
                  </a:tcPr>
                </a:tc>
                <a:tc>
                  <a:txBody>
                    <a:bodyPr/>
                    <a:lstStyle/>
                    <a:p>
                      <a:pPr algn="ctr" fontAlgn="b"/>
                      <a:r>
                        <a:rPr lang="en-US" sz="2000" b="0" i="0" u="none" strike="noStrike">
                          <a:solidFill>
                            <a:srgbClr val="000000"/>
                          </a:solidFill>
                          <a:effectLst/>
                          <a:latin typeface="Calibri" panose="020F0502020204030204" pitchFamily="34" charset="0"/>
                        </a:rPr>
                        <a:t>32%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tc>
                  <a:txBody>
                    <a:bodyPr/>
                    <a:lstStyle/>
                    <a:p>
                      <a:pPr algn="ctr" fontAlgn="b"/>
                      <a:r>
                        <a:rPr lang="en-US" sz="2000" b="0" i="0" u="none" strike="noStrike">
                          <a:solidFill>
                            <a:srgbClr val="000000"/>
                          </a:solidFill>
                          <a:effectLst/>
                          <a:latin typeface="Calibri" panose="020F0502020204030204" pitchFamily="34" charset="0"/>
                        </a:rPr>
                        <a:t>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9D08E"/>
                    </a:solidFill>
                  </a:tcPr>
                </a:tc>
                <a:extLst>
                  <a:ext uri="{0D108BD9-81ED-4DB2-BD59-A6C34878D82A}">
                    <a16:rowId xmlns:a16="http://schemas.microsoft.com/office/drawing/2014/main" val="3358202385"/>
                  </a:ext>
                </a:extLst>
              </a:tr>
              <a:tr h="595606">
                <a:tc>
                  <a:txBody>
                    <a:bodyPr/>
                    <a:lstStyle/>
                    <a:p>
                      <a:pPr algn="ctr" fontAlgn="b"/>
                      <a:r>
                        <a:rPr lang="en-US" sz="2000" b="0" i="0" u="none" strike="noStrike">
                          <a:solidFill>
                            <a:srgbClr val="000000"/>
                          </a:solidFill>
                          <a:effectLst/>
                          <a:latin typeface="Calibri" panose="020F0502020204030204" pitchFamily="34" charset="0"/>
                        </a:rPr>
                        <a:t>Significant increase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21%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fontAlgn="b"/>
                      <a:r>
                        <a:rPr lang="en-US" sz="2000" b="0" i="0" u="none" strike="noStrike" dirty="0">
                          <a:solidFill>
                            <a:srgbClr val="000000"/>
                          </a:solidFill>
                          <a:effectLst/>
                          <a:latin typeface="Calibri" panose="020F050202020403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tc>
                  <a:txBody>
                    <a:bodyPr/>
                    <a:lstStyle/>
                    <a:p>
                      <a:pPr algn="ctr" fontAlgn="b"/>
                      <a:r>
                        <a:rPr lang="en-US" sz="2000" b="0" i="0" u="none" strike="noStrike" dirty="0">
                          <a:solidFill>
                            <a:srgbClr val="000000"/>
                          </a:solidFill>
                          <a:effectLst/>
                          <a:latin typeface="Calibri" panose="020F050202020403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AD47"/>
                    </a:solidFill>
                  </a:tcPr>
                </a:tc>
                <a:extLst>
                  <a:ext uri="{0D108BD9-81ED-4DB2-BD59-A6C34878D82A}">
                    <a16:rowId xmlns:a16="http://schemas.microsoft.com/office/drawing/2014/main" val="3020649254"/>
                  </a:ext>
                </a:extLst>
              </a:tr>
            </a:tbl>
          </a:graphicData>
        </a:graphic>
      </p:graphicFrame>
      <p:sp>
        <p:nvSpPr>
          <p:cNvPr id="7" name="Oval 6">
            <a:extLst>
              <a:ext uri="{FF2B5EF4-FFF2-40B4-BE49-F238E27FC236}">
                <a16:creationId xmlns:a16="http://schemas.microsoft.com/office/drawing/2014/main" id="{B3093682-613B-4231-BFD1-B967406CC0E0}"/>
              </a:ext>
            </a:extLst>
          </p:cNvPr>
          <p:cNvSpPr/>
          <p:nvPr/>
        </p:nvSpPr>
        <p:spPr>
          <a:xfrm>
            <a:off x="2118360" y="3871754"/>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EE2E5EA-AF50-467C-BCFB-8C4F7CD97D6B}"/>
              </a:ext>
            </a:extLst>
          </p:cNvPr>
          <p:cNvSpPr/>
          <p:nvPr/>
        </p:nvSpPr>
        <p:spPr>
          <a:xfrm>
            <a:off x="8404859" y="4897913"/>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5C633E5E-8CCB-4343-BABE-D9F5B79B269B}"/>
              </a:ext>
            </a:extLst>
          </p:cNvPr>
          <p:cNvSpPr/>
          <p:nvPr/>
        </p:nvSpPr>
        <p:spPr>
          <a:xfrm>
            <a:off x="9639300" y="4897912"/>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262F0A2-5DB7-4725-A6D2-0F1BF2B968A4}"/>
              </a:ext>
            </a:extLst>
          </p:cNvPr>
          <p:cNvSpPr/>
          <p:nvPr/>
        </p:nvSpPr>
        <p:spPr>
          <a:xfrm>
            <a:off x="10873741" y="4897911"/>
            <a:ext cx="685800" cy="1671161"/>
          </a:xfrm>
          <a:prstGeom prst="ellipse">
            <a:avLst/>
          </a:prstGeom>
          <a:noFill/>
          <a:ln w="762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5FE746B-19B6-4C60-B03B-BBD1AC015D94}"/>
              </a:ext>
            </a:extLst>
          </p:cNvPr>
          <p:cNvSpPr/>
          <p:nvPr/>
        </p:nvSpPr>
        <p:spPr>
          <a:xfrm>
            <a:off x="4655817" y="4913470"/>
            <a:ext cx="685800" cy="1671161"/>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18E68E18-2200-4C8A-A76C-B8E5F95C333B}"/>
              </a:ext>
            </a:extLst>
          </p:cNvPr>
          <p:cNvSpPr/>
          <p:nvPr/>
        </p:nvSpPr>
        <p:spPr>
          <a:xfrm>
            <a:off x="3387088" y="4421982"/>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F61A3D-E8EE-4BEC-9F7E-36AF4713EBC1}"/>
              </a:ext>
            </a:extLst>
          </p:cNvPr>
          <p:cNvSpPr/>
          <p:nvPr/>
        </p:nvSpPr>
        <p:spPr>
          <a:xfrm>
            <a:off x="5897882" y="4349033"/>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58292EB-A2F1-411C-8317-D5F33B8CB724}"/>
              </a:ext>
            </a:extLst>
          </p:cNvPr>
          <p:cNvSpPr/>
          <p:nvPr/>
        </p:nvSpPr>
        <p:spPr>
          <a:xfrm>
            <a:off x="7124699" y="4349033"/>
            <a:ext cx="685800" cy="1671161"/>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372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72C27-28BD-4ED0-94BA-9E4B98FAC917}"/>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E7ECC732-0F5B-4D05-B0D8-7F77D81161FC}"/>
              </a:ext>
            </a:extLst>
          </p:cNvPr>
          <p:cNvSpPr>
            <a:spLocks noGrp="1"/>
          </p:cNvSpPr>
          <p:nvPr>
            <p:ph idx="1"/>
          </p:nvPr>
        </p:nvSpPr>
        <p:spPr>
          <a:xfrm>
            <a:off x="838200" y="1825625"/>
            <a:ext cx="5257800" cy="4351338"/>
          </a:xfrm>
        </p:spPr>
        <p:txBody>
          <a:bodyPr/>
          <a:lstStyle/>
          <a:p>
            <a:r>
              <a:rPr lang="en-US" dirty="0"/>
              <a:t>Almost all are challenges!</a:t>
            </a:r>
          </a:p>
          <a:p>
            <a:r>
              <a:rPr lang="en-US" dirty="0"/>
              <a:t>There isn’t any distinct factor</a:t>
            </a:r>
          </a:p>
          <a:p>
            <a:r>
              <a:rPr lang="en-US" dirty="0"/>
              <a:t>Masked due to regional difference</a:t>
            </a:r>
          </a:p>
          <a:p>
            <a:r>
              <a:rPr lang="en-US" dirty="0"/>
              <a:t>Price realization, lesser yield, weed management and drudgery</a:t>
            </a:r>
          </a:p>
          <a:p>
            <a:r>
              <a:rPr lang="en-US" b="1" dirty="0"/>
              <a:t>Need for contextual approach</a:t>
            </a:r>
          </a:p>
        </p:txBody>
      </p:sp>
      <p:sp>
        <p:nvSpPr>
          <p:cNvPr id="4" name="Slide Number Placeholder 3">
            <a:extLst>
              <a:ext uri="{FF2B5EF4-FFF2-40B4-BE49-F238E27FC236}">
                <a16:creationId xmlns:a16="http://schemas.microsoft.com/office/drawing/2014/main" id="{EDD44619-3F65-4362-9A11-EAD6F8B39912}"/>
              </a:ext>
            </a:extLst>
          </p:cNvPr>
          <p:cNvSpPr>
            <a:spLocks noGrp="1"/>
          </p:cNvSpPr>
          <p:nvPr>
            <p:ph type="sldNum" sz="quarter" idx="12"/>
          </p:nvPr>
        </p:nvSpPr>
        <p:spPr/>
        <p:txBody>
          <a:bodyPr/>
          <a:lstStyle/>
          <a:p>
            <a:fld id="{39DD141F-36CD-480F-8808-1746AB82D168}" type="slidenum">
              <a:rPr lang="en-US" smtClean="0"/>
              <a:t>6</a:t>
            </a:fld>
            <a:endParaRPr lang="en-US"/>
          </a:p>
        </p:txBody>
      </p:sp>
      <p:graphicFrame>
        <p:nvGraphicFramePr>
          <p:cNvPr id="7" name="Chart 6">
            <a:extLst>
              <a:ext uri="{FF2B5EF4-FFF2-40B4-BE49-F238E27FC236}">
                <a16:creationId xmlns:a16="http://schemas.microsoft.com/office/drawing/2014/main" id="{1FD3DEDB-E5DD-4CB3-8566-0D34802D5E54}"/>
              </a:ext>
            </a:extLst>
          </p:cNvPr>
          <p:cNvGraphicFramePr>
            <a:graphicFrameLocks/>
          </p:cNvGraphicFramePr>
          <p:nvPr>
            <p:extLst>
              <p:ext uri="{D42A27DB-BD31-4B8C-83A1-F6EECF244321}">
                <p14:modId xmlns:p14="http://schemas.microsoft.com/office/powerpoint/2010/main" val="3110789036"/>
              </p:ext>
            </p:extLst>
          </p:nvPr>
        </p:nvGraphicFramePr>
        <p:xfrm>
          <a:off x="6096000" y="1013301"/>
          <a:ext cx="5974080" cy="57765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3872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ABC3C-0D03-45D2-B84C-343B34B5C292}"/>
              </a:ext>
            </a:extLst>
          </p:cNvPr>
          <p:cNvSpPr>
            <a:spLocks noGrp="1"/>
          </p:cNvSpPr>
          <p:nvPr>
            <p:ph type="title"/>
          </p:nvPr>
        </p:nvSpPr>
        <p:spPr/>
        <p:txBody>
          <a:bodyPr/>
          <a:lstStyle/>
          <a:p>
            <a:r>
              <a:rPr lang="en-US" dirty="0"/>
              <a:t>Region specific challenges</a:t>
            </a:r>
          </a:p>
        </p:txBody>
      </p:sp>
      <p:sp>
        <p:nvSpPr>
          <p:cNvPr id="7" name="Text Placeholder 6">
            <a:extLst>
              <a:ext uri="{FF2B5EF4-FFF2-40B4-BE49-F238E27FC236}">
                <a16:creationId xmlns:a16="http://schemas.microsoft.com/office/drawing/2014/main" id="{739FA385-947C-4870-8172-973B7C943F3F}"/>
              </a:ext>
            </a:extLst>
          </p:cNvPr>
          <p:cNvSpPr>
            <a:spLocks noGrp="1"/>
          </p:cNvSpPr>
          <p:nvPr>
            <p:ph type="body" idx="1"/>
          </p:nvPr>
        </p:nvSpPr>
        <p:spPr/>
        <p:txBody>
          <a:bodyPr/>
          <a:lstStyle/>
          <a:p>
            <a:pPr algn="ctr"/>
            <a:r>
              <a:rPr lang="en-US" dirty="0"/>
              <a:t>Punjab</a:t>
            </a:r>
          </a:p>
        </p:txBody>
      </p:sp>
      <p:sp>
        <p:nvSpPr>
          <p:cNvPr id="9" name="Text Placeholder 8">
            <a:extLst>
              <a:ext uri="{FF2B5EF4-FFF2-40B4-BE49-F238E27FC236}">
                <a16:creationId xmlns:a16="http://schemas.microsoft.com/office/drawing/2014/main" id="{9B3961BA-BB9E-4285-9B2B-4C30BEAA99BA}"/>
              </a:ext>
            </a:extLst>
          </p:cNvPr>
          <p:cNvSpPr>
            <a:spLocks noGrp="1"/>
          </p:cNvSpPr>
          <p:nvPr>
            <p:ph type="body" sz="quarter" idx="3"/>
          </p:nvPr>
        </p:nvSpPr>
        <p:spPr/>
        <p:txBody>
          <a:bodyPr/>
          <a:lstStyle/>
          <a:p>
            <a:pPr algn="ctr"/>
            <a:r>
              <a:rPr lang="en-US" dirty="0"/>
              <a:t>Jharkhand</a:t>
            </a:r>
          </a:p>
        </p:txBody>
      </p:sp>
      <p:sp>
        <p:nvSpPr>
          <p:cNvPr id="4" name="Slide Number Placeholder 3">
            <a:extLst>
              <a:ext uri="{FF2B5EF4-FFF2-40B4-BE49-F238E27FC236}">
                <a16:creationId xmlns:a16="http://schemas.microsoft.com/office/drawing/2014/main" id="{A198185C-B80E-4455-8D7C-A81A18E7E5B9}"/>
              </a:ext>
            </a:extLst>
          </p:cNvPr>
          <p:cNvSpPr>
            <a:spLocks noGrp="1"/>
          </p:cNvSpPr>
          <p:nvPr>
            <p:ph type="sldNum" sz="quarter" idx="12"/>
          </p:nvPr>
        </p:nvSpPr>
        <p:spPr/>
        <p:txBody>
          <a:bodyPr/>
          <a:lstStyle/>
          <a:p>
            <a:fld id="{39DD141F-36CD-480F-8808-1746AB82D168}" type="slidenum">
              <a:rPr lang="en-US" smtClean="0"/>
              <a:t>7</a:t>
            </a:fld>
            <a:endParaRPr lang="en-US"/>
          </a:p>
        </p:txBody>
      </p:sp>
      <p:graphicFrame>
        <p:nvGraphicFramePr>
          <p:cNvPr id="15" name="Content Placeholder 14">
            <a:extLst>
              <a:ext uri="{FF2B5EF4-FFF2-40B4-BE49-F238E27FC236}">
                <a16:creationId xmlns:a16="http://schemas.microsoft.com/office/drawing/2014/main" id="{85E05C76-ABE6-40F7-A3F9-A405D441FDF8}"/>
              </a:ext>
            </a:extLst>
          </p:cNvPr>
          <p:cNvGraphicFramePr>
            <a:graphicFrameLocks noGrp="1"/>
          </p:cNvGraphicFramePr>
          <p:nvPr>
            <p:ph sz="half" idx="2"/>
            <p:extLst>
              <p:ext uri="{D42A27DB-BD31-4B8C-83A1-F6EECF244321}">
                <p14:modId xmlns:p14="http://schemas.microsoft.com/office/powerpoint/2010/main" val="3599219050"/>
              </p:ext>
            </p:extLst>
          </p:nvPr>
        </p:nvGraphicFramePr>
        <p:xfrm>
          <a:off x="213360" y="2505075"/>
          <a:ext cx="5784215" cy="4216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ontent Placeholder 15">
            <a:extLst>
              <a:ext uri="{FF2B5EF4-FFF2-40B4-BE49-F238E27FC236}">
                <a16:creationId xmlns:a16="http://schemas.microsoft.com/office/drawing/2014/main" id="{1FD3DEDB-E5DD-4CB3-8566-0D34802D5E54}"/>
              </a:ext>
            </a:extLst>
          </p:cNvPr>
          <p:cNvGraphicFramePr>
            <a:graphicFrameLocks noGrp="1"/>
          </p:cNvGraphicFramePr>
          <p:nvPr>
            <p:ph sz="quarter" idx="4"/>
            <p:extLst>
              <p:ext uri="{D42A27DB-BD31-4B8C-83A1-F6EECF244321}">
                <p14:modId xmlns:p14="http://schemas.microsoft.com/office/powerpoint/2010/main" val="83970540"/>
              </p:ext>
            </p:extLst>
          </p:nvPr>
        </p:nvGraphicFramePr>
        <p:xfrm>
          <a:off x="6172200" y="2505074"/>
          <a:ext cx="5913120" cy="42163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0333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91C8E-2243-4A0E-82E0-5420F54FFB3F}"/>
              </a:ext>
            </a:extLst>
          </p:cNvPr>
          <p:cNvSpPr>
            <a:spLocks noGrp="1"/>
          </p:cNvSpPr>
          <p:nvPr>
            <p:ph type="title"/>
          </p:nvPr>
        </p:nvSpPr>
        <p:spPr/>
        <p:txBody>
          <a:bodyPr/>
          <a:lstStyle/>
          <a:p>
            <a:r>
              <a:rPr lang="en-US" dirty="0"/>
              <a:t>Field observations: Punjab</a:t>
            </a:r>
          </a:p>
        </p:txBody>
      </p:sp>
      <p:sp>
        <p:nvSpPr>
          <p:cNvPr id="3" name="Content Placeholder 2">
            <a:extLst>
              <a:ext uri="{FF2B5EF4-FFF2-40B4-BE49-F238E27FC236}">
                <a16:creationId xmlns:a16="http://schemas.microsoft.com/office/drawing/2014/main" id="{944737A2-226D-4BFC-AD95-249E9194B45B}"/>
              </a:ext>
            </a:extLst>
          </p:cNvPr>
          <p:cNvSpPr>
            <a:spLocks noGrp="1"/>
          </p:cNvSpPr>
          <p:nvPr>
            <p:ph idx="1"/>
          </p:nvPr>
        </p:nvSpPr>
        <p:spPr/>
        <p:txBody>
          <a:bodyPr>
            <a:normAutofit/>
          </a:bodyPr>
          <a:lstStyle/>
          <a:p>
            <a:r>
              <a:rPr lang="en-US" dirty="0"/>
              <a:t>Organic farming has been adopted mainly by large farmers who practice only in a small proportion of their land chiefly for their self consumption.</a:t>
            </a:r>
          </a:p>
          <a:p>
            <a:r>
              <a:rPr lang="en-US" dirty="0"/>
              <a:t>A very few of the organic farmers with limited landholdings and guaranteed buyers practice organic farming in all their land.</a:t>
            </a:r>
          </a:p>
          <a:p>
            <a:r>
              <a:rPr lang="en-US" dirty="0">
                <a:solidFill>
                  <a:srgbClr val="C00000"/>
                </a:solidFill>
              </a:rPr>
              <a:t>Family pressure and peer pressure were cited to be a major factor that affects the adoption of organic farming.</a:t>
            </a:r>
          </a:p>
          <a:p>
            <a:r>
              <a:rPr lang="en-US" dirty="0"/>
              <a:t>While the yield in crops like pulses, vegetable increases gradually and match </a:t>
            </a:r>
            <a:r>
              <a:rPr lang="en-US" dirty="0" err="1"/>
              <a:t>upto</a:t>
            </a:r>
            <a:r>
              <a:rPr lang="en-US" dirty="0"/>
              <a:t> the level of conventional farming; paddy and esp. wheat do not match </a:t>
            </a:r>
            <a:r>
              <a:rPr lang="en-US" dirty="0" err="1"/>
              <a:t>upto</a:t>
            </a:r>
            <a:r>
              <a:rPr lang="en-US" dirty="0"/>
              <a:t> the yield of conventional even after five years.</a:t>
            </a:r>
          </a:p>
        </p:txBody>
      </p:sp>
      <p:sp>
        <p:nvSpPr>
          <p:cNvPr id="4" name="Slide Number Placeholder 3">
            <a:extLst>
              <a:ext uri="{FF2B5EF4-FFF2-40B4-BE49-F238E27FC236}">
                <a16:creationId xmlns:a16="http://schemas.microsoft.com/office/drawing/2014/main" id="{E4469F3C-F9A1-49D1-8702-B2A64C13744A}"/>
              </a:ext>
            </a:extLst>
          </p:cNvPr>
          <p:cNvSpPr>
            <a:spLocks noGrp="1"/>
          </p:cNvSpPr>
          <p:nvPr>
            <p:ph type="sldNum" sz="quarter" idx="12"/>
          </p:nvPr>
        </p:nvSpPr>
        <p:spPr/>
        <p:txBody>
          <a:bodyPr/>
          <a:lstStyle/>
          <a:p>
            <a:fld id="{39DD141F-36CD-480F-8808-1746AB82D168}" type="slidenum">
              <a:rPr lang="en-US" smtClean="0"/>
              <a:t>8</a:t>
            </a:fld>
            <a:endParaRPr lang="en-US"/>
          </a:p>
        </p:txBody>
      </p:sp>
    </p:spTree>
    <p:extLst>
      <p:ext uri="{BB962C8B-B14F-4D97-AF65-F5344CB8AC3E}">
        <p14:creationId xmlns:p14="http://schemas.microsoft.com/office/powerpoint/2010/main" val="12055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91C8E-2243-4A0E-82E0-5420F54FFB3F}"/>
              </a:ext>
            </a:extLst>
          </p:cNvPr>
          <p:cNvSpPr>
            <a:spLocks noGrp="1"/>
          </p:cNvSpPr>
          <p:nvPr>
            <p:ph type="title"/>
          </p:nvPr>
        </p:nvSpPr>
        <p:spPr/>
        <p:txBody>
          <a:bodyPr/>
          <a:lstStyle/>
          <a:p>
            <a:r>
              <a:rPr lang="en-US" dirty="0"/>
              <a:t>Field observations: Punjab</a:t>
            </a:r>
          </a:p>
        </p:txBody>
      </p:sp>
      <p:sp>
        <p:nvSpPr>
          <p:cNvPr id="3" name="Content Placeholder 2">
            <a:extLst>
              <a:ext uri="{FF2B5EF4-FFF2-40B4-BE49-F238E27FC236}">
                <a16:creationId xmlns:a16="http://schemas.microsoft.com/office/drawing/2014/main" id="{944737A2-226D-4BFC-AD95-249E9194B45B}"/>
              </a:ext>
            </a:extLst>
          </p:cNvPr>
          <p:cNvSpPr>
            <a:spLocks noGrp="1"/>
          </p:cNvSpPr>
          <p:nvPr>
            <p:ph idx="1"/>
          </p:nvPr>
        </p:nvSpPr>
        <p:spPr/>
        <p:txBody>
          <a:bodyPr>
            <a:normAutofit/>
          </a:bodyPr>
          <a:lstStyle/>
          <a:p>
            <a:r>
              <a:rPr lang="en-US" dirty="0"/>
              <a:t>Contrasting other states</a:t>
            </a:r>
          </a:p>
          <a:p>
            <a:pPr lvl="1"/>
            <a:r>
              <a:rPr lang="en-US" dirty="0"/>
              <a:t>Most other states where the farmers were happy to sell their organic produce for 20-30%, organic farmers in Punjab demands </a:t>
            </a:r>
            <a:r>
              <a:rPr lang="en-US" dirty="0" err="1"/>
              <a:t>atleast</a:t>
            </a:r>
            <a:r>
              <a:rPr lang="en-US" dirty="0"/>
              <a:t> 100% premium (twice the price of conventional produce) for their organic produce.</a:t>
            </a:r>
          </a:p>
          <a:p>
            <a:pPr lvl="1"/>
            <a:r>
              <a:rPr lang="en-US" dirty="0"/>
              <a:t>Role of women in farming was found to be very limited. Most of the operations including transplantation is mechanized or carried out by migrant men </a:t>
            </a:r>
            <a:r>
              <a:rPr lang="en-US" dirty="0" err="1"/>
              <a:t>labours</a:t>
            </a:r>
            <a:r>
              <a:rPr lang="en-US" dirty="0"/>
              <a:t> from UP and Bihar.</a:t>
            </a:r>
          </a:p>
          <a:p>
            <a:pPr lvl="1"/>
            <a:r>
              <a:rPr lang="en-US" dirty="0">
                <a:solidFill>
                  <a:srgbClr val="C00000"/>
                </a:solidFill>
              </a:rPr>
              <a:t>Many farmers reported health impact and sickness within their family members to be the motivation for adopting organic farming practices</a:t>
            </a:r>
          </a:p>
          <a:p>
            <a:pPr lvl="1"/>
            <a:r>
              <a:rPr lang="en-US" dirty="0"/>
              <a:t>Knowledge and access to organic inputs were among the least in the list of challenges cited</a:t>
            </a:r>
          </a:p>
          <a:p>
            <a:pPr marL="457200" lvl="1" indent="0">
              <a:buNone/>
            </a:pPr>
            <a:endParaRPr lang="en-US" dirty="0"/>
          </a:p>
        </p:txBody>
      </p:sp>
      <p:sp>
        <p:nvSpPr>
          <p:cNvPr id="4" name="Slide Number Placeholder 3">
            <a:extLst>
              <a:ext uri="{FF2B5EF4-FFF2-40B4-BE49-F238E27FC236}">
                <a16:creationId xmlns:a16="http://schemas.microsoft.com/office/drawing/2014/main" id="{E4469F3C-F9A1-49D1-8702-B2A64C13744A}"/>
              </a:ext>
            </a:extLst>
          </p:cNvPr>
          <p:cNvSpPr>
            <a:spLocks noGrp="1"/>
          </p:cNvSpPr>
          <p:nvPr>
            <p:ph type="sldNum" sz="quarter" idx="12"/>
          </p:nvPr>
        </p:nvSpPr>
        <p:spPr/>
        <p:txBody>
          <a:bodyPr/>
          <a:lstStyle/>
          <a:p>
            <a:fld id="{39DD141F-36CD-480F-8808-1746AB82D168}" type="slidenum">
              <a:rPr lang="en-US" smtClean="0"/>
              <a:t>9</a:t>
            </a:fld>
            <a:endParaRPr lang="en-US"/>
          </a:p>
        </p:txBody>
      </p:sp>
    </p:spTree>
    <p:extLst>
      <p:ext uri="{BB962C8B-B14F-4D97-AF65-F5344CB8AC3E}">
        <p14:creationId xmlns:p14="http://schemas.microsoft.com/office/powerpoint/2010/main" val="3390205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20064</TotalTime>
  <Words>2160</Words>
  <Application>Microsoft Office PowerPoint</Application>
  <PresentationFormat>Widescreen</PresentationFormat>
  <Paragraphs>601</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Challenges to scaling-up of sustainable agriculture</vt:lpstr>
      <vt:lpstr>Background</vt:lpstr>
      <vt:lpstr>Our approach</vt:lpstr>
      <vt:lpstr>Primary surveys of 50-60 farmers</vt:lpstr>
      <vt:lpstr>Synthesis from multiple states</vt:lpstr>
      <vt:lpstr>Challenges</vt:lpstr>
      <vt:lpstr>Region specific challenges</vt:lpstr>
      <vt:lpstr>Field observations: Punjab</vt:lpstr>
      <vt:lpstr>Field observations: Punjab</vt:lpstr>
      <vt:lpstr>Field observations: Odisha</vt:lpstr>
      <vt:lpstr>Field observations: Odisha</vt:lpstr>
      <vt:lpstr>Key to scale up</vt:lpstr>
      <vt:lpstr>Thank you!</vt:lpstr>
      <vt:lpstr>Findings from the data</vt:lpstr>
      <vt:lpstr>Promoting agency and sample size</vt:lpstr>
      <vt:lpstr>Farmer profile</vt:lpstr>
      <vt:lpstr>Farm profile</vt:lpstr>
      <vt:lpstr>Motivation and barriers to adopt SFP</vt:lpstr>
      <vt:lpstr>Experience with sustainable practice</vt:lpstr>
      <vt:lpstr>Training and adoption</vt:lpstr>
      <vt:lpstr>Field observations</vt:lpstr>
      <vt:lpstr>Findings from the data</vt:lpstr>
      <vt:lpstr>Promoting agency and sample size</vt:lpstr>
      <vt:lpstr>Farmer profile</vt:lpstr>
      <vt:lpstr>Farm profile</vt:lpstr>
      <vt:lpstr>Motivation and barriers to adopt SFP</vt:lpstr>
      <vt:lpstr>Experience with sustainable practice</vt:lpstr>
      <vt:lpstr>Training and adoption</vt:lpstr>
      <vt:lpstr>Women labour and drudgery</vt:lpstr>
      <vt:lpstr>Experience with respect to each practice</vt:lpstr>
      <vt:lpstr>Challenges/barriers wrt. each practices</vt:lpstr>
      <vt:lpstr>Field observations</vt:lpstr>
      <vt:lpstr>Field observations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Siva Muthuprakash K M</dc:creator>
  <cp:lastModifiedBy>Siva Muthuprakash K M</cp:lastModifiedBy>
  <cp:revision>218</cp:revision>
  <dcterms:created xsi:type="dcterms:W3CDTF">2018-04-25T21:15:31Z</dcterms:created>
  <dcterms:modified xsi:type="dcterms:W3CDTF">2019-11-07T09:18:19Z</dcterms:modified>
</cp:coreProperties>
</file>