
<file path=[Content_Types].xml><?xml version="1.0" encoding="utf-8"?>
<Types xmlns="http://schemas.openxmlformats.org/package/2006/content-types"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theme+xml" PartName="/ppt/theme/theme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theme+xml" PartName="/ppt/theme/theme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notesMaster+xml" PartName="/ppt/notesMasters/notes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package.core-properties+xml" PartName="/docProps/core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6" r:id="rId6"/>
    <p:sldId id="261" r:id="rId7"/>
    <p:sldId id="263" r:id="rId8"/>
    <p:sldId id="262" r:id="rId9"/>
    <p:sldId id="260" r:id="rId10"/>
    <p:sldId id="265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41" autoAdjust="0"/>
    <p:restoredTop sz="94660"/>
  </p:normalViewPr>
  <p:slideViewPr>
    <p:cSldViewPr snapToGrid="0">
      <p:cViewPr varScale="1">
        <p:scale>
          <a:sx n="91" d="100"/>
          <a:sy n="91" d="100"/>
        </p:scale>
        <p:origin x="-792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6f86d9022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6f86d9022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65811d527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65811d527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6f86d90228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6f86d90228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5811d527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5811d527d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6f86d90228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6f86d90228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65811d527d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65811d527d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6f86d90228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6f86d90228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6f86d90228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6f86d90228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800">
                <a:solidFill>
                  <a:srgbClr val="FFFF00"/>
                </a:solidFill>
              </a:rPr>
              <a:t>The Lodhas of Singdhui, Jhargram, West Bengal: A Case Study</a:t>
            </a:r>
            <a:endParaRPr sz="2800">
              <a:solidFill>
                <a:srgbClr val="FFFF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800">
                <a:solidFill>
                  <a:srgbClr val="FFFF00"/>
                </a:solidFill>
              </a:rPr>
              <a:t>of “maladjusted” Livelihoods</a:t>
            </a:r>
            <a:endParaRPr sz="2800">
              <a:solidFill>
                <a:srgbClr val="FFFF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2"/>
              </a:solidFill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Sanjana Biswas,</a:t>
            </a:r>
            <a:br>
              <a:rPr lang="en-GB"/>
            </a:br>
            <a:r>
              <a:rPr lang="en-GB"/>
              <a:t>Ambedkar University, Delhi.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 hope</a:t>
            </a:r>
            <a:endParaRPr/>
          </a:p>
        </p:txBody>
      </p:sp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dirty="0" smtClean="0"/>
              <a:t>More transparent practices by the Forest Department to protect people from getting cheated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 smtClean="0"/>
              <a:t>Building </a:t>
            </a:r>
            <a:r>
              <a:rPr lang="en-GB" dirty="0"/>
              <a:t>trustworthy relationship with the </a:t>
            </a:r>
            <a:r>
              <a:rPr lang="en-GB" dirty="0" smtClean="0"/>
              <a:t>community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Creating a space of dialogue for collective </a:t>
            </a:r>
            <a:r>
              <a:rPr lang="en-GB" dirty="0" smtClean="0"/>
              <a:t>action </a:t>
            </a:r>
            <a:r>
              <a:rPr lang="en-GB" dirty="0" err="1" smtClean="0"/>
              <a:t>w.r.t</a:t>
            </a:r>
            <a:r>
              <a:rPr lang="en-GB" dirty="0" smtClean="0"/>
              <a:t> Community Forest Rights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 smtClean="0"/>
              <a:t>Awareness </a:t>
            </a:r>
            <a:r>
              <a:rPr lang="en-GB" dirty="0"/>
              <a:t>building of FRA at all levels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Who are the Lodhas?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 smtClean="0"/>
              <a:t>Lodhas</a:t>
            </a:r>
            <a:r>
              <a:rPr lang="en-GB" dirty="0" smtClean="0"/>
              <a:t> </a:t>
            </a:r>
            <a:r>
              <a:rPr lang="en-GB" dirty="0"/>
              <a:t>are a socio-economically marginalised group residing in West Bengal and parts of </a:t>
            </a:r>
            <a:r>
              <a:rPr lang="en-GB" dirty="0" err="1"/>
              <a:t>Odisha</a:t>
            </a:r>
            <a:r>
              <a:rPr lang="en-GB" dirty="0"/>
              <a:t>.</a:t>
            </a:r>
            <a:br>
              <a:rPr lang="en-GB" dirty="0"/>
            </a:br>
            <a:r>
              <a:rPr lang="en-GB" dirty="0"/>
              <a:t>In the colonial period they were classified as a Criminal Tribe.</a:t>
            </a:r>
            <a:br>
              <a:rPr lang="en-GB" dirty="0"/>
            </a:br>
            <a:r>
              <a:rPr lang="en-GB" dirty="0"/>
              <a:t>In the post-colonial development state post 1952 they have been decriminalised and are one of the Particularly Vulnerable Tribal Group and recognised as a Forest Dweller Group</a:t>
            </a:r>
            <a:r>
              <a:rPr lang="en-GB" dirty="0" smtClean="0"/>
              <a:t>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US" dirty="0" smtClean="0"/>
              <a:t>In the contemporary cultural landscape, the </a:t>
            </a:r>
            <a:r>
              <a:rPr lang="en-US" dirty="0" err="1" smtClean="0"/>
              <a:t>Lodhas</a:t>
            </a:r>
            <a:r>
              <a:rPr lang="en-US" dirty="0" smtClean="0"/>
              <a:t> are considered to be a “maladjusted” people, the term “</a:t>
            </a:r>
            <a:r>
              <a:rPr lang="en-US" dirty="0" err="1" smtClean="0"/>
              <a:t>Lodha</a:t>
            </a:r>
            <a:r>
              <a:rPr lang="en-US" dirty="0" smtClean="0"/>
              <a:t>” is used as an abusive and derogatory term particularly because of their  “maladjusted” livelihood activities.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 smtClean="0"/>
              <a:t>Lodhas</a:t>
            </a:r>
            <a:r>
              <a:rPr lang="en-GB" dirty="0" smtClean="0"/>
              <a:t> of </a:t>
            </a:r>
            <a:r>
              <a:rPr lang="en-GB" dirty="0" err="1" smtClean="0"/>
              <a:t>Singdhui</a:t>
            </a:r>
            <a:r>
              <a:rPr lang="en-GB" dirty="0" smtClean="0"/>
              <a:t>- </a:t>
            </a:r>
            <a:r>
              <a:rPr lang="en-GB" dirty="0"/>
              <a:t>a multi-caste/tribe village in </a:t>
            </a:r>
            <a:r>
              <a:rPr lang="en-GB" dirty="0" err="1"/>
              <a:t>Jhargram</a:t>
            </a:r>
            <a:r>
              <a:rPr lang="en-GB" dirty="0"/>
              <a:t>, West Bengal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lang="en-GB" dirty="0" smtClean="0"/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dirty="0" smtClean="0"/>
              <a:t>Very few </a:t>
            </a:r>
            <a:r>
              <a:rPr lang="en-GB" dirty="0" err="1" smtClean="0"/>
              <a:t>Lodhas</a:t>
            </a:r>
            <a:r>
              <a:rPr lang="en-GB" dirty="0" smtClean="0"/>
              <a:t> have access to irrigable land and there is a high dependency on the forests...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 100 % households are dependant on tree-felling </a:t>
            </a:r>
            <a:r>
              <a:rPr lang="en-GB" dirty="0" smtClean="0"/>
              <a:t>in the forests as </a:t>
            </a:r>
            <a:r>
              <a:rPr lang="en-GB" dirty="0"/>
              <a:t>a regular and irregular source of income</a:t>
            </a:r>
            <a:r>
              <a:rPr lang="en-GB" dirty="0" smtClean="0"/>
              <a:t>, along with non-permitted quarrying of stones, and jungle clearing for silkworm rearing... AND THEREFORE THE TAG OF “MALADJUSTED”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Other </a:t>
            </a:r>
            <a:r>
              <a:rPr lang="en-GB" dirty="0"/>
              <a:t>non-maladjusted </a:t>
            </a:r>
            <a:r>
              <a:rPr lang="en-GB" dirty="0" smtClean="0"/>
              <a:t>livelihood activities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 smtClean="0"/>
              <a:t>Collection of Non-Timber Forest Produce </a:t>
            </a:r>
            <a:r>
              <a:rPr lang="en-GB" dirty="0" err="1" smtClean="0"/>
              <a:t>eg</a:t>
            </a:r>
            <a:r>
              <a:rPr lang="en-GB" i="1" dirty="0" smtClean="0"/>
              <a:t>. </a:t>
            </a:r>
            <a:r>
              <a:rPr lang="en-GB" i="1" dirty="0" err="1" smtClean="0"/>
              <a:t>Mahua</a:t>
            </a:r>
            <a:r>
              <a:rPr lang="en-GB" i="1" dirty="0" smtClean="0"/>
              <a:t>, Sal, Insects, Medicinal herbs etc.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 smtClean="0"/>
              <a:t> Wage </a:t>
            </a:r>
            <a:r>
              <a:rPr lang="en-GB" dirty="0"/>
              <a:t>Labour in agricultural </a:t>
            </a:r>
            <a:r>
              <a:rPr lang="en-GB" dirty="0" smtClean="0"/>
              <a:t>farms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 smtClean="0"/>
              <a:t>Migration to cities</a:t>
            </a:r>
            <a:endParaRPr lang="en-GB" dirty="0" smtClean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 smtClean="0"/>
              <a:t>Sedentary agriculture by 3 </a:t>
            </a:r>
            <a:r>
              <a:rPr lang="en-GB" dirty="0" smtClean="0"/>
              <a:t>households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 smtClean="0"/>
              <a:t>Cashew farming by 3 households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148" y="4084754"/>
            <a:ext cx="8520600" cy="841800"/>
          </a:xfrm>
        </p:spPr>
        <p:txBody>
          <a:bodyPr/>
          <a:lstStyle/>
          <a:p>
            <a:r>
              <a:rPr lang="en-US" dirty="0" smtClean="0"/>
              <a:t>Confiscated bicycles at </a:t>
            </a:r>
            <a:r>
              <a:rPr lang="en-US" dirty="0" err="1" smtClean="0"/>
              <a:t>Chandabila</a:t>
            </a:r>
            <a:r>
              <a:rPr lang="en-US" dirty="0" smtClean="0"/>
              <a:t> Range Office</a:t>
            </a:r>
            <a:endParaRPr lang="en-US" dirty="0"/>
          </a:p>
        </p:txBody>
      </p:sp>
      <p:pic>
        <p:nvPicPr>
          <p:cNvPr id="3" name="Picture 2" descr="IMG_20190221_08464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6043" y="0"/>
            <a:ext cx="5349764" cy="390984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Why do people continue with these maladjusted livelihoods?</a:t>
            </a:r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1</a:t>
            </a:r>
            <a:r>
              <a:rPr lang="en-GB" dirty="0" smtClean="0"/>
              <a:t>. </a:t>
            </a:r>
            <a:r>
              <a:rPr lang="en-GB" dirty="0"/>
              <a:t>Maladjusted livelihood or misunderstood culture?</a:t>
            </a:r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 smtClean="0"/>
              <a:t>Jungle </a:t>
            </a:r>
            <a:r>
              <a:rPr lang="en-GB" dirty="0"/>
              <a:t>(non-territorial, sacred, </a:t>
            </a:r>
            <a:r>
              <a:rPr lang="en-GB" dirty="0" smtClean="0"/>
              <a:t>spiritual, a part of their identity) </a:t>
            </a:r>
            <a:r>
              <a:rPr lang="en-GB" dirty="0"/>
              <a:t>versus Forest (territorial, governed as resource</a:t>
            </a:r>
            <a:r>
              <a:rPr lang="en-GB" dirty="0" smtClean="0"/>
              <a:t>)</a:t>
            </a:r>
          </a:p>
          <a:p>
            <a:r>
              <a:rPr lang="en-GB" dirty="0" smtClean="0"/>
              <a:t>Individual property versus </a:t>
            </a:r>
            <a:r>
              <a:rPr lang="en-GB" dirty="0" err="1" smtClean="0"/>
              <a:t>commoning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Immediate Return System versus Long term Investment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</a:pPr>
            <a:r>
              <a:rPr lang="en-GB" dirty="0" smtClean="0"/>
              <a:t>2. Vulnerable socio-economic position of the </a:t>
            </a:r>
            <a:r>
              <a:rPr lang="en-GB" dirty="0" err="1" smtClean="0"/>
              <a:t>Lodha</a:t>
            </a:r>
            <a:r>
              <a:rPr lang="en-GB" dirty="0" smtClean="0"/>
              <a:t>- </a:t>
            </a:r>
            <a:r>
              <a:rPr lang="en-GB" dirty="0" err="1" smtClean="0"/>
              <a:t>Jati</a:t>
            </a:r>
            <a:r>
              <a:rPr lang="en-GB" dirty="0" smtClean="0"/>
              <a:t> </a:t>
            </a:r>
            <a:r>
              <a:rPr lang="en-GB" dirty="0"/>
              <a:t>based historical conflict</a:t>
            </a:r>
            <a:endParaRPr/>
          </a:p>
        </p:txBody>
      </p:sp>
      <p:sp>
        <p:nvSpPr>
          <p:cNvPr id="91" name="Google Shape;91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spcAft>
                <a:spcPts val="1600"/>
              </a:spcAft>
              <a:buNone/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Even if the </a:t>
            </a:r>
            <a:r>
              <a:rPr lang="en-GB" dirty="0" err="1" smtClean="0"/>
              <a:t>Lodhas</a:t>
            </a:r>
            <a:r>
              <a:rPr lang="en-GB" dirty="0" smtClean="0"/>
              <a:t> take interest in horticulture or sedentary agriculture they are vulnerable to other communities such as the </a:t>
            </a:r>
            <a:r>
              <a:rPr lang="en-GB" dirty="0" err="1" smtClean="0"/>
              <a:t>adibashis</a:t>
            </a:r>
            <a:r>
              <a:rPr lang="en-GB" dirty="0" smtClean="0"/>
              <a:t> due to historical conflict.</a:t>
            </a:r>
          </a:p>
          <a:p>
            <a:pPr marL="0" indent="0">
              <a:spcAft>
                <a:spcPts val="1600"/>
              </a:spcAft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Ground Reality- Forest Department’s role </a:t>
            </a:r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FRA implementation limited to </a:t>
            </a:r>
            <a:r>
              <a:rPr lang="en-GB" i="1" dirty="0" err="1"/>
              <a:t>patta</a:t>
            </a:r>
            <a:r>
              <a:rPr lang="en-GB" dirty="0"/>
              <a:t> allocation to Forest Dweller’s groups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A stronghold of Joint-Forest Management </a:t>
            </a:r>
            <a:r>
              <a:rPr lang="en-GB" dirty="0" smtClean="0"/>
              <a:t>Village committees instead of awareness and dialogue around Community </a:t>
            </a:r>
            <a:r>
              <a:rPr lang="en-GB" dirty="0"/>
              <a:t>Forest Rights </a:t>
            </a:r>
            <a:endParaRPr lang="en-GB" dirty="0" smtClean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 smtClean="0"/>
              <a:t>Corrupt practices of the Forest Department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256</Words>
  <PresentationFormat>On-screen Show (16:9)</PresentationFormat>
  <Paragraphs>34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Simple Dark</vt:lpstr>
      <vt:lpstr>The Lodhas of Singdhui, Jhargram, West Bengal: A Case Study of “maladjusted” Livelihoods </vt:lpstr>
      <vt:lpstr>Who are the Lodhas?</vt:lpstr>
      <vt:lpstr>Lodhas of Singdhui- a multi-caste/tribe village in Jhargram, West Bengal</vt:lpstr>
      <vt:lpstr>Other non-maladjusted livelihood activities </vt:lpstr>
      <vt:lpstr>Confiscated bicycles at Chandabila Range Office</vt:lpstr>
      <vt:lpstr>Why do people continue with these maladjusted livelihoods?</vt:lpstr>
      <vt:lpstr>1. Maladjusted livelihood or misunderstood culture?</vt:lpstr>
      <vt:lpstr>2. Vulnerable socio-economic position of the Lodha- Jati based historical conflict</vt:lpstr>
      <vt:lpstr>Ground Reality- Forest Department’s role </vt:lpstr>
      <vt:lpstr>The hope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Lodhas of Singdhui, Jhargram, West Bengal: A Case Study of “maladjusted” Livelihoods </dc:title>
  <cp:lastModifiedBy>Windows User</cp:lastModifiedBy>
  <cp:revision>9</cp:revision>
  <dcterms:modified xsi:type="dcterms:W3CDTF">2019-11-07T06:42:03Z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108663</vt:lpwstr>
  </property>
  <property fmtid="{D5CDD505-2E9C-101B-9397-08002B2CF9AE}" name="NXPowerLiteSettings" pid="3">
    <vt:lpwstr>C700052003A000</vt:lpwstr>
  </property>
  <property fmtid="{D5CDD505-2E9C-101B-9397-08002B2CF9AE}" name="NXPowerLiteVersion" pid="4">
    <vt:lpwstr>D8.0.4</vt:lpwstr>
  </property>
</Properties>
</file>