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8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af\Scaling%20up\AP\ZBNF%20Data%20entry%20format_final_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af\Scaling%20up\AP\ZBNF%20Data%20entry%20format_final_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Processing!$DH$61</c:f>
              <c:strCache>
                <c:ptCount val="1"/>
                <c:pt idx="0">
                  <c:v>Practicing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Processing!$DJ$1:$DO$1</c:f>
              <c:strCache>
                <c:ptCount val="6"/>
                <c:pt idx="0">
                  <c:v>Jivamrut/Panchagavya</c:v>
                </c:pt>
                <c:pt idx="1">
                  <c:v>Dhasparani/Biopesticide</c:v>
                </c:pt>
                <c:pt idx="2">
                  <c:v>Vermicompost</c:v>
                </c:pt>
                <c:pt idx="3">
                  <c:v>Insect traps</c:v>
                </c:pt>
                <c:pt idx="4">
                  <c:v>Green manuring</c:v>
                </c:pt>
                <c:pt idx="5">
                  <c:v>Line transplant</c:v>
                </c:pt>
              </c:strCache>
            </c:strRef>
          </c:cat>
          <c:val>
            <c:numRef>
              <c:f>Processing!$DJ$61:$DO$61</c:f>
              <c:numCache>
                <c:formatCode>General</c:formatCode>
                <c:ptCount val="6"/>
                <c:pt idx="0">
                  <c:v>56</c:v>
                </c:pt>
                <c:pt idx="1">
                  <c:v>21</c:v>
                </c:pt>
                <c:pt idx="2">
                  <c:v>11</c:v>
                </c:pt>
                <c:pt idx="3">
                  <c:v>53</c:v>
                </c:pt>
                <c:pt idx="4">
                  <c:v>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4-4C11-A4B4-4A691C4139F5}"/>
            </c:ext>
          </c:extLst>
        </c:ser>
        <c:ser>
          <c:idx val="1"/>
          <c:order val="1"/>
          <c:tx>
            <c:strRef>
              <c:f>Processing!$DH$62</c:f>
              <c:strCache>
                <c:ptCount val="1"/>
                <c:pt idx="0">
                  <c:v>Never tried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Processing!$DJ$1:$DO$1</c:f>
              <c:strCache>
                <c:ptCount val="6"/>
                <c:pt idx="0">
                  <c:v>Jivamrut/Panchagavya</c:v>
                </c:pt>
                <c:pt idx="1">
                  <c:v>Dhasparani/Biopesticide</c:v>
                </c:pt>
                <c:pt idx="2">
                  <c:v>Vermicompost</c:v>
                </c:pt>
                <c:pt idx="3">
                  <c:v>Insect traps</c:v>
                </c:pt>
                <c:pt idx="4">
                  <c:v>Green manuring</c:v>
                </c:pt>
                <c:pt idx="5">
                  <c:v>Line transplant</c:v>
                </c:pt>
              </c:strCache>
            </c:strRef>
          </c:cat>
          <c:val>
            <c:numRef>
              <c:f>Processing!$DJ$62:$DO$62</c:f>
              <c:numCache>
                <c:formatCode>General</c:formatCode>
                <c:ptCount val="6"/>
                <c:pt idx="0">
                  <c:v>0</c:v>
                </c:pt>
                <c:pt idx="1">
                  <c:v>31</c:v>
                </c:pt>
                <c:pt idx="2">
                  <c:v>43</c:v>
                </c:pt>
                <c:pt idx="3">
                  <c:v>3</c:v>
                </c:pt>
                <c:pt idx="4">
                  <c:v>55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4-4C11-A4B4-4A691C4139F5}"/>
            </c:ext>
          </c:extLst>
        </c:ser>
        <c:ser>
          <c:idx val="2"/>
          <c:order val="2"/>
          <c:tx>
            <c:strRef>
              <c:f>Processing!$DH$63</c:f>
              <c:strCache>
                <c:ptCount val="1"/>
                <c:pt idx="0">
                  <c:v>Tried but discontinued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Processing!$DJ$1:$DO$1</c:f>
              <c:strCache>
                <c:ptCount val="6"/>
                <c:pt idx="0">
                  <c:v>Jivamrut/Panchagavya</c:v>
                </c:pt>
                <c:pt idx="1">
                  <c:v>Dhasparani/Biopesticide</c:v>
                </c:pt>
                <c:pt idx="2">
                  <c:v>Vermicompost</c:v>
                </c:pt>
                <c:pt idx="3">
                  <c:v>Insect traps</c:v>
                </c:pt>
                <c:pt idx="4">
                  <c:v>Green manuring</c:v>
                </c:pt>
                <c:pt idx="5">
                  <c:v>Line transplant</c:v>
                </c:pt>
              </c:strCache>
            </c:strRef>
          </c:cat>
          <c:val>
            <c:numRef>
              <c:f>Processing!$DJ$63:$DO$63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4-4C11-A4B4-4A691C4139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5009488"/>
        <c:axId val="425010472"/>
      </c:barChart>
      <c:catAx>
        <c:axId val="42500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10472"/>
        <c:crosses val="autoZero"/>
        <c:auto val="1"/>
        <c:lblAlgn val="ctr"/>
        <c:lblOffset val="100"/>
        <c:noMultiLvlLbl val="0"/>
      </c:catAx>
      <c:valAx>
        <c:axId val="42501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0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Challenges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Processing!$BV$1:$CI$1</c:f>
              <c:strCache>
                <c:ptCount val="14"/>
                <c:pt idx="0">
                  <c:v>Low yield</c:v>
                </c:pt>
                <c:pt idx="1">
                  <c:v>Pest and disease</c:v>
                </c:pt>
                <c:pt idx="2">
                  <c:v>Weed management</c:v>
                </c:pt>
                <c:pt idx="3">
                  <c:v>Access to organic inputs</c:v>
                </c:pt>
                <c:pt idx="4">
                  <c:v>Lack of knowledge</c:v>
                </c:pt>
                <c:pt idx="5">
                  <c:v>High labour requirment</c:v>
                </c:pt>
                <c:pt idx="6">
                  <c:v>Drudgery</c:v>
                </c:pt>
                <c:pt idx="7">
                  <c:v>Marketing challenges</c:v>
                </c:pt>
                <c:pt idx="8">
                  <c:v>Price realization</c:v>
                </c:pt>
                <c:pt idx="9">
                  <c:v>Difficulty in livestock management in OF </c:v>
                </c:pt>
                <c:pt idx="10">
                  <c:v>Lack of institutional support</c:v>
                </c:pt>
                <c:pt idx="11">
                  <c:v>Irrigation constraints</c:v>
                </c:pt>
                <c:pt idx="12">
                  <c:v>Rented land</c:v>
                </c:pt>
                <c:pt idx="13">
                  <c:v>Peer pressure</c:v>
                </c:pt>
              </c:strCache>
            </c:strRef>
          </c:cat>
          <c:val>
            <c:numRef>
              <c:f>Processing!$BV$64:$CI$64</c:f>
              <c:numCache>
                <c:formatCode>0</c:formatCode>
                <c:ptCount val="14"/>
                <c:pt idx="0">
                  <c:v>74.576271186440678</c:v>
                </c:pt>
                <c:pt idx="1">
                  <c:v>40.677966101694921</c:v>
                </c:pt>
                <c:pt idx="2">
                  <c:v>67.79661016949153</c:v>
                </c:pt>
                <c:pt idx="3">
                  <c:v>35.593220338983052</c:v>
                </c:pt>
                <c:pt idx="4">
                  <c:v>27.118644067796613</c:v>
                </c:pt>
                <c:pt idx="5">
                  <c:v>50.847457627118644</c:v>
                </c:pt>
                <c:pt idx="6">
                  <c:v>67.79661016949153</c:v>
                </c:pt>
                <c:pt idx="7">
                  <c:v>74.576271186440678</c:v>
                </c:pt>
                <c:pt idx="8">
                  <c:v>76.271186440677965</c:v>
                </c:pt>
                <c:pt idx="9">
                  <c:v>40.677966101694921</c:v>
                </c:pt>
                <c:pt idx="10">
                  <c:v>57.627118644067799</c:v>
                </c:pt>
                <c:pt idx="11">
                  <c:v>38.983050847457626</c:v>
                </c:pt>
                <c:pt idx="12">
                  <c:v>22.033898305084747</c:v>
                </c:pt>
                <c:pt idx="13">
                  <c:v>77.966101694915253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3-4ACC-9CA7-5884F3F34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3631904"/>
        <c:axId val="513639120"/>
      </c:barChart>
      <c:catAx>
        <c:axId val="5136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39120"/>
        <c:crosses val="autoZero"/>
        <c:auto val="1"/>
        <c:lblAlgn val="ctr"/>
        <c:lblOffset val="100"/>
        <c:noMultiLvlLbl val="0"/>
      </c:catAx>
      <c:valAx>
        <c:axId val="5136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farmers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6AE-32AE-467A-914C-90BF1AB5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F23E-DB5D-4933-B3EB-FB0B92CA9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8643-E8D4-4A2C-9B08-D531F10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A2016-B4FC-4B4C-87C1-E1888DCF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9E67-358C-488A-85F1-CE86C7D7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952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8421-4745-4B0F-A544-56DBE9A3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4956-FAC9-421F-AFB2-C8CC6073B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934A-9E9C-4DB9-8C0B-A729FE44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9FEB-4803-46EE-91C9-062A89EC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9B40-7EBD-4E54-B8BE-CC2EE5BE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5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21BB7-77BB-42B2-B5B2-FCC542822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7EF07-2AA0-43FF-BA44-B6E1DCB1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936C-F8FD-4B2D-8A8D-5C33CD5C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124E0-1356-4E38-89B8-457E8C44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526DD-1BDB-46BE-B7D5-91739B6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5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4C1C-12D6-40D5-81B8-D365E3A9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6828-DE0D-44DE-8F41-A4138A99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C1DF-E408-433B-8E37-22C56B78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AC1BA-C917-4286-A502-5F413140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72C9-47E4-4C66-8FC6-C83A956D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8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97AD-9021-4BFA-A59E-AD65985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B6FA-0C86-42B7-A9FE-8C6DD14D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A9BC-4059-4949-8ABB-DE1D4935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F4C3-6422-4ABD-9DF1-8C7C7823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03F1-9521-4E16-8AF8-D4FFADC6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16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5F71-F127-4F93-A2BA-DA19D54E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DC9E-D993-449B-BF44-7CC234C4C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76989-021F-41F9-B277-E1DFF9163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E57A3-CE7B-45C4-A403-FBCB4A53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1B35F-BCE3-4FC9-9C40-D2B7876C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A38B4-872F-4656-9ECE-8FBC6351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9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C3D-9128-4319-8675-C97753D0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FFD1-9FD0-4DAC-A4C6-05A02FDA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129BA-DA92-4267-9238-F1742B1AE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84FCB-E09B-42D9-A574-7598F9EC0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10825-418B-4997-A6DB-24B8FBE9F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EBFC0-F11F-457A-81E1-DE7E724C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8C26C-4C92-45CE-A4E1-3A71674D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ABCC1-DE7B-4D8D-BF89-DB268121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0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E665-2C8B-4878-BA09-D9B2B84E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3D716-E149-43CF-AE06-21B08990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B5A3B-4706-4E89-A09D-20A0959F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1ECDA-EBEA-4DD3-A724-52A22B8A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37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9043B-0060-4879-A602-3DA06DFE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BB192-4A1B-4E71-9FDB-AD9ECF33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9001-706B-4B06-93E8-65846C74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41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FB07-8F77-49D0-8D4D-81315A5A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5A81-4128-4C0B-8F57-0DDA48D6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643E8-CBAF-4E54-90CD-BA124AFEF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1231-EA9C-45AB-A86A-0A37C849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FD337-3AA9-4274-A611-191B0A64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A0D3-2D83-42CC-AC37-875429A6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2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F800-CE3A-4ADB-A90C-865F2895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8031B-71BC-4DAB-982A-C9B93344D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40F6F-61B5-41CC-AB09-4DBD7F98F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2691B-61A7-4C01-893D-E5BD312D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E2D9-5C52-4944-B1FD-B89EC689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235BB-05A5-4692-9849-FE8EFE56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40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577DA-6929-4FAB-8930-8D7E9EC4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F5B39-5421-43D8-AF99-8214C022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7FFE0-EA5D-454E-BEE1-A7CBE6B9D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55CB-D728-4207-82EA-616D0691DC1D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79B2F-788B-4600-B448-F57332EEF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2368E-3954-4193-B717-2318F13E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C527-B619-4BA0-A499-EE194B507D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41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080B-A9D4-4F2F-A669-0D3FCCA08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184" y="722446"/>
            <a:ext cx="7146816" cy="238760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Zero Budget Natural Farming </a:t>
            </a:r>
            <a:b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I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Andhra Pradesh 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72231-AD55-452A-B1A3-FAE2B5C42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303" y="4993093"/>
            <a:ext cx="4646578" cy="1655762"/>
          </a:xfrm>
        </p:spPr>
        <p:txBody>
          <a:bodyPr>
            <a:normAutofit/>
          </a:bodyPr>
          <a:lstStyle/>
          <a:p>
            <a:r>
              <a:rPr lang="en-IN" sz="3200" i="1" u="sng" dirty="0"/>
              <a:t>Rajesh Serupally </a:t>
            </a:r>
          </a:p>
          <a:p>
            <a:r>
              <a:rPr lang="en-IN" sz="1600" dirty="0"/>
              <a:t>Independent Researcher and Journalist </a:t>
            </a:r>
          </a:p>
          <a:p>
            <a:r>
              <a:rPr lang="en-IN" sz="1600" dirty="0"/>
              <a:t>Holds Masters Degree in Public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5048F-669A-4B12-80F4-519D9A8D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C80F-0AD0-4481-8749-3818896E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F852-46DB-4EB0-B8E8-6F37830B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 Government of Andhra Pradesh has introduced Zero Budget Natural Farming (ZBNF) in 2016 as an alternative to chemical-based and capital intensive agriculture, through its implementing agency </a:t>
            </a:r>
            <a:r>
              <a:rPr lang="en-IN" dirty="0" err="1"/>
              <a:t>Rythu</a:t>
            </a:r>
            <a:r>
              <a:rPr lang="en-IN" dirty="0"/>
              <a:t> </a:t>
            </a:r>
            <a:r>
              <a:rPr lang="en-IN" dirty="0" err="1"/>
              <a:t>Sadhikara</a:t>
            </a:r>
            <a:r>
              <a:rPr lang="en-IN" dirty="0"/>
              <a:t> </a:t>
            </a:r>
            <a:r>
              <a:rPr lang="en-IN" dirty="0" err="1"/>
              <a:t>Samstha</a:t>
            </a:r>
            <a:r>
              <a:rPr lang="en-IN" dirty="0"/>
              <a:t> (</a:t>
            </a:r>
            <a:r>
              <a:rPr lang="en-IN" dirty="0" err="1"/>
              <a:t>RySS</a:t>
            </a:r>
            <a:r>
              <a:rPr lang="en-IN" dirty="0"/>
              <a:t>).</a:t>
            </a:r>
          </a:p>
          <a:p>
            <a:pPr algn="just"/>
            <a:r>
              <a:rPr lang="en-IN" dirty="0"/>
              <a:t>The main objective of the ZBNF is to make agriculture economically viable, agrarian livelihoods profitable thereby reduce agrarian distress through cost reduction and sustainable agricultural practices that are climate-resilient.</a:t>
            </a:r>
          </a:p>
          <a:p>
            <a:pPr algn="just"/>
            <a:r>
              <a:rPr lang="en-IN" dirty="0"/>
              <a:t>ZBNF aims to reduce cost of cultivation, enhance soil fertility, enhance yields, reduce risks, and protect from uncertainties of climate change by promoting the adoption of an </a:t>
            </a:r>
            <a:r>
              <a:rPr lang="en-IN" dirty="0" err="1"/>
              <a:t>agro</a:t>
            </a:r>
            <a:r>
              <a:rPr lang="en-IN" dirty="0"/>
              <a:t>-ecology framework.</a:t>
            </a:r>
          </a:p>
        </p:txBody>
      </p:sp>
    </p:spTree>
    <p:extLst>
      <p:ext uri="{BB962C8B-B14F-4D97-AF65-F5344CB8AC3E}">
        <p14:creationId xmlns:p14="http://schemas.microsoft.com/office/powerpoint/2010/main" val="365005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87B5-6DC8-45F3-8DEF-D6FE2D7D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Findings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AF3A99-710C-4A1E-9744-78E24BF513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A44C-3C0D-4BD0-9ABF-E0B4FB83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232"/>
          </a:xfrm>
        </p:spPr>
        <p:txBody>
          <a:bodyPr/>
          <a:lstStyle/>
          <a:p>
            <a:r>
              <a:rPr lang="en-US" dirty="0"/>
              <a:t>Findings (cont.,)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73DD3-128E-4EA4-B4E1-018421A5CE52}"/>
              </a:ext>
            </a:extLst>
          </p:cNvPr>
          <p:cNvSpPr txBox="1"/>
          <p:nvPr/>
        </p:nvSpPr>
        <p:spPr>
          <a:xfrm>
            <a:off x="7739743" y="1600200"/>
            <a:ext cx="4082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Jivamruth</a:t>
            </a:r>
            <a:r>
              <a:rPr lang="en-US" sz="3200" dirty="0"/>
              <a:t> and Insect traps are largely used by most of the farmers.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One can also notice the use of line transplant model.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8F1AA26-8F43-4F17-A340-4ADB29900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490682"/>
              </p:ext>
            </p:extLst>
          </p:nvPr>
        </p:nvGraphicFramePr>
        <p:xfrm>
          <a:off x="609601" y="1600200"/>
          <a:ext cx="68852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23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D3DEDB-E5DD-4CB3-8566-0D34802D5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555578"/>
              </p:ext>
            </p:extLst>
          </p:nvPr>
        </p:nvGraphicFramePr>
        <p:xfrm>
          <a:off x="5029199" y="987425"/>
          <a:ext cx="6596743" cy="557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E90A01-F11F-447D-B020-2D24A5C5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6429"/>
          </a:xfrm>
        </p:spPr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94B26-DB0A-45F1-B297-2931EC3D3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36914"/>
            <a:ext cx="3932237" cy="443207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Challenges are identified in every field, but varies with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yield, Weed Management, High labor requirement, Drudgery can be seen as one set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Marketing challenges and Lack of institutional support are other set of changes. </a:t>
            </a:r>
          </a:p>
        </p:txBody>
      </p:sp>
    </p:spTree>
    <p:extLst>
      <p:ext uri="{BB962C8B-B14F-4D97-AF65-F5344CB8AC3E}">
        <p14:creationId xmlns:p14="http://schemas.microsoft.com/office/powerpoint/2010/main" val="83645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6041-98A1-42D9-B105-83ECBD91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Gender in Labour &amp; Role of Women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0BDD06-0748-42E3-9D7A-4C8FBB8F77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2331"/>
            <a:ext cx="5524893" cy="4164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16E471-F38B-4EBC-B294-B1211415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93" y="1690688"/>
            <a:ext cx="5646655" cy="41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F635-A7FF-425A-95AD-AC001C44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22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dirty="0"/>
              <a:t>Challenges &amp;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709D-3A15-4C8A-8A39-F27C3816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Tenancy</a:t>
            </a:r>
          </a:p>
          <a:p>
            <a:r>
              <a:rPr lang="en-IN" dirty="0"/>
              <a:t>FPO</a:t>
            </a:r>
          </a:p>
          <a:p>
            <a:r>
              <a:rPr lang="en-IN" dirty="0"/>
              <a:t>Seed</a:t>
            </a:r>
          </a:p>
          <a:p>
            <a:r>
              <a:rPr lang="en-IN" dirty="0"/>
              <a:t>Livestock</a:t>
            </a:r>
          </a:p>
          <a:p>
            <a:r>
              <a:rPr lang="en-IN" dirty="0"/>
              <a:t>Certification</a:t>
            </a:r>
          </a:p>
          <a:p>
            <a:r>
              <a:rPr lang="en-IN" dirty="0"/>
              <a:t>Market</a:t>
            </a:r>
          </a:p>
          <a:p>
            <a:r>
              <a:rPr lang="en-IN" dirty="0"/>
              <a:t>Storage facilities for ZBNF products </a:t>
            </a:r>
          </a:p>
          <a:p>
            <a:r>
              <a:rPr lang="en-IN" dirty="0"/>
              <a:t>Recognition of women as farmers</a:t>
            </a:r>
          </a:p>
          <a:p>
            <a:r>
              <a:rPr lang="en-IN" dirty="0"/>
              <a:t>Debt non institutional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49401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224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Zero Budget Natural Farming  Andhra Pradesh </vt:lpstr>
      <vt:lpstr>Introduction </vt:lpstr>
      <vt:lpstr>Findings</vt:lpstr>
      <vt:lpstr>Findings (cont.,)</vt:lpstr>
      <vt:lpstr>Challenges </vt:lpstr>
      <vt:lpstr>Gender in Labour &amp; Role of Women</vt:lpstr>
      <vt:lpstr>Challenges &amp; Recommendation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Serupally</dc:creator>
  <cp:lastModifiedBy>Siva Muthuprakash K M</cp:lastModifiedBy>
  <cp:revision>23</cp:revision>
  <dcterms:created xsi:type="dcterms:W3CDTF">2019-11-05T12:25:33Z</dcterms:created>
  <dcterms:modified xsi:type="dcterms:W3CDTF">2019-11-07T07:52:39Z</dcterms:modified>
</cp:coreProperties>
</file>